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9" r:id="rId54"/>
    <p:sldId id="320" r:id="rId55"/>
    <p:sldId id="321" r:id="rId56"/>
    <p:sldId id="322" r:id="rId57"/>
    <p:sldId id="324" r:id="rId58"/>
    <p:sldId id="325" r:id="rId59"/>
    <p:sldId id="326" r:id="rId60"/>
    <p:sldId id="327" r:id="rId61"/>
    <p:sldId id="330" r:id="rId62"/>
    <p:sldId id="328" r:id="rId63"/>
    <p:sldId id="329" r:id="rId64"/>
    <p:sldId id="331" r:id="rId65"/>
    <p:sldId id="33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/>
    <p:restoredTop sz="93971"/>
  </p:normalViewPr>
  <p:slideViewPr>
    <p:cSldViewPr snapToGrid="0" snapToObjects="1">
      <p:cViewPr varScale="1">
        <p:scale>
          <a:sx n="76" d="100"/>
          <a:sy n="76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6D8-7C8A-3549-9C16-8522D0AD7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4D268-29B5-D84D-9466-AE803AE26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B0D3-BF91-EA46-AE2A-5FB9706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7151-E576-3845-BE0B-DE33F68D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053B-8A2B-6A45-BB0F-12A202D8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0230-147B-394E-88B5-597C898C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F6868-E5A9-B148-AD64-EBF2C63FB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98CC8-A7B5-A54D-8C1C-B8045F97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19323-655E-6A41-A847-377017FA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1D3B-1748-C340-82A8-4237314C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2B9DD-0F63-6840-AE2E-5F9E7C22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591F6-1077-6945-AA6E-235CA7EC5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C27C-258E-1549-A743-EE270744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96BB-5A6A-B64E-AB4F-0A0AEABB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A7865-B20A-AB4F-AA04-C7CABCF8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DA8A-E876-4244-8779-53F2D5C5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E69D-D869-4B4F-BA78-BFACC651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380F-5BD9-3F4F-8E23-B7E1287C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9BA96-5148-4D4B-9F22-83908FF6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2653-FD34-AE4F-AF5D-EA593FB6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689B-2413-3442-AA01-BFCF3893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54CD9-FBE0-304E-BFB7-1FED7EC31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0CB0-1AC2-374D-916A-2D7FE2CB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FD74-8448-1040-AC3A-FFD835C3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69CFC-609D-A34E-AC64-948E8AE8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35E8-3985-E34F-986F-71A9DC92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02C5-6B13-EE44-A11D-9CF07DA15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183C6-23DF-8F4B-9A4C-13AD593B0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8A25D-D626-394A-8C7A-9C1AA873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78B38-941F-A14C-AA01-967A4E24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43398-DC92-5A4C-8689-AD0BBC07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DE45-C983-964D-AC6E-39ED54D3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79B5-191A-064A-9191-8D7EAE38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D5260-AC6D-EC4E-BFE1-2210F76F2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3A93A-EC66-624C-9668-31930C749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D87EB-78DC-AF49-A499-6D886DE83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71A49-83BE-D44C-ABE6-F39D7C7F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182E7-A14D-E248-99D4-580552A6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57BB5-B301-0C46-9B26-8218660B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3E66-1A3A-4646-9544-1EB7250A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41816-8F1E-6C44-BD16-E0E1C047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687AC-8D4F-8F40-91C5-DCDB0B55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B9B5A-2F19-C445-80D3-4BF24B1C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BCA2F-BFF9-1449-87E3-CEC6089C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6E1BA-BB1E-594E-AB89-3AA9662E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3E78-81F5-3048-8EC0-0E82EA80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78B-B7C5-E140-84E8-099EA38E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6295-6E2B-324F-A3B7-902FCC7A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702B-44E2-2F47-A090-98814C4C8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3BA8C-C074-E54E-AF47-AA324D72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4063E-8D4A-1D49-9927-B06AAACC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2EC01-D537-C24E-85FD-CB6FE6EB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B9A2-AF8C-6F4D-9D97-1C6BA404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7B0DA-8814-2F4E-BE86-41F017504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6234C-86CE-8D4A-AFEB-FDCCA00F6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FF581-A629-AA40-9670-512E6061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3E1EE-A4AE-A443-B7B1-09983996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198E5-3C33-8048-8CC2-E1A3FD89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6F660-0482-FC48-AB82-FC904057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0D3D-CC25-BF4B-8012-E3968DB86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0DB54-0F23-6549-9F4D-3B79C5031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E127-455D-6D4A-896C-01F0A334A3FE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CE89-4232-8C45-8C12-1CBA5653F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558F2-BF60-FF44-8C1F-42A0073DB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60F2-35B8-B845-8317-91C4F67A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6E14-C602-D447-AE83-30DA9A7DC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36D7-9A68-FF41-A280-7DA769A73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CSC 466: Knowledge Discovery in Data</a:t>
            </a:r>
          </a:p>
          <a:p>
            <a:r>
              <a:rPr lang="en-US" dirty="0"/>
              <a:t>Instructor: Jonathan Ventura</a:t>
            </a:r>
          </a:p>
        </p:txBody>
      </p:sp>
    </p:spTree>
    <p:extLst>
      <p:ext uri="{BB962C8B-B14F-4D97-AF65-F5344CB8AC3E}">
        <p14:creationId xmlns:p14="http://schemas.microsoft.com/office/powerpoint/2010/main" val="8061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Calculate confidence of:</a:t>
            </a:r>
          </a:p>
          <a:p>
            <a:pPr lvl="1"/>
            <a:r>
              <a:rPr lang="en-US" dirty="0"/>
              <a:t>{A} -&gt; {D}</a:t>
            </a:r>
          </a:p>
          <a:p>
            <a:pPr lvl="1"/>
            <a:r>
              <a:rPr lang="en-US" dirty="0"/>
              <a:t>{A,C} -&gt; {D}</a:t>
            </a:r>
          </a:p>
          <a:p>
            <a:pPr lvl="1"/>
            <a:r>
              <a:rPr lang="en-US" dirty="0"/>
              <a:t>{A,B,C}</a:t>
            </a:r>
            <a:r>
              <a:rPr lang="en-US" dirty="0">
                <a:sym typeface="Wingdings" pitchFamily="2" charset="2"/>
              </a:rPr>
              <a:t> -&gt; {D}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2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BDA9-E772-C445-B255-E671241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define support for an itemset.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support</a:t>
                </a:r>
                <a:r>
                  <a:rPr lang="en-US" dirty="0"/>
                  <a:t> of </a:t>
                </a:r>
                <a:r>
                  <a:rPr lang="en-US" i="1" dirty="0"/>
                  <a:t>X</a:t>
                </a:r>
                <a:r>
                  <a:rPr lang="en-US" dirty="0"/>
                  <a:t> in the dataset </a:t>
                </a:r>
                <a:r>
                  <a:rPr lang="en-US" i="1" dirty="0"/>
                  <a:t>T</a:t>
                </a:r>
                <a:r>
                  <a:rPr lang="en-US" dirty="0"/>
                  <a:t> is the percentage of market baskets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𝑠𝑢𝑝𝑝𝑜𝑟𝑡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8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2EBE-A98D-F14E-BA3F-68EF05EB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4D12-FB92-6E4B-BF14-BA63C216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</a:t>
            </a:r>
            <a:r>
              <a:rPr lang="en-US" dirty="0"/>
              <a:t>of an association rule determines its </a:t>
            </a:r>
            <a:r>
              <a:rPr lang="en-US" i="1" dirty="0"/>
              <a:t>coverage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Want to find association rules with high support, because such rules will be about transactions/market baskets that commonly occur.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Confidence </a:t>
            </a:r>
            <a:r>
              <a:rPr lang="en-US" dirty="0"/>
              <a:t>of an association rule determines its </a:t>
            </a:r>
            <a:r>
              <a:rPr lang="en-US" i="1" dirty="0"/>
              <a:t>predictability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Want to find association rules with high confidence, because such rules represent strong relationships between items.</a:t>
            </a:r>
          </a:p>
        </p:txBody>
      </p:sp>
    </p:spTree>
    <p:extLst>
      <p:ext uri="{BB962C8B-B14F-4D97-AF65-F5344CB8AC3E}">
        <p14:creationId xmlns:p14="http://schemas.microsoft.com/office/powerpoint/2010/main" val="285668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F3BC-C211-1C44-B375-CAEEA76A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 Mining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0E5F-D997-9343-BFCB-E8C64BDB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items </a:t>
            </a:r>
            <a:r>
              <a:rPr lang="en-US" i="1" dirty="0"/>
              <a:t>I</a:t>
            </a:r>
            <a:r>
              <a:rPr lang="en-US" dirty="0"/>
              <a:t>, a market basket dataset </a:t>
            </a:r>
            <a:r>
              <a:rPr lang="en-US" i="1" dirty="0"/>
              <a:t>T</a:t>
            </a:r>
            <a:r>
              <a:rPr lang="en-US" dirty="0"/>
              <a:t> and two numbers: </a:t>
            </a:r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minConf</a:t>
            </a:r>
            <a:r>
              <a:rPr lang="en-US" dirty="0"/>
              <a:t>, find </a:t>
            </a:r>
            <a:r>
              <a:rPr lang="en-US" b="1" dirty="0"/>
              <a:t>all association rules </a:t>
            </a:r>
            <a:r>
              <a:rPr lang="en-US" dirty="0"/>
              <a:t>that occur with the support of at least </a:t>
            </a:r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and confidence of at least </a:t>
            </a:r>
            <a:r>
              <a:rPr lang="en-US" i="1" dirty="0" err="1"/>
              <a:t>minConf</a:t>
            </a:r>
            <a:r>
              <a:rPr lang="en-US" dirty="0"/>
              <a:t> in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9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Example association rules:</a:t>
            </a:r>
          </a:p>
          <a:p>
            <a:pPr lvl="1"/>
            <a:r>
              <a:rPr lang="en-US" dirty="0"/>
              <a:t>{A} -&gt; {D}		support: 3/5 = 60%		confidence: 3/4 = 75%</a:t>
            </a:r>
          </a:p>
          <a:p>
            <a:pPr lvl="1"/>
            <a:r>
              <a:rPr lang="en-US" dirty="0"/>
              <a:t>{A,C} -&gt; {D}	support: 2/5 = 40%		confidence: 2/3 = 67%</a:t>
            </a:r>
          </a:p>
          <a:p>
            <a:pPr lvl="1"/>
            <a:r>
              <a:rPr lang="en-US" dirty="0"/>
              <a:t>{A,B,C}</a:t>
            </a:r>
            <a:r>
              <a:rPr lang="en-US" dirty="0">
                <a:sym typeface="Wingdings" pitchFamily="2" charset="2"/>
              </a:rPr>
              <a:t> -&gt; {D}	support: 1/5 = 20%		confidence: 1/1 =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1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i="1" dirty="0" err="1"/>
              <a:t>minSup</a:t>
            </a:r>
            <a:r>
              <a:rPr lang="en-US" dirty="0"/>
              <a:t> = 50%, </a:t>
            </a:r>
            <a:r>
              <a:rPr lang="en-US" i="1" dirty="0" err="1"/>
              <a:t>minConf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{A} -&gt; {D}		support: 3/5 = 60%		confidence: 3/4 = 75%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{A,C} -&gt; {D}	support: 2/5 = 40%		confidence: 2/3 = 67%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{A,B,C}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-&gt; {D}	support: 1/5 = 20%		confidence: 1/1 = 100%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i="1" dirty="0" err="1"/>
              <a:t>minSup</a:t>
            </a:r>
            <a:r>
              <a:rPr lang="en-US" dirty="0"/>
              <a:t> = 20%, </a:t>
            </a:r>
            <a:r>
              <a:rPr lang="en-US" i="1" dirty="0" err="1"/>
              <a:t>minConf</a:t>
            </a:r>
            <a:r>
              <a:rPr lang="en-US" i="1" dirty="0"/>
              <a:t> </a:t>
            </a:r>
            <a:r>
              <a:rPr lang="en-US" dirty="0"/>
              <a:t>= 80%: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{A} -&gt; {D}		support: 3/5 = 60%		confidence: 3/4 = 75%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{A,C} -&gt; {D}	support: 2/5 = 40%		confidence: 2/3 = 67%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{A,B,C}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-&gt; {D}	support: 1/5 = 20%		confidence: 1/1 = 100%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9B2B-ED56-2E4F-9E34-C15AA0B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3590-5483-D846-8258-F3B313CD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we find all association rules by a brute force algorithm?</a:t>
            </a:r>
          </a:p>
          <a:p>
            <a:endParaRPr lang="en-US" dirty="0"/>
          </a:p>
          <a:p>
            <a:r>
              <a:rPr lang="en-US" dirty="0"/>
              <a:t>Enumerate all possible association rules</a:t>
            </a:r>
          </a:p>
          <a:p>
            <a:pPr lvl="1"/>
            <a:r>
              <a:rPr lang="en-US" dirty="0"/>
              <a:t>i.e., enumerate all possible disjoint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subsets of </a:t>
            </a:r>
            <a:r>
              <a:rPr lang="en-US" i="1" dirty="0"/>
              <a:t>I</a:t>
            </a:r>
            <a:endParaRPr lang="en-US" dirty="0"/>
          </a:p>
          <a:p>
            <a:r>
              <a:rPr lang="en-US" dirty="0"/>
              <a:t>Check support and confidence of each association rule</a:t>
            </a:r>
          </a:p>
        </p:txBody>
      </p:sp>
    </p:spTree>
    <p:extLst>
      <p:ext uri="{BB962C8B-B14F-4D97-AF65-F5344CB8AC3E}">
        <p14:creationId xmlns:p14="http://schemas.microsoft.com/office/powerpoint/2010/main" val="32037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9B2B-ED56-2E4F-9E34-C15AA0B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3590-5483-D846-8258-F3B313CD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Algorithm </a:t>
            </a:r>
            <a:r>
              <a:rPr lang="en-US" dirty="0"/>
              <a:t>ARM_BRUTE_FORCE(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 err="1"/>
              <a:t>minSup</a:t>
            </a:r>
            <a:r>
              <a:rPr lang="en-US" dirty="0"/>
              <a:t>, </a:t>
            </a:r>
            <a:r>
              <a:rPr lang="en-US" i="1" dirty="0" err="1"/>
              <a:t>minConf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b="1" dirty="0"/>
              <a:t>for each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X</a:t>
            </a:r>
            <a:r>
              <a:rPr lang="en-US" dirty="0"/>
              <a:t> is a subset of </a:t>
            </a:r>
            <a:r>
              <a:rPr lang="en-US" i="1" dirty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</a:t>
            </a:r>
            <a:r>
              <a:rPr lang="en-US" b="1" dirty="0"/>
              <a:t>for each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such that </a:t>
            </a:r>
            <a:r>
              <a:rPr lang="en-US" i="1" dirty="0"/>
              <a:t>Y</a:t>
            </a:r>
            <a:r>
              <a:rPr lang="en-US" dirty="0"/>
              <a:t> is a subset of </a:t>
            </a:r>
            <a:r>
              <a:rPr lang="en-US" i="1" dirty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disjoint </a:t>
            </a:r>
            <a:r>
              <a:rPr lang="en-US" b="1" dirty="0"/>
              <a:t>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i="1" dirty="0"/>
              <a:t>s</a:t>
            </a:r>
            <a:r>
              <a:rPr lang="en-US" dirty="0"/>
              <a:t> := support(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X-&gt;Y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i="1" dirty="0"/>
              <a:t>c</a:t>
            </a:r>
            <a:r>
              <a:rPr lang="en-US" dirty="0"/>
              <a:t> := confidence(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X-&gt;Y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dirty="0"/>
              <a:t> &gt; </a:t>
            </a:r>
            <a:r>
              <a:rPr lang="en-US" i="1" dirty="0" err="1"/>
              <a:t>minSup</a:t>
            </a:r>
            <a:r>
              <a:rPr lang="en-US" dirty="0"/>
              <a:t>) </a:t>
            </a:r>
            <a:r>
              <a:rPr lang="en-US" b="1" dirty="0"/>
              <a:t>and</a:t>
            </a:r>
            <a:r>
              <a:rPr lang="en-US" dirty="0"/>
              <a:t> (</a:t>
            </a:r>
            <a:r>
              <a:rPr lang="en-US" i="1" dirty="0"/>
              <a:t>c</a:t>
            </a:r>
            <a:r>
              <a:rPr lang="en-US" dirty="0"/>
              <a:t> &gt; </a:t>
            </a:r>
            <a:r>
              <a:rPr lang="en-US" i="1" dirty="0" err="1"/>
              <a:t>minConf</a:t>
            </a:r>
            <a:r>
              <a:rPr lang="en-US" dirty="0"/>
              <a:t>) </a:t>
            </a:r>
            <a:r>
              <a:rPr lang="en-US" b="1" dirty="0"/>
              <a:t>then </a:t>
            </a:r>
            <a:r>
              <a:rPr lang="en-US" dirty="0"/>
              <a:t>output(X-&gt;Y)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</a:t>
            </a:r>
            <a:r>
              <a:rPr lang="en-US" b="1" dirty="0"/>
              <a:t>end if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</a:t>
            </a:r>
            <a:r>
              <a:rPr lang="en-US" b="1" dirty="0"/>
              <a:t>end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b="1" dirty="0"/>
              <a:t>end for</a:t>
            </a:r>
          </a:p>
        </p:txBody>
      </p:sp>
    </p:spTree>
    <p:extLst>
      <p:ext uri="{BB962C8B-B14F-4D97-AF65-F5344CB8AC3E}">
        <p14:creationId xmlns:p14="http://schemas.microsoft.com/office/powerpoint/2010/main" val="105995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Brute force with </a:t>
            </a:r>
            <a:r>
              <a:rPr lang="en-US" i="1" dirty="0" err="1"/>
              <a:t>minSup</a:t>
            </a:r>
            <a:r>
              <a:rPr lang="en-US" i="1" dirty="0"/>
              <a:t>=50%, </a:t>
            </a:r>
            <a:r>
              <a:rPr lang="en-US" i="1" dirty="0" err="1"/>
              <a:t>minConf</a:t>
            </a:r>
            <a:r>
              <a:rPr lang="en-US" i="1" dirty="0"/>
              <a:t>=50%: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X = {A}, Y = {B}		support: 2/5 = 40%		confidence: 2/4=50%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X = {A}, Y = {C}		support: 3/5 = 60%		confidence: 2/4=50%</a:t>
            </a:r>
          </a:p>
          <a:p>
            <a:pPr lvl="1"/>
            <a:r>
              <a:rPr lang="en-US" dirty="0"/>
              <a:t>X = {A}, Y = {D}		…</a:t>
            </a:r>
          </a:p>
          <a:p>
            <a:pPr lvl="1"/>
            <a:r>
              <a:rPr lang="en-US" dirty="0"/>
              <a:t>X = {A}, Y = {B,C}		…</a:t>
            </a:r>
          </a:p>
        </p:txBody>
      </p:sp>
    </p:spTree>
    <p:extLst>
      <p:ext uri="{BB962C8B-B14F-4D97-AF65-F5344CB8AC3E}">
        <p14:creationId xmlns:p14="http://schemas.microsoft.com/office/powerpoint/2010/main" val="116040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9E6E-8D71-8E46-A448-0F5D1AB2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Basket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6DEE2-7A9B-FB47-AE27-005D763AB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…} be a set of </a:t>
                </a:r>
                <a:r>
                  <a:rPr lang="en-US" i="1" dirty="0"/>
                  <a:t>items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Examples: groceries, movies, college courses, Amazon products, ...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i="1" dirty="0"/>
                  <a:t>market basket</a:t>
                </a:r>
                <a:r>
                  <a:rPr lang="en-US" dirty="0"/>
                  <a:t> is any subset </a:t>
                </a:r>
                <a:r>
                  <a:rPr lang="en-US" i="1" dirty="0"/>
                  <a:t>S</a:t>
                </a:r>
                <a:r>
                  <a:rPr lang="en-US" dirty="0"/>
                  <a:t> of </a:t>
                </a:r>
                <a:r>
                  <a:rPr lang="en-US" i="1" dirty="0"/>
                  <a:t>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{apples, bananas, oranges}</a:t>
                </a:r>
              </a:p>
              <a:p>
                <a:pPr lvl="2"/>
                <a:r>
                  <a:rPr lang="en-US" dirty="0"/>
                  <a:t>{CSC 123, CSC 101, CSC 203}</a:t>
                </a:r>
              </a:p>
              <a:p>
                <a:pPr lvl="2"/>
                <a:r>
                  <a:rPr lang="en-US" dirty="0"/>
                  <a:t>…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i="1" dirty="0"/>
                  <a:t>market basket dataset</a:t>
                </a:r>
                <a:r>
                  <a:rPr lang="en-US" dirty="0"/>
                  <a:t> is a set of </a:t>
                </a:r>
                <a:r>
                  <a:rPr lang="en-US" i="1" dirty="0"/>
                  <a:t>market baskets </a:t>
                </a:r>
                <a:r>
                  <a:rPr lang="en-US" dirty="0"/>
                  <a:t>(or </a:t>
                </a:r>
                <a:r>
                  <a:rPr lang="en-US" i="1" dirty="0"/>
                  <a:t>transactions</a:t>
                </a:r>
                <a:r>
                  <a:rPr lang="en-US" dirty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dirty="0"/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…}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6DEE2-7A9B-FB47-AE27-005D763AB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65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9B2B-ED56-2E4F-9E34-C15AA0B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Brute Force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3590-5483-D846-8258-F3B313CD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Algorithm </a:t>
            </a:r>
            <a:r>
              <a:rPr lang="en-US" dirty="0"/>
              <a:t>ARM_BRUTE_FORCE(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 err="1"/>
              <a:t>minSup</a:t>
            </a:r>
            <a:r>
              <a:rPr lang="en-US" dirty="0"/>
              <a:t>, </a:t>
            </a:r>
            <a:r>
              <a:rPr lang="en-US" i="1" dirty="0" err="1"/>
              <a:t>minConf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b="1" dirty="0"/>
              <a:t>for each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X</a:t>
            </a:r>
            <a:r>
              <a:rPr lang="en-US" dirty="0"/>
              <a:t> is a subset of </a:t>
            </a:r>
            <a:r>
              <a:rPr lang="en-US" i="1" dirty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</a:t>
            </a:r>
            <a:r>
              <a:rPr lang="en-US" b="1" dirty="0"/>
              <a:t>for each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such that </a:t>
            </a:r>
            <a:r>
              <a:rPr lang="en-US" i="1" dirty="0"/>
              <a:t>Y</a:t>
            </a:r>
            <a:r>
              <a:rPr lang="en-US" dirty="0"/>
              <a:t> is a subset of </a:t>
            </a:r>
            <a:r>
              <a:rPr lang="en-US" i="1" dirty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disjoint </a:t>
            </a:r>
            <a:r>
              <a:rPr lang="en-US" b="1" dirty="0"/>
              <a:t>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i="1" dirty="0"/>
              <a:t>s</a:t>
            </a:r>
            <a:r>
              <a:rPr lang="en-US" dirty="0"/>
              <a:t> := support(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X-&gt;Y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i="1" dirty="0"/>
              <a:t>c</a:t>
            </a:r>
            <a:r>
              <a:rPr lang="en-US" dirty="0"/>
              <a:t> := confidence(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X-&gt;Y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dirty="0"/>
              <a:t> &gt; </a:t>
            </a:r>
            <a:r>
              <a:rPr lang="en-US" i="1" dirty="0" err="1"/>
              <a:t>minSup</a:t>
            </a:r>
            <a:r>
              <a:rPr lang="en-US" dirty="0"/>
              <a:t>) </a:t>
            </a:r>
            <a:r>
              <a:rPr lang="en-US" b="1" dirty="0"/>
              <a:t>and</a:t>
            </a:r>
            <a:r>
              <a:rPr lang="en-US" dirty="0"/>
              <a:t> (</a:t>
            </a:r>
            <a:r>
              <a:rPr lang="en-US" i="1" dirty="0"/>
              <a:t>c</a:t>
            </a:r>
            <a:r>
              <a:rPr lang="en-US" dirty="0"/>
              <a:t> &gt; </a:t>
            </a:r>
            <a:r>
              <a:rPr lang="en-US" i="1" dirty="0" err="1"/>
              <a:t>minConf</a:t>
            </a:r>
            <a:r>
              <a:rPr lang="en-US" dirty="0"/>
              <a:t>) </a:t>
            </a:r>
            <a:r>
              <a:rPr lang="en-US" b="1" dirty="0"/>
              <a:t>then </a:t>
            </a:r>
            <a:r>
              <a:rPr lang="en-US" dirty="0"/>
              <a:t>output(X-&gt;Y)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     </a:t>
            </a:r>
            <a:r>
              <a:rPr lang="en-US" b="1" dirty="0"/>
              <a:t>end if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    </a:t>
            </a:r>
            <a:r>
              <a:rPr lang="en-US" b="1" dirty="0"/>
              <a:t>end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b="1" dirty="0"/>
              <a:t>end for</a:t>
            </a:r>
          </a:p>
        </p:txBody>
      </p:sp>
    </p:spTree>
    <p:extLst>
      <p:ext uri="{BB962C8B-B14F-4D97-AF65-F5344CB8AC3E}">
        <p14:creationId xmlns:p14="http://schemas.microsoft.com/office/powerpoint/2010/main" val="1348459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9B2B-ED56-2E4F-9E34-C15AA0B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Brute Force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3590-5483-D846-8258-F3B313CD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in number of items</a:t>
            </a:r>
          </a:p>
          <a:p>
            <a:pPr lvl="1"/>
            <a:r>
              <a:rPr lang="en-US" dirty="0"/>
              <a:t>The algorithm won’t scale with large </a:t>
            </a:r>
            <a:r>
              <a:rPr lang="en-US" dirty="0" err="1"/>
              <a:t>itemsets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Polynomial in number of transactions</a:t>
            </a:r>
          </a:p>
          <a:p>
            <a:pPr lvl="1"/>
            <a:r>
              <a:rPr lang="en-US" dirty="0"/>
              <a:t>Need to read entire dataset from disk at each iteration</a:t>
            </a:r>
          </a:p>
          <a:p>
            <a:pPr lvl="1"/>
            <a:endParaRPr lang="en-US" dirty="0"/>
          </a:p>
          <a:p>
            <a:r>
              <a:rPr lang="en-US" dirty="0"/>
              <a:t>Not a practical algorithm for real-world datasets.</a:t>
            </a:r>
          </a:p>
        </p:txBody>
      </p:sp>
    </p:spTree>
    <p:extLst>
      <p:ext uri="{BB962C8B-B14F-4D97-AF65-F5344CB8AC3E}">
        <p14:creationId xmlns:p14="http://schemas.microsoft.com/office/powerpoint/2010/main" val="48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9C3D-B4D2-534E-ADDD-5F675A41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the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D620-0A4A-8F45-A87C-00AE9C01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more efficiently search the space of possible association rules?</a:t>
            </a:r>
          </a:p>
          <a:p>
            <a:endParaRPr lang="en-US" dirty="0"/>
          </a:p>
          <a:p>
            <a:r>
              <a:rPr lang="en-US" b="1" dirty="0" err="1"/>
              <a:t>Apriori</a:t>
            </a:r>
            <a:r>
              <a:rPr lang="en-US" b="1" dirty="0"/>
              <a:t> Principle </a:t>
            </a:r>
          </a:p>
        </p:txBody>
      </p:sp>
    </p:spTree>
    <p:extLst>
      <p:ext uri="{BB962C8B-B14F-4D97-AF65-F5344CB8AC3E}">
        <p14:creationId xmlns:p14="http://schemas.microsoft.com/office/powerpoint/2010/main" val="218858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DDBE-8B42-B948-B80D-26691F72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674C5-48DA-E647-B7B9-346D5E9F6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itemset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frequent itemset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𝑚𝑖𝑛𝑆𝑢𝑝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674C5-48DA-E647-B7B9-346D5E9F6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78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Frequent </a:t>
            </a:r>
            <a:r>
              <a:rPr lang="en-US" dirty="0" err="1"/>
              <a:t>itemsets</a:t>
            </a:r>
            <a:r>
              <a:rPr lang="en-US" dirty="0"/>
              <a:t> with </a:t>
            </a:r>
            <a:r>
              <a:rPr lang="en-US" i="1" dirty="0" err="1"/>
              <a:t>minSup</a:t>
            </a:r>
            <a:r>
              <a:rPr lang="en-US" i="1" dirty="0"/>
              <a:t>=50%: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{A}		support: 4/5 = 80%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{B}		support: 3/5 = 60%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{C}		support: 4/5 = 80%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{A,C}		support: 3/5 = 60%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{A,B,C,D}		support: 1/5 = 20%</a:t>
            </a:r>
          </a:p>
        </p:txBody>
      </p:sp>
    </p:spTree>
    <p:extLst>
      <p:ext uri="{BB962C8B-B14F-4D97-AF65-F5344CB8AC3E}">
        <p14:creationId xmlns:p14="http://schemas.microsoft.com/office/powerpoint/2010/main" val="148575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A28-5C51-9142-9547-ACE02BB5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F9E0-8234-1F4B-A384-1D3F2436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apriori</a:t>
            </a:r>
            <a:r>
              <a:rPr lang="en-US" b="1" dirty="0"/>
              <a:t> principle</a:t>
            </a:r>
            <a:r>
              <a:rPr lang="en-US" dirty="0"/>
              <a:t> states that: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dirty="0"/>
              <a:t> is a frequent itemset in </a:t>
            </a:r>
            <a:r>
              <a:rPr lang="en-US" i="1" dirty="0"/>
              <a:t>T</a:t>
            </a:r>
            <a:r>
              <a:rPr lang="en-US" dirty="0"/>
              <a:t>, then </a:t>
            </a:r>
            <a:r>
              <a:rPr lang="en-US" b="1" dirty="0"/>
              <a:t>every non-empty subset </a:t>
            </a:r>
            <a:r>
              <a:rPr lang="en-US" dirty="0"/>
              <a:t>of </a:t>
            </a:r>
            <a:r>
              <a:rPr lang="en-US" i="1" dirty="0"/>
              <a:t>X</a:t>
            </a:r>
            <a:r>
              <a:rPr lang="en-US" dirty="0"/>
              <a:t> is </a:t>
            </a:r>
            <a:r>
              <a:rPr lang="en-US" b="1" dirty="0"/>
              <a:t>also a frequent itemset </a:t>
            </a:r>
            <a:r>
              <a:rPr lang="en-US" dirty="0"/>
              <a:t>in </a:t>
            </a:r>
            <a:r>
              <a:rPr lang="en-US" i="1" dirty="0"/>
              <a:t>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53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Frequent </a:t>
            </a:r>
            <a:r>
              <a:rPr lang="en-US" dirty="0" err="1"/>
              <a:t>itemsets</a:t>
            </a:r>
            <a:r>
              <a:rPr lang="en-US" dirty="0"/>
              <a:t> with </a:t>
            </a:r>
            <a:r>
              <a:rPr lang="en-US" i="1" dirty="0" err="1"/>
              <a:t>minSup</a:t>
            </a:r>
            <a:r>
              <a:rPr lang="en-US" i="1" dirty="0"/>
              <a:t>=50%: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{A}		support: 4/5 = 80%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{B}		support: 3/5 = 60%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{C}		support: 4/5 = 80%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{A,C}		support: 3/5 = 60%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{A,B,C,D}		support: 1/5 = 20%</a:t>
            </a:r>
          </a:p>
        </p:txBody>
      </p:sp>
    </p:spTree>
    <p:extLst>
      <p:ext uri="{BB962C8B-B14F-4D97-AF65-F5344CB8AC3E}">
        <p14:creationId xmlns:p14="http://schemas.microsoft.com/office/powerpoint/2010/main" val="237538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A28-5C51-9142-9547-ACE02BB5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F9E0-8234-1F4B-A384-1D3F2436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apriori</a:t>
            </a:r>
            <a:r>
              <a:rPr lang="en-US" b="1" dirty="0"/>
              <a:t> principle</a:t>
            </a:r>
            <a:r>
              <a:rPr lang="en-US" dirty="0"/>
              <a:t> states that: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dirty="0"/>
              <a:t> is a frequent itemset in </a:t>
            </a:r>
            <a:r>
              <a:rPr lang="en-US" i="1" dirty="0"/>
              <a:t>T</a:t>
            </a:r>
            <a:r>
              <a:rPr lang="en-US" dirty="0"/>
              <a:t>, then </a:t>
            </a:r>
            <a:r>
              <a:rPr lang="en-US" b="1" dirty="0"/>
              <a:t>every non-empty subset </a:t>
            </a:r>
            <a:r>
              <a:rPr lang="en-US" dirty="0"/>
              <a:t>of </a:t>
            </a:r>
            <a:r>
              <a:rPr lang="en-US" i="1" dirty="0"/>
              <a:t>X</a:t>
            </a:r>
            <a:r>
              <a:rPr lang="en-US" dirty="0"/>
              <a:t> is </a:t>
            </a:r>
            <a:r>
              <a:rPr lang="en-US" b="1" dirty="0"/>
              <a:t>also a frequent itemset </a:t>
            </a:r>
            <a:r>
              <a:rPr lang="en-US" dirty="0"/>
              <a:t>in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Contrapositive: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some subset </a:t>
            </a:r>
            <a:r>
              <a:rPr lang="en-US" dirty="0"/>
              <a:t>of </a:t>
            </a:r>
            <a:r>
              <a:rPr lang="en-US" i="1" dirty="0"/>
              <a:t>X</a:t>
            </a:r>
            <a:r>
              <a:rPr lang="en-US" dirty="0"/>
              <a:t> is not a frequent itemset in </a:t>
            </a:r>
            <a:r>
              <a:rPr lang="en-US" i="1" dirty="0"/>
              <a:t>T</a:t>
            </a:r>
            <a:r>
              <a:rPr lang="en-US" dirty="0"/>
              <a:t>, then </a:t>
            </a:r>
            <a:r>
              <a:rPr lang="en-US" i="1" dirty="0"/>
              <a:t>X</a:t>
            </a:r>
            <a:r>
              <a:rPr lang="en-US" dirty="0"/>
              <a:t> is </a:t>
            </a:r>
            <a:r>
              <a:rPr lang="en-US" b="1" dirty="0"/>
              <a:t>not a frequent itemset </a:t>
            </a:r>
            <a:r>
              <a:rPr lang="en-US" dirty="0"/>
              <a:t>in </a:t>
            </a:r>
            <a:r>
              <a:rPr lang="en-US" i="1" dirty="0"/>
              <a:t>T</a:t>
            </a:r>
            <a:r>
              <a:rPr lang="en-US" dirty="0"/>
              <a:t>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11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	A,C	A,D	B,C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A,B,C	A,B,D	A,C,D	B,C,D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A,B,C,D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9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	A,C	A,D	B,C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A,B,C	A,B,D	A,C,D	B,C,D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A,B,C,D</a:t>
            </a:r>
          </a:p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E9C31-CA08-144B-96B8-C62EA5055F95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A645C9-F103-6E42-9BDC-82AE56F00B4C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2BC5A-FAB4-114A-8742-959E0342302A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1AD0F-EE40-7144-BD56-653413186BBD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AA938-B651-894A-93AF-C3117F6C0BED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37F4A-CA66-0B4F-BF04-3D0FECED0999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65D20-086D-E142-B5BA-C99C86EEB59D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048778-C920-924C-B596-34087416D093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0B958C-A9B8-D245-B9AA-09EB68A6CF6C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416CE9-6BA0-2544-B3AF-12F71600505F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787FD-7DD1-8F48-A881-AA8B2D608E2C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266DA-D739-9E46-8ED6-DE176ADD004D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DC350C-4A9E-3145-84BF-4F9207A34FA4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2A46E5-8316-344C-932E-6B251286D76D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483D2A-13F2-2A47-BE12-E3B45D9A87A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846667-6BDC-634D-8683-CA3F7ACA3909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C12079-335E-634D-BFB7-2EB5CFE8C69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1B6F2-4B56-6943-93CD-BD03BDFFD68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3F1DF3-2C92-1447-A1CE-8285BEE70269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A6572C-DBC8-FB42-9EB7-84CC93A71C24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AACF2F-8954-4B48-9F4E-7C6EC69FCC85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5B103-D5F4-F149-9AA3-405742DD0F00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29C055-8A11-5F42-AFE7-5B214B2A4F63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6B149D-33FA-1844-8E4C-ACF6C37E3543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3C5C55-B574-E84E-AC7B-464DDACA0F61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1BA636-C83E-A741-9DD4-546D7D4B2E52}"/>
              </a:ext>
            </a:extLst>
          </p:cNvPr>
          <p:cNvCxnSpPr>
            <a:cxnSpLocks/>
          </p:cNvCxnSpPr>
          <p:nvPr/>
        </p:nvCxnSpPr>
        <p:spPr>
          <a:xfrm flipH="1">
            <a:off x="8592927" y="3886200"/>
            <a:ext cx="395209" cy="6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F30E2A-A167-304E-AA1E-AD26288C17DD}"/>
              </a:ext>
            </a:extLst>
          </p:cNvPr>
          <p:cNvCxnSpPr>
            <a:cxnSpLocks/>
          </p:cNvCxnSpPr>
          <p:nvPr/>
        </p:nvCxnSpPr>
        <p:spPr>
          <a:xfrm>
            <a:off x="7320395" y="3924734"/>
            <a:ext cx="1241714" cy="5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BDD7B1-179F-0F42-A948-92F5047B4B8A}"/>
              </a:ext>
            </a:extLst>
          </p:cNvPr>
          <p:cNvCxnSpPr>
            <a:cxnSpLocks/>
          </p:cNvCxnSpPr>
          <p:nvPr/>
        </p:nvCxnSpPr>
        <p:spPr>
          <a:xfrm>
            <a:off x="8110104" y="3935125"/>
            <a:ext cx="462396" cy="56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F1D112-C0FA-474E-8545-B5FC2DE9B96D}"/>
              </a:ext>
            </a:extLst>
          </p:cNvPr>
          <p:cNvCxnSpPr>
            <a:cxnSpLocks/>
          </p:cNvCxnSpPr>
          <p:nvPr/>
        </p:nvCxnSpPr>
        <p:spPr>
          <a:xfrm flipH="1">
            <a:off x="8624455" y="3875809"/>
            <a:ext cx="1267692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7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Items: {apples, bananas, cheese, diapers}</a:t>
            </a:r>
          </a:p>
          <a:p>
            <a:endParaRPr lang="en-US" dirty="0"/>
          </a:p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{apples, bananas, diapers}</a:t>
            </a:r>
          </a:p>
          <a:p>
            <a:pPr lvl="1"/>
            <a:r>
              <a:rPr lang="en-US" dirty="0"/>
              <a:t>{apples, cheese, diapers}</a:t>
            </a:r>
          </a:p>
          <a:p>
            <a:pPr lvl="1"/>
            <a:r>
              <a:rPr lang="en-US" dirty="0"/>
              <a:t>{apples, bananas, cheese, diapers}</a:t>
            </a:r>
          </a:p>
          <a:p>
            <a:pPr lvl="1"/>
            <a:r>
              <a:rPr lang="en-US" dirty="0"/>
              <a:t>{bananas, cheese, diapers}</a:t>
            </a:r>
          </a:p>
          <a:p>
            <a:pPr lvl="1"/>
            <a:r>
              <a:rPr lang="en-US" dirty="0"/>
              <a:t>{apples, cheese, diapers}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32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A,B,C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A,B,D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A,C,D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B,C,D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A,B,C,D</a:t>
            </a:r>
          </a:p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E9C31-CA08-144B-96B8-C62EA5055F95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A645C9-F103-6E42-9BDC-82AE56F00B4C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2BC5A-FAB4-114A-8742-959E0342302A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1AD0F-EE40-7144-BD56-653413186BBD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AA938-B651-894A-93AF-C3117F6C0BED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37F4A-CA66-0B4F-BF04-3D0FECED0999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65D20-086D-E142-B5BA-C99C86EEB59D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048778-C920-924C-B596-34087416D093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0B958C-A9B8-D245-B9AA-09EB68A6CF6C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416CE9-6BA0-2544-B3AF-12F71600505F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787FD-7DD1-8F48-A881-AA8B2D608E2C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266DA-D739-9E46-8ED6-DE176ADD004D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DC350C-4A9E-3145-84BF-4F9207A34FA4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2A46E5-8316-344C-932E-6B251286D76D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483D2A-13F2-2A47-BE12-E3B45D9A87A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846667-6BDC-634D-8683-CA3F7ACA3909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C12079-335E-634D-BFB7-2EB5CFE8C69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1B6F2-4B56-6943-93CD-BD03BDFFD68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3F1DF3-2C92-1447-A1CE-8285BEE70269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A6572C-DBC8-FB42-9EB7-84CC93A71C24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AACF2F-8954-4B48-9F4E-7C6EC69FCC85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5B103-D5F4-F149-9AA3-405742DD0F00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29C055-8A11-5F42-AFE7-5B214B2A4F63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6B149D-33FA-1844-8E4C-ACF6C37E3543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3C5C55-B574-E84E-AC7B-464DDACA0F61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1BA636-C83E-A741-9DD4-546D7D4B2E52}"/>
              </a:ext>
            </a:extLst>
          </p:cNvPr>
          <p:cNvCxnSpPr>
            <a:cxnSpLocks/>
          </p:cNvCxnSpPr>
          <p:nvPr/>
        </p:nvCxnSpPr>
        <p:spPr>
          <a:xfrm flipH="1">
            <a:off x="8592927" y="3886200"/>
            <a:ext cx="395209" cy="6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F30E2A-A167-304E-AA1E-AD26288C17DD}"/>
              </a:ext>
            </a:extLst>
          </p:cNvPr>
          <p:cNvCxnSpPr>
            <a:cxnSpLocks/>
          </p:cNvCxnSpPr>
          <p:nvPr/>
        </p:nvCxnSpPr>
        <p:spPr>
          <a:xfrm>
            <a:off x="7320395" y="3924734"/>
            <a:ext cx="1241714" cy="5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BDD7B1-179F-0F42-A948-92F5047B4B8A}"/>
              </a:ext>
            </a:extLst>
          </p:cNvPr>
          <p:cNvCxnSpPr>
            <a:cxnSpLocks/>
          </p:cNvCxnSpPr>
          <p:nvPr/>
        </p:nvCxnSpPr>
        <p:spPr>
          <a:xfrm>
            <a:off x="8110104" y="3935125"/>
            <a:ext cx="462396" cy="56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F1D112-C0FA-474E-8545-B5FC2DE9B96D}"/>
              </a:ext>
            </a:extLst>
          </p:cNvPr>
          <p:cNvCxnSpPr>
            <a:cxnSpLocks/>
          </p:cNvCxnSpPr>
          <p:nvPr/>
        </p:nvCxnSpPr>
        <p:spPr>
          <a:xfrm flipH="1">
            <a:off x="8624455" y="3875809"/>
            <a:ext cx="1267692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3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0920-DBAC-E742-8870-514E23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15A5-75BB-5B4B-AEFF-1DEE1125C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</a:t>
            </a:r>
            <a:r>
              <a:rPr lang="en-US" b="1" dirty="0" err="1"/>
              <a:t>apriori</a:t>
            </a:r>
            <a:r>
              <a:rPr lang="en-US" b="1" dirty="0"/>
              <a:t> principle</a:t>
            </a:r>
            <a:r>
              <a:rPr lang="en-US" dirty="0"/>
              <a:t> useful for association rules mining?</a:t>
            </a:r>
          </a:p>
          <a:p>
            <a:endParaRPr lang="en-US" dirty="0"/>
          </a:p>
          <a:p>
            <a:pPr lvl="1"/>
            <a:r>
              <a:rPr lang="en-US" dirty="0"/>
              <a:t>Provides a way to </a:t>
            </a:r>
            <a:r>
              <a:rPr lang="en-US" b="1" dirty="0"/>
              <a:t>prune</a:t>
            </a:r>
            <a:r>
              <a:rPr lang="en-US" dirty="0"/>
              <a:t> the set of possible association rules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any subset of </a:t>
            </a:r>
            <a:r>
              <a:rPr lang="en-US" i="1" dirty="0"/>
              <a:t>X</a:t>
            </a:r>
            <a:r>
              <a:rPr lang="en-US" dirty="0"/>
              <a:t> is not a frequent itemset, then we don’t need to check whether </a:t>
            </a:r>
            <a:r>
              <a:rPr lang="en-US" i="1" dirty="0"/>
              <a:t>X</a:t>
            </a:r>
            <a:r>
              <a:rPr lang="en-US" dirty="0"/>
              <a:t> is a frequent itemset – we already know it can’t be by the </a:t>
            </a:r>
            <a:r>
              <a:rPr lang="en-US" dirty="0" err="1"/>
              <a:t>apriori</a:t>
            </a:r>
            <a:r>
              <a:rPr lang="en-US" dirty="0"/>
              <a:t> principle.</a:t>
            </a:r>
          </a:p>
        </p:txBody>
      </p:sp>
    </p:spTree>
    <p:extLst>
      <p:ext uri="{BB962C8B-B14F-4D97-AF65-F5344CB8AC3E}">
        <p14:creationId xmlns:p14="http://schemas.microsoft.com/office/powerpoint/2010/main" val="16342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A,B,C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A,B,D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A,C,D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B,C,D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A,B,C,D</a:t>
            </a:r>
          </a:p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E9C31-CA08-144B-96B8-C62EA5055F95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A645C9-F103-6E42-9BDC-82AE56F00B4C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2BC5A-FAB4-114A-8742-959E0342302A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1AD0F-EE40-7144-BD56-653413186BBD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AA938-B651-894A-93AF-C3117F6C0BED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37F4A-CA66-0B4F-BF04-3D0FECED0999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65D20-086D-E142-B5BA-C99C86EEB59D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048778-C920-924C-B596-34087416D093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0B958C-A9B8-D245-B9AA-09EB68A6CF6C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416CE9-6BA0-2544-B3AF-12F71600505F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787FD-7DD1-8F48-A881-AA8B2D608E2C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266DA-D739-9E46-8ED6-DE176ADD004D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DC350C-4A9E-3145-84BF-4F9207A34FA4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2A46E5-8316-344C-932E-6B251286D76D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483D2A-13F2-2A47-BE12-E3B45D9A87A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846667-6BDC-634D-8683-CA3F7ACA3909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C12079-335E-634D-BFB7-2EB5CFE8C69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1B6F2-4B56-6943-93CD-BD03BDFFD68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3F1DF3-2C92-1447-A1CE-8285BEE70269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A6572C-DBC8-FB42-9EB7-84CC93A71C24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AACF2F-8954-4B48-9F4E-7C6EC69FCC85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5B103-D5F4-F149-9AA3-405742DD0F00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29C055-8A11-5F42-AFE7-5B214B2A4F63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6B149D-33FA-1844-8E4C-ACF6C37E3543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3C5C55-B574-E84E-AC7B-464DDACA0F61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1BA636-C83E-A741-9DD4-546D7D4B2E52}"/>
              </a:ext>
            </a:extLst>
          </p:cNvPr>
          <p:cNvCxnSpPr>
            <a:cxnSpLocks/>
          </p:cNvCxnSpPr>
          <p:nvPr/>
        </p:nvCxnSpPr>
        <p:spPr>
          <a:xfrm flipH="1">
            <a:off x="8592927" y="3886200"/>
            <a:ext cx="395209" cy="6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F30E2A-A167-304E-AA1E-AD26288C17DD}"/>
              </a:ext>
            </a:extLst>
          </p:cNvPr>
          <p:cNvCxnSpPr>
            <a:cxnSpLocks/>
          </p:cNvCxnSpPr>
          <p:nvPr/>
        </p:nvCxnSpPr>
        <p:spPr>
          <a:xfrm>
            <a:off x="7320395" y="3924734"/>
            <a:ext cx="1241714" cy="5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BDD7B1-179F-0F42-A948-92F5047B4B8A}"/>
              </a:ext>
            </a:extLst>
          </p:cNvPr>
          <p:cNvCxnSpPr>
            <a:cxnSpLocks/>
          </p:cNvCxnSpPr>
          <p:nvPr/>
        </p:nvCxnSpPr>
        <p:spPr>
          <a:xfrm>
            <a:off x="8110104" y="3935125"/>
            <a:ext cx="462396" cy="56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F1D112-C0FA-474E-8545-B5FC2DE9B96D}"/>
              </a:ext>
            </a:extLst>
          </p:cNvPr>
          <p:cNvCxnSpPr>
            <a:cxnSpLocks/>
          </p:cNvCxnSpPr>
          <p:nvPr/>
        </p:nvCxnSpPr>
        <p:spPr>
          <a:xfrm flipH="1">
            <a:off x="8624455" y="3875809"/>
            <a:ext cx="1267692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03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49F4-DD7C-A24D-8241-8590C848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E9B9-57CE-614A-B88D-FB2DB0D0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Finds </a:t>
            </a:r>
            <a:r>
              <a:rPr lang="en-US" b="1" dirty="0"/>
              <a:t>frequent </a:t>
            </a:r>
            <a:r>
              <a:rPr lang="en-US" b="1" dirty="0" err="1"/>
              <a:t>itemsets</a:t>
            </a:r>
            <a:r>
              <a:rPr lang="en-US" b="1" dirty="0"/>
              <a:t> </a:t>
            </a:r>
            <a:r>
              <a:rPr lang="en-US" dirty="0"/>
              <a:t>with support &gt; </a:t>
            </a:r>
            <a:r>
              <a:rPr lang="en-US" i="1" dirty="0" err="1"/>
              <a:t>minSup</a:t>
            </a:r>
            <a:endParaRPr lang="en-US" i="1" dirty="0"/>
          </a:p>
          <a:p>
            <a:pPr lvl="1"/>
            <a:r>
              <a:rPr lang="en-US" dirty="0"/>
              <a:t>We will later break these sets into association rules</a:t>
            </a:r>
          </a:p>
          <a:p>
            <a:pPr lvl="1"/>
            <a:endParaRPr lang="en-US" dirty="0"/>
          </a:p>
          <a:p>
            <a:r>
              <a:rPr lang="en-US" b="1" dirty="0"/>
              <a:t>Level-wise search:</a:t>
            </a:r>
          </a:p>
          <a:p>
            <a:pPr lvl="1"/>
            <a:r>
              <a:rPr lang="en-US" dirty="0"/>
              <a:t>First find all frequent </a:t>
            </a:r>
            <a:r>
              <a:rPr lang="en-US" dirty="0" err="1"/>
              <a:t>itemsets</a:t>
            </a:r>
            <a:r>
              <a:rPr lang="en-US" dirty="0"/>
              <a:t> of size 1, </a:t>
            </a:r>
          </a:p>
          <a:p>
            <a:pPr lvl="1"/>
            <a:r>
              <a:rPr lang="en-US" dirty="0"/>
              <a:t>then all frequent </a:t>
            </a:r>
            <a:r>
              <a:rPr lang="en-US" dirty="0" err="1"/>
              <a:t>itemsets</a:t>
            </a:r>
            <a:r>
              <a:rPr lang="en-US" dirty="0"/>
              <a:t> of size 2, </a:t>
            </a:r>
          </a:p>
          <a:p>
            <a:pPr lvl="1"/>
            <a:r>
              <a:rPr lang="en-US" dirty="0"/>
              <a:t>then all frequent </a:t>
            </a:r>
            <a:r>
              <a:rPr lang="en-US" dirty="0" err="1"/>
              <a:t>itemsets</a:t>
            </a:r>
            <a:r>
              <a:rPr lang="en-US" dirty="0"/>
              <a:t> of size 3,</a:t>
            </a:r>
          </a:p>
          <a:p>
            <a:pPr lvl="1"/>
            <a:r>
              <a:rPr lang="en-US" dirty="0"/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1725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7029722" y="1295833"/>
            <a:ext cx="30973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4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7029722" y="1295833"/>
            <a:ext cx="30973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D6785-D491-F347-929B-DD3BDFE1201A}"/>
              </a:ext>
            </a:extLst>
          </p:cNvPr>
          <p:cNvSpPr txBox="1"/>
          <p:nvPr/>
        </p:nvSpPr>
        <p:spPr>
          <a:xfrm>
            <a:off x="6882581" y="9045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DB0CC-5BE2-0E4C-8DF8-D2B9F67C46BD}"/>
              </a:ext>
            </a:extLst>
          </p:cNvPr>
          <p:cNvSpPr txBox="1"/>
          <p:nvPr/>
        </p:nvSpPr>
        <p:spPr>
          <a:xfrm>
            <a:off x="7855974" y="9242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37005-DC5B-6649-8142-BA0390A262FF}"/>
              </a:ext>
            </a:extLst>
          </p:cNvPr>
          <p:cNvSpPr txBox="1"/>
          <p:nvPr/>
        </p:nvSpPr>
        <p:spPr>
          <a:xfrm>
            <a:off x="8819536" y="9635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65818-6CA4-0548-98CD-1B875FB24490}"/>
              </a:ext>
            </a:extLst>
          </p:cNvPr>
          <p:cNvSpPr txBox="1"/>
          <p:nvPr/>
        </p:nvSpPr>
        <p:spPr>
          <a:xfrm>
            <a:off x="9714271" y="9144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88769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	A,C	A,D	B,C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D6785-D491-F347-929B-DD3BDFE1201A}"/>
              </a:ext>
            </a:extLst>
          </p:cNvPr>
          <p:cNvSpPr txBox="1"/>
          <p:nvPr/>
        </p:nvSpPr>
        <p:spPr>
          <a:xfrm>
            <a:off x="6882581" y="9045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DB0CC-5BE2-0E4C-8DF8-D2B9F67C46BD}"/>
              </a:ext>
            </a:extLst>
          </p:cNvPr>
          <p:cNvSpPr txBox="1"/>
          <p:nvPr/>
        </p:nvSpPr>
        <p:spPr>
          <a:xfrm>
            <a:off x="7855974" y="9242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37005-DC5B-6649-8142-BA0390A262FF}"/>
              </a:ext>
            </a:extLst>
          </p:cNvPr>
          <p:cNvSpPr txBox="1"/>
          <p:nvPr/>
        </p:nvSpPr>
        <p:spPr>
          <a:xfrm>
            <a:off x="8819536" y="9635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65818-6CA4-0548-98CD-1B875FB24490}"/>
              </a:ext>
            </a:extLst>
          </p:cNvPr>
          <p:cNvSpPr txBox="1"/>
          <p:nvPr/>
        </p:nvSpPr>
        <p:spPr>
          <a:xfrm>
            <a:off x="9714271" y="9144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8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	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E9F0FA-36A4-2245-B44B-AC2D0951FF79}"/>
              </a:ext>
            </a:extLst>
          </p:cNvPr>
          <p:cNvSpPr txBox="1"/>
          <p:nvPr/>
        </p:nvSpPr>
        <p:spPr>
          <a:xfrm>
            <a:off x="5491309" y="23454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702CC-9D41-174E-8FE2-AFAE0BB28A14}"/>
              </a:ext>
            </a:extLst>
          </p:cNvPr>
          <p:cNvSpPr txBox="1"/>
          <p:nvPr/>
        </p:nvSpPr>
        <p:spPr>
          <a:xfrm>
            <a:off x="6651515" y="26600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5BE3FB-5EC6-DF4B-85E0-9E3A21AB5F45}"/>
              </a:ext>
            </a:extLst>
          </p:cNvPr>
          <p:cNvSpPr txBox="1"/>
          <p:nvPr/>
        </p:nvSpPr>
        <p:spPr>
          <a:xfrm>
            <a:off x="7703567" y="26403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BBD7DC-DEA1-5D4F-B290-E4E3ABEE8E40}"/>
              </a:ext>
            </a:extLst>
          </p:cNvPr>
          <p:cNvSpPr txBox="1"/>
          <p:nvPr/>
        </p:nvSpPr>
        <p:spPr>
          <a:xfrm>
            <a:off x="8991593" y="260106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144EC7-1801-6944-868E-15A8AADB0366}"/>
              </a:ext>
            </a:extLst>
          </p:cNvPr>
          <p:cNvSpPr txBox="1"/>
          <p:nvPr/>
        </p:nvSpPr>
        <p:spPr>
          <a:xfrm>
            <a:off x="9945322" y="260106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6DE6F-623B-D84A-B8DB-7DEB42CB8517}"/>
              </a:ext>
            </a:extLst>
          </p:cNvPr>
          <p:cNvSpPr txBox="1"/>
          <p:nvPr/>
        </p:nvSpPr>
        <p:spPr>
          <a:xfrm>
            <a:off x="10958045" y="25715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716720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	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A,B,C	A,B,D	A,C,D	B,C,D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94144F-C347-B948-A451-B65C71EE99E2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791CE-79FB-8F47-A583-C8DF7AECF9C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9D4E69-C623-F141-82DB-08303738A69C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8CE2C1-1088-624B-8988-D1A2F56D421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EE891-86A4-9A4B-80A0-E24B4F19924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FDC549-6E7E-B740-A28E-884EA8769FDC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769FBC-2961-4145-BA49-D213F7C42B05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EBBF6D-96BA-5544-8D29-A11C4E112BCF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023F32-D835-B146-A7FB-7882F05D0C8E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4B65B8-BBD9-E24D-A356-9C89DFEAC3B9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1A7F1-092B-EF4E-A956-4F7D48CC969E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4780A-390F-CE44-A567-10C76064E75B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733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	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trike="sngStrike" dirty="0">
                <a:solidFill>
                  <a:srgbClr val="FF0000"/>
                </a:solidFill>
              </a:rPr>
              <a:t>A,B,C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trike="sngStrike" dirty="0">
                <a:solidFill>
                  <a:srgbClr val="FF0000"/>
                </a:solidFill>
              </a:rPr>
              <a:t>A,B,D</a:t>
            </a:r>
            <a:r>
              <a:rPr lang="en-US" dirty="0"/>
              <a:t>	A,C,D	</a:t>
            </a:r>
            <a:r>
              <a:rPr lang="en-US" strike="sngStrike" dirty="0">
                <a:solidFill>
                  <a:srgbClr val="FF0000"/>
                </a:solidFill>
              </a:rPr>
              <a:t>B,C,D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94144F-C347-B948-A451-B65C71EE99E2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791CE-79FB-8F47-A583-C8DF7AECF9C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9D4E69-C623-F141-82DB-08303738A69C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8CE2C1-1088-624B-8988-D1A2F56D421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EE891-86A4-9A4B-80A0-E24B4F19924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FDC549-6E7E-B740-A28E-884EA8769FDC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769FBC-2961-4145-BA49-D213F7C42B05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EBBF6D-96BA-5544-8D29-A11C4E112BCF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023F32-D835-B146-A7FB-7882F05D0C8E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4B65B8-BBD9-E24D-A356-9C89DFEAC3B9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1A7F1-092B-EF4E-A956-4F7D48CC969E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4780A-390F-CE44-A567-10C76064E75B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3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Items: {A, B, C, D}</a:t>
            </a:r>
          </a:p>
          <a:p>
            <a:endParaRPr lang="en-US" dirty="0"/>
          </a:p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C, D}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1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	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trike="sngStrike" dirty="0">
                <a:solidFill>
                  <a:srgbClr val="FF0000"/>
                </a:solidFill>
              </a:rPr>
              <a:t>A,B,C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trike="sngStrike" dirty="0">
                <a:solidFill>
                  <a:srgbClr val="FF0000"/>
                </a:solidFill>
              </a:rPr>
              <a:t>A,B,D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A,C,D</a:t>
            </a:r>
            <a:r>
              <a:rPr lang="en-US" dirty="0"/>
              <a:t>	</a:t>
            </a:r>
            <a:r>
              <a:rPr lang="en-US" strike="sngStrike" dirty="0">
                <a:solidFill>
                  <a:srgbClr val="FF0000"/>
                </a:solidFill>
              </a:rPr>
              <a:t>B,C,D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94144F-C347-B948-A451-B65C71EE99E2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791CE-79FB-8F47-A583-C8DF7AECF9C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9D4E69-C623-F141-82DB-08303738A69C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8CE2C1-1088-624B-8988-D1A2F56D421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EE891-86A4-9A4B-80A0-E24B4F19924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FDC549-6E7E-B740-A28E-884EA8769FDC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769FBC-2961-4145-BA49-D213F7C42B05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EBBF6D-96BA-5544-8D29-A11C4E112BCF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023F32-D835-B146-A7FB-7882F05D0C8E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4B65B8-BBD9-E24D-A356-9C89DFEAC3B9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1A7F1-092B-EF4E-A956-4F7D48CC969E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4780A-390F-CE44-A567-10C76064E75B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91DCA2-50A5-334B-9181-1B616FE12B36}"/>
              </a:ext>
            </a:extLst>
          </p:cNvPr>
          <p:cNvSpPr txBox="1"/>
          <p:nvPr/>
        </p:nvSpPr>
        <p:spPr>
          <a:xfrm>
            <a:off x="8946573" y="3886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647368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9ED57-0A68-3C43-95FF-449787B20728}"/>
              </a:ext>
            </a:extLst>
          </p:cNvPr>
          <p:cNvSpPr txBox="1"/>
          <p:nvPr/>
        </p:nvSpPr>
        <p:spPr>
          <a:xfrm>
            <a:off x="6016336" y="1295833"/>
            <a:ext cx="5124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	B	C	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	A,C	A,D	</a:t>
            </a:r>
            <a:r>
              <a:rPr lang="en-US" dirty="0">
                <a:solidFill>
                  <a:srgbClr val="FF0000"/>
                </a:solidFill>
              </a:rPr>
              <a:t>B,C</a:t>
            </a:r>
            <a:r>
              <a:rPr lang="en-US" dirty="0">
                <a:solidFill>
                  <a:srgbClr val="0070C0"/>
                </a:solidFill>
              </a:rPr>
              <a:t>	B,D	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trike="sngStrike" dirty="0">
                <a:solidFill>
                  <a:srgbClr val="FF0000"/>
                </a:solidFill>
              </a:rPr>
              <a:t>A,B,C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trike="sngStrike" dirty="0">
                <a:solidFill>
                  <a:srgbClr val="FF0000"/>
                </a:solidFill>
              </a:rPr>
              <a:t>A,B,D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A,C,D</a:t>
            </a:r>
            <a:r>
              <a:rPr lang="en-US" dirty="0"/>
              <a:t>	</a:t>
            </a:r>
            <a:r>
              <a:rPr lang="en-US" strike="sngStrike" dirty="0">
                <a:solidFill>
                  <a:srgbClr val="FF0000"/>
                </a:solidFill>
              </a:rPr>
              <a:t>B,C,D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trike="sngStrike" dirty="0">
                <a:solidFill>
                  <a:srgbClr val="FF0000"/>
                </a:solidFill>
              </a:rPr>
              <a:t>A,B,C,D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D489C4-E0CB-6C43-B9E1-078E7615AF61}"/>
              </a:ext>
            </a:extLst>
          </p:cNvPr>
          <p:cNvCxnSpPr/>
          <p:nvPr/>
        </p:nvCxnSpPr>
        <p:spPr>
          <a:xfrm flipH="1">
            <a:off x="6411191" y="1690688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D6E5D-882A-2447-B699-766784727BC9}"/>
              </a:ext>
            </a:extLst>
          </p:cNvPr>
          <p:cNvCxnSpPr>
            <a:cxnSpLocks/>
          </p:cNvCxnSpPr>
          <p:nvPr/>
        </p:nvCxnSpPr>
        <p:spPr>
          <a:xfrm flipH="1">
            <a:off x="6411191" y="1662545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7A1B4B-DC36-2641-A193-0B9C6D3A225C}"/>
              </a:ext>
            </a:extLst>
          </p:cNvPr>
          <p:cNvCxnSpPr>
            <a:cxnSpLocks/>
          </p:cNvCxnSpPr>
          <p:nvPr/>
        </p:nvCxnSpPr>
        <p:spPr>
          <a:xfrm>
            <a:off x="7205740" y="1753033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B2947-B0C3-6545-B74B-17C5393E8EA5}"/>
              </a:ext>
            </a:extLst>
          </p:cNvPr>
          <p:cNvCxnSpPr>
            <a:cxnSpLocks/>
          </p:cNvCxnSpPr>
          <p:nvPr/>
        </p:nvCxnSpPr>
        <p:spPr>
          <a:xfrm>
            <a:off x="7247659" y="1690688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94FEE-5B1A-E940-89EA-860B6D9708F6}"/>
              </a:ext>
            </a:extLst>
          </p:cNvPr>
          <p:cNvCxnSpPr/>
          <p:nvPr/>
        </p:nvCxnSpPr>
        <p:spPr>
          <a:xfrm flipH="1">
            <a:off x="9144000" y="1628343"/>
            <a:ext cx="758536" cy="64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576ED3-474D-A848-B202-B9C4FE4462DD}"/>
              </a:ext>
            </a:extLst>
          </p:cNvPr>
          <p:cNvCxnSpPr>
            <a:cxnSpLocks/>
          </p:cNvCxnSpPr>
          <p:nvPr/>
        </p:nvCxnSpPr>
        <p:spPr>
          <a:xfrm flipH="1">
            <a:off x="7419109" y="1600200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9E624-1492-F741-84E5-C1F2FEFC9042}"/>
              </a:ext>
            </a:extLst>
          </p:cNvPr>
          <p:cNvCxnSpPr>
            <a:cxnSpLocks/>
          </p:cNvCxnSpPr>
          <p:nvPr/>
        </p:nvCxnSpPr>
        <p:spPr>
          <a:xfrm flipH="1">
            <a:off x="8198427" y="1631373"/>
            <a:ext cx="1672936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0EB30-29F9-FC45-97D7-954BA95DDC9C}"/>
              </a:ext>
            </a:extLst>
          </p:cNvPr>
          <p:cNvCxnSpPr>
            <a:cxnSpLocks/>
          </p:cNvCxnSpPr>
          <p:nvPr/>
        </p:nvCxnSpPr>
        <p:spPr>
          <a:xfrm>
            <a:off x="9980468" y="1680297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D11CB6-04BD-1145-AD06-92157CBECADF}"/>
              </a:ext>
            </a:extLst>
          </p:cNvPr>
          <p:cNvCxnSpPr>
            <a:cxnSpLocks/>
          </p:cNvCxnSpPr>
          <p:nvPr/>
        </p:nvCxnSpPr>
        <p:spPr>
          <a:xfrm>
            <a:off x="8130886" y="1638734"/>
            <a:ext cx="992332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F6E46-F37B-3F4A-95EB-4470FE067947}"/>
              </a:ext>
            </a:extLst>
          </p:cNvPr>
          <p:cNvCxnSpPr>
            <a:cxnSpLocks/>
          </p:cNvCxnSpPr>
          <p:nvPr/>
        </p:nvCxnSpPr>
        <p:spPr>
          <a:xfrm>
            <a:off x="9060873" y="1652155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759F04-DF08-4340-92AF-7848B4FD7D37}"/>
              </a:ext>
            </a:extLst>
          </p:cNvPr>
          <p:cNvCxnSpPr>
            <a:cxnSpLocks/>
          </p:cNvCxnSpPr>
          <p:nvPr/>
        </p:nvCxnSpPr>
        <p:spPr>
          <a:xfrm>
            <a:off x="8172450" y="1659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2F19A1-533B-6041-B3FE-AA9168EC6453}"/>
              </a:ext>
            </a:extLst>
          </p:cNvPr>
          <p:cNvCxnSpPr>
            <a:cxnSpLocks/>
          </p:cNvCxnSpPr>
          <p:nvPr/>
        </p:nvCxnSpPr>
        <p:spPr>
          <a:xfrm>
            <a:off x="9912928" y="1641764"/>
            <a:ext cx="83127" cy="65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7A949-E833-CF40-B33A-377B309FA2B6}"/>
              </a:ext>
            </a:extLst>
          </p:cNvPr>
          <p:cNvCxnSpPr>
            <a:cxnSpLocks/>
          </p:cNvCxnSpPr>
          <p:nvPr/>
        </p:nvCxnSpPr>
        <p:spPr>
          <a:xfrm>
            <a:off x="9180369" y="1638733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94144F-C347-B948-A451-B65C71EE99E2}"/>
              </a:ext>
            </a:extLst>
          </p:cNvPr>
          <p:cNvCxnSpPr>
            <a:cxnSpLocks/>
          </p:cNvCxnSpPr>
          <p:nvPr/>
        </p:nvCxnSpPr>
        <p:spPr>
          <a:xfrm>
            <a:off x="7164176" y="2802515"/>
            <a:ext cx="151024" cy="55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791CE-79FB-8F47-A583-C8DF7AECF9CF}"/>
              </a:ext>
            </a:extLst>
          </p:cNvPr>
          <p:cNvCxnSpPr>
            <a:cxnSpLocks/>
          </p:cNvCxnSpPr>
          <p:nvPr/>
        </p:nvCxnSpPr>
        <p:spPr>
          <a:xfrm>
            <a:off x="6281305" y="2823297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9D4E69-C623-F141-82DB-08303738A69C}"/>
              </a:ext>
            </a:extLst>
          </p:cNvPr>
          <p:cNvCxnSpPr>
            <a:cxnSpLocks/>
          </p:cNvCxnSpPr>
          <p:nvPr/>
        </p:nvCxnSpPr>
        <p:spPr>
          <a:xfrm>
            <a:off x="6333259" y="2802515"/>
            <a:ext cx="1719695" cy="685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8CE2C1-1088-624B-8988-D1A2F56D421E}"/>
              </a:ext>
            </a:extLst>
          </p:cNvPr>
          <p:cNvCxnSpPr>
            <a:cxnSpLocks/>
          </p:cNvCxnSpPr>
          <p:nvPr/>
        </p:nvCxnSpPr>
        <p:spPr>
          <a:xfrm flipH="1">
            <a:off x="8104554" y="2844078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EE891-86A4-9A4B-80A0-E24B4F19924C}"/>
              </a:ext>
            </a:extLst>
          </p:cNvPr>
          <p:cNvCxnSpPr>
            <a:cxnSpLocks/>
          </p:cNvCxnSpPr>
          <p:nvPr/>
        </p:nvCxnSpPr>
        <p:spPr>
          <a:xfrm flipV="1">
            <a:off x="8130886" y="2795155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FDC549-6E7E-B740-A28E-884EA8769FDC}"/>
              </a:ext>
            </a:extLst>
          </p:cNvPr>
          <p:cNvCxnSpPr>
            <a:cxnSpLocks/>
          </p:cNvCxnSpPr>
          <p:nvPr/>
        </p:nvCxnSpPr>
        <p:spPr>
          <a:xfrm flipH="1">
            <a:off x="7304809" y="2784764"/>
            <a:ext cx="1641764" cy="644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769FBC-2961-4145-BA49-D213F7C42B05}"/>
              </a:ext>
            </a:extLst>
          </p:cNvPr>
          <p:cNvCxnSpPr>
            <a:cxnSpLocks/>
          </p:cNvCxnSpPr>
          <p:nvPr/>
        </p:nvCxnSpPr>
        <p:spPr>
          <a:xfrm flipV="1">
            <a:off x="9180367" y="2805546"/>
            <a:ext cx="1709305" cy="65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EBBF6D-96BA-5544-8D29-A11C4E112BCF}"/>
              </a:ext>
            </a:extLst>
          </p:cNvPr>
          <p:cNvCxnSpPr>
            <a:cxnSpLocks/>
          </p:cNvCxnSpPr>
          <p:nvPr/>
        </p:nvCxnSpPr>
        <p:spPr>
          <a:xfrm flipV="1">
            <a:off x="10001249" y="2867891"/>
            <a:ext cx="805296" cy="5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023F32-D835-B146-A7FB-7882F05D0C8E}"/>
              </a:ext>
            </a:extLst>
          </p:cNvPr>
          <p:cNvCxnSpPr>
            <a:cxnSpLocks/>
          </p:cNvCxnSpPr>
          <p:nvPr/>
        </p:nvCxnSpPr>
        <p:spPr>
          <a:xfrm flipH="1">
            <a:off x="9922963" y="2771341"/>
            <a:ext cx="26332" cy="64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4B65B8-BBD9-E24D-A356-9C89DFEAC3B9}"/>
              </a:ext>
            </a:extLst>
          </p:cNvPr>
          <p:cNvCxnSpPr>
            <a:cxnSpLocks/>
          </p:cNvCxnSpPr>
          <p:nvPr/>
        </p:nvCxnSpPr>
        <p:spPr>
          <a:xfrm>
            <a:off x="8951769" y="2771342"/>
            <a:ext cx="99233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1A7F1-092B-EF4E-A956-4F7D48CC969E}"/>
              </a:ext>
            </a:extLst>
          </p:cNvPr>
          <p:cNvCxnSpPr>
            <a:cxnSpLocks/>
          </p:cNvCxnSpPr>
          <p:nvPr/>
        </p:nvCxnSpPr>
        <p:spPr>
          <a:xfrm>
            <a:off x="8224049" y="2760952"/>
            <a:ext cx="867996" cy="65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4780A-390F-CE44-A567-10C76064E75B}"/>
              </a:ext>
            </a:extLst>
          </p:cNvPr>
          <p:cNvCxnSpPr>
            <a:cxnSpLocks/>
          </p:cNvCxnSpPr>
          <p:nvPr/>
        </p:nvCxnSpPr>
        <p:spPr>
          <a:xfrm>
            <a:off x="7268440" y="2802515"/>
            <a:ext cx="1719695" cy="685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3B972B-B6CC-6840-B38D-6545B46B8B24}"/>
              </a:ext>
            </a:extLst>
          </p:cNvPr>
          <p:cNvCxnSpPr>
            <a:cxnSpLocks/>
          </p:cNvCxnSpPr>
          <p:nvPr/>
        </p:nvCxnSpPr>
        <p:spPr>
          <a:xfrm flipH="1">
            <a:off x="8592927" y="3886200"/>
            <a:ext cx="395209" cy="620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8EA530-AE68-3F47-8354-AB9849CE5F6E}"/>
              </a:ext>
            </a:extLst>
          </p:cNvPr>
          <p:cNvCxnSpPr>
            <a:cxnSpLocks/>
          </p:cNvCxnSpPr>
          <p:nvPr/>
        </p:nvCxnSpPr>
        <p:spPr>
          <a:xfrm>
            <a:off x="7320395" y="3924734"/>
            <a:ext cx="1241714" cy="574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19E6E1-2AC9-3647-A5BA-FB937533A23C}"/>
              </a:ext>
            </a:extLst>
          </p:cNvPr>
          <p:cNvCxnSpPr>
            <a:cxnSpLocks/>
          </p:cNvCxnSpPr>
          <p:nvPr/>
        </p:nvCxnSpPr>
        <p:spPr>
          <a:xfrm>
            <a:off x="8110104" y="3935125"/>
            <a:ext cx="462396" cy="564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B985A6-2A6C-424B-89AB-8E00F42DE50C}"/>
              </a:ext>
            </a:extLst>
          </p:cNvPr>
          <p:cNvCxnSpPr>
            <a:cxnSpLocks/>
          </p:cNvCxnSpPr>
          <p:nvPr/>
        </p:nvCxnSpPr>
        <p:spPr>
          <a:xfrm flipH="1">
            <a:off x="8624455" y="3875809"/>
            <a:ext cx="1267692" cy="644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7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371"/>
                <a:ext cx="10515600" cy="6594231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Algorithm </a:t>
                </a:r>
                <a:r>
                  <a:rPr lang="en-US" sz="2400" dirty="0" err="1"/>
                  <a:t>Apriori</a:t>
                </a:r>
                <a:r>
                  <a:rPr lang="en-US" sz="2400" dirty="0"/>
                  <a:t>(</a:t>
                </a:r>
                <a:r>
                  <a:rPr lang="en-US" sz="2400" i="1" dirty="0"/>
                  <a:t>T</a:t>
                </a:r>
                <a:r>
                  <a:rPr lang="en-US" sz="2400" dirty="0"/>
                  <a:t>, 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minSup</a:t>
                </a:r>
                <a:r>
                  <a:rPr lang="en-US" sz="2400" dirty="0"/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≔{{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𝑠𝑢𝑝𝑝𝑜𝑟𝑡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𝑚𝑖𝑛𝑆𝑢𝑝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  // first level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</a:t>
                </a:r>
                <a:r>
                  <a:rPr lang="en-US" sz="2400" i="1" dirty="0"/>
                  <a:t>k</a:t>
                </a:r>
                <a:r>
                  <a:rPr lang="en-US" sz="2400" dirty="0"/>
                  <a:t> := 2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</a:t>
                </a:r>
                <a:r>
                  <a:rPr lang="en-US" sz="2400" b="1" dirty="0"/>
                  <a:t>repeat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candidateGen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b="0" dirty="0"/>
                  <a:t>		// get candidates for next level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    </a:t>
                </a:r>
                <a:r>
                  <a:rPr lang="en-US" sz="2400" b="1" dirty="0"/>
                  <a:t>foreach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 </a:t>
                </a:r>
                <a:r>
                  <a:rPr lang="en-US" sz="2400" i="1" dirty="0"/>
                  <a:t>count</a:t>
                </a:r>
                <a:r>
                  <a:rPr lang="en-US" sz="2400" dirty="0"/>
                  <a:t>[</a:t>
                </a:r>
                <a:r>
                  <a:rPr lang="en-US" sz="2400" i="1" dirty="0"/>
                  <a:t>c</a:t>
                </a:r>
                <a:r>
                  <a:rPr lang="en-US" sz="2400" dirty="0"/>
                  <a:t>] := 0		// initialize counters for support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foreach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    foreach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1" dirty="0"/>
                  <a:t> do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       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then </a:t>
                </a:r>
                <a:r>
                  <a:rPr lang="en-US" sz="2400" i="1" dirty="0"/>
                  <a:t>count</a:t>
                </a:r>
                <a:r>
                  <a:rPr lang="en-US" sz="2400" dirty="0"/>
                  <a:t>[</a:t>
                </a:r>
                <a:r>
                  <a:rPr lang="en-US" sz="2400" i="1" dirty="0"/>
                  <a:t>c</a:t>
                </a:r>
                <a:r>
                  <a:rPr lang="en-US" sz="2400" dirty="0"/>
                  <a:t>]++		// increment support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        </a:t>
                </a:r>
                <a:r>
                  <a:rPr lang="en-US" sz="2400" b="1" dirty="0" err="1"/>
                  <a:t>endfor</a:t>
                </a:r>
                <a:endParaRPr lang="en-US" sz="24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</a:t>
                </a:r>
                <a:r>
                  <a:rPr lang="en-US" sz="2400" b="1" dirty="0" err="1"/>
                  <a:t>endfor</a:t>
                </a:r>
                <a:endParaRPr lang="en-US" sz="24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𝑚𝑖𝑛𝑆𝑢𝑝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  	// retain </a:t>
                </a:r>
                <a:r>
                  <a:rPr lang="en-US" sz="2400" dirty="0" err="1"/>
                  <a:t>itemsets</a:t>
                </a:r>
                <a:r>
                  <a:rPr lang="en-US" sz="2400" dirty="0"/>
                  <a:t> with enough support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    k++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   </a:t>
                </a:r>
                <a:r>
                  <a:rPr lang="en-US" sz="2400" b="1" dirty="0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371"/>
                <a:ext cx="10515600" cy="6594231"/>
              </a:xfrm>
              <a:blipFill>
                <a:blip r:embed="rId2"/>
                <a:stretch>
                  <a:fillRect l="-724" t="-1154" b="-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742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63769"/>
                <a:ext cx="11133667" cy="5913194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Algorithm </a:t>
                </a:r>
                <a:r>
                  <a:rPr lang="en-US" sz="3200" dirty="0" err="1"/>
                  <a:t>candidateGen</a:t>
                </a:r>
                <a:r>
                  <a:rPr lang="en-US" sz="3200" dirty="0"/>
                  <a:t>(</a:t>
                </a:r>
                <a:r>
                  <a:rPr lang="en-US" sz="3200" i="1" dirty="0"/>
                  <a:t>F</a:t>
                </a:r>
                <a:r>
                  <a:rPr lang="en-US" sz="3200" dirty="0"/>
                  <a:t>, </a:t>
                </a:r>
                <a:r>
                  <a:rPr lang="en-US" sz="3200" i="1" dirty="0"/>
                  <a:t>k</a:t>
                </a:r>
                <a:r>
                  <a:rPr lang="en-US" sz="3200" dirty="0"/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1" dirty="0"/>
                  <a:t> do	</a:t>
                </a:r>
                <a:r>
                  <a:rPr lang="en-US" sz="3200" b="1" i="1" dirty="0"/>
                  <a:t>// test all pairs of sets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  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then	</a:t>
                </a:r>
                <a:r>
                  <a:rPr lang="en-US" sz="3200" b="1" i="1" dirty="0"/>
                  <a:t>// check size of set union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        </a:t>
                </a:r>
                <a:r>
                  <a:rPr lang="en-US" sz="3200" i="1" dirty="0"/>
                  <a:t>c</a:t>
                </a:r>
                <a:r>
                  <a:rPr lang="en-US" sz="3200" dirty="0"/>
                  <a:t> :=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        </a:t>
                </a:r>
                <a:r>
                  <a:rPr lang="en-US" sz="3200" i="1" dirty="0"/>
                  <a:t>flag</a:t>
                </a:r>
                <a:r>
                  <a:rPr lang="en-US" sz="3200" dirty="0"/>
                  <a:t> := </a:t>
                </a:r>
                <a:r>
                  <a:rPr lang="en-US" sz="3200" i="1" dirty="0"/>
                  <a:t>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i="1" dirty="0"/>
                  <a:t>            </a:t>
                </a:r>
                <a:r>
                  <a:rPr lang="en-US" sz="3200" b="1" i="1" dirty="0"/>
                  <a:t>foreach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i="1" dirty="0" err="1"/>
                  <a:t>s.t.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b="1" i="1" dirty="0"/>
                  <a:t>do // check parents (prune)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i="1" dirty="0"/>
                  <a:t>                  </a:t>
                </a:r>
                <a:r>
                  <a:rPr lang="en-US" sz="3200" b="1" dirty="0"/>
                  <a:t>if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3200" b="1" dirty="0"/>
                  <a:t> then </a:t>
                </a:r>
                <a:r>
                  <a:rPr lang="en-US" sz="3200" i="1" dirty="0"/>
                  <a:t>flag </a:t>
                </a:r>
                <a:r>
                  <a:rPr lang="en-US" sz="3200" dirty="0"/>
                  <a:t>:= </a:t>
                </a:r>
                <a:r>
                  <a:rPr lang="en-US" sz="3200" i="1" dirty="0"/>
                  <a:t>false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i="1" dirty="0"/>
                  <a:t>              </a:t>
                </a:r>
                <a:r>
                  <a:rPr lang="en-US" sz="3200" b="1" dirty="0" err="1"/>
                  <a:t>endfor</a:t>
                </a:r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    if </a:t>
                </a:r>
                <a:r>
                  <a:rPr lang="en-US" sz="3200" i="1" dirty="0"/>
                  <a:t>flag==true</a:t>
                </a:r>
                <a:r>
                  <a:rPr lang="en-US" sz="3200" dirty="0"/>
                  <a:t> </a:t>
                </a:r>
                <a:r>
                  <a:rPr lang="en-US" sz="3200" b="1" dirty="0"/>
                  <a:t>then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b="1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</a:t>
                </a:r>
                <a:r>
                  <a:rPr lang="en-US" sz="3200" b="1" dirty="0" err="1"/>
                  <a:t>endfor</a:t>
                </a:r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return </a:t>
                </a:r>
                <a:r>
                  <a:rPr lang="en-US" sz="3200" i="1" dirty="0"/>
                  <a:t>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63769"/>
                <a:ext cx="11133667" cy="5913194"/>
              </a:xfrm>
              <a:blipFill>
                <a:blip r:embed="rId2"/>
                <a:stretch>
                  <a:fillRect l="-1253" t="-2790" r="-228" b="-2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28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911B-DC66-3643-9048-FE8DE713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complexity of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F7BB0-D2DB-6943-83FE-BDA54E150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At each step, we generate </a:t>
                </a:r>
                <a:r>
                  <a:rPr lang="en-US" dirty="0" err="1"/>
                  <a:t>itemsets</a:t>
                </a:r>
                <a:r>
                  <a:rPr lang="en-US" dirty="0"/>
                  <a:t> of size </a:t>
                </a:r>
                <a:r>
                  <a:rPr lang="en-US" i="1" dirty="0"/>
                  <a:t>k, </a:t>
                </a:r>
                <a:r>
                  <a:rPr lang="en-US" dirty="0"/>
                  <a:t>and then prune infrequent </a:t>
                </a:r>
                <a:r>
                  <a:rPr lang="en-US" dirty="0" err="1"/>
                  <a:t>itemsets</a:t>
                </a:r>
                <a:endParaRPr lang="en-US" dirty="0"/>
              </a:p>
              <a:p>
                <a:endParaRPr lang="en-US" i="1" dirty="0"/>
              </a:p>
              <a:p>
                <a:r>
                  <a:rPr lang="en-US" dirty="0"/>
                  <a:t>What is the worst case for time complexity here?</a:t>
                </a:r>
              </a:p>
              <a:p>
                <a:endParaRPr lang="en-US" dirty="0"/>
              </a:p>
              <a:p>
                <a:r>
                  <a:rPr lang="en-US" dirty="0"/>
                  <a:t>When all </a:t>
                </a:r>
                <a:r>
                  <a:rPr lang="en-US" dirty="0" err="1"/>
                  <a:t>itemsets</a:t>
                </a:r>
                <a:r>
                  <a:rPr lang="en-US" dirty="0"/>
                  <a:t> are frequent, we can’t prune anything.  We will still test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possible </a:t>
                </a:r>
                <a:r>
                  <a:rPr lang="en-US" dirty="0" err="1"/>
                  <a:t>itemsets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Worst-case running time is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:r>
                  <a:rPr lang="en-US" dirty="0" err="1"/>
                  <a:t>Apriori</a:t>
                </a:r>
                <a:r>
                  <a:rPr lang="en-US" dirty="0"/>
                  <a:t> Algorithm theoretically more scalable than brute force?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F7BB0-D2DB-6943-83FE-BDA54E150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4DED-073A-514C-8DCB-C7FB9ED3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Efficiency of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59C6-D69B-1B42-8BE5-0C54AA53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heuristic efficiency </a:t>
            </a:r>
            <a:r>
              <a:rPr lang="en-US" dirty="0"/>
              <a:t>of the </a:t>
            </a:r>
            <a:r>
              <a:rPr lang="en-US" dirty="0" err="1"/>
              <a:t>Apriori</a:t>
            </a:r>
            <a:r>
              <a:rPr lang="en-US" dirty="0"/>
              <a:t> algorithm comes from the fact that typically observed market basket data is </a:t>
            </a:r>
            <a:r>
              <a:rPr lang="en-US" b="1" dirty="0"/>
              <a:t>sparse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means that, in practice, </a:t>
            </a:r>
            <a:r>
              <a:rPr lang="en-US" b="1" dirty="0"/>
              <a:t>relatively few </a:t>
            </a:r>
            <a:r>
              <a:rPr lang="en-US" b="1" dirty="0" err="1"/>
              <a:t>itemsets</a:t>
            </a:r>
            <a:r>
              <a:rPr lang="en-US" dirty="0"/>
              <a:t>, especially large </a:t>
            </a:r>
            <a:r>
              <a:rPr lang="en-US" dirty="0" err="1"/>
              <a:t>itemsets</a:t>
            </a:r>
            <a:r>
              <a:rPr lang="en-US" dirty="0"/>
              <a:t>, will be frequent.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8B0A-E7E1-5C4B-A5AB-4D6FA302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Complexity of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5BC6F-6034-9C42-B606-963726561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makes </a:t>
                </a:r>
                <a:r>
                  <a:rPr lang="en-US" dirty="0" err="1"/>
                  <a:t>Apriori</a:t>
                </a:r>
                <a:r>
                  <a:rPr lang="en-US" dirty="0"/>
                  <a:t> an excellent data mining algorithm is its </a:t>
                </a:r>
                <a:r>
                  <a:rPr lang="en-US" b="1" dirty="0"/>
                  <a:t>data complexity.</a:t>
                </a:r>
              </a:p>
              <a:p>
                <a:endParaRPr lang="en-US" b="1" dirty="0"/>
              </a:p>
              <a:p>
                <a:r>
                  <a:rPr lang="en-US" b="1" dirty="0"/>
                  <a:t>Data complexity</a:t>
                </a:r>
                <a:r>
                  <a:rPr lang="en-US" dirty="0"/>
                  <a:t> refers to an estimate of how many input/output operations the algorithm will perform.</a:t>
                </a:r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How many times does </a:t>
                </a:r>
                <a:r>
                  <a:rPr lang="en-US" dirty="0" err="1"/>
                  <a:t>Apriori</a:t>
                </a:r>
                <a:r>
                  <a:rPr lang="en-US" dirty="0"/>
                  <a:t> scan the dataset?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K</a:t>
                </a:r>
                <a:r>
                  <a:rPr lang="en-US" dirty="0"/>
                  <a:t> is the size of the largest frequent itemset.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5BC6F-6034-9C42-B606-963726561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5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FD87-8AF3-074F-A65D-E9680197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Footprint of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ABADF-CD15-2448-BA18-34CA170AC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important property of </a:t>
                </a:r>
                <a:r>
                  <a:rPr lang="en-US" dirty="0" err="1"/>
                  <a:t>Apriori</a:t>
                </a:r>
                <a:r>
                  <a:rPr lang="en-US" dirty="0"/>
                  <a:t> is its small </a:t>
                </a:r>
                <a:r>
                  <a:rPr lang="en-US" b="1" dirty="0"/>
                  <a:t>memory footprint</a:t>
                </a:r>
              </a:p>
              <a:p>
                <a:endParaRPr lang="en-US" b="1" dirty="0"/>
              </a:p>
              <a:p>
                <a:r>
                  <a:rPr lang="en-US" dirty="0"/>
                  <a:t>Each market basket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analyzed independently from others, so, only a small number of market baskets needs to be kept in main memory at each moment of time.</a:t>
                </a:r>
              </a:p>
              <a:p>
                <a:endParaRPr lang="en-US" dirty="0"/>
              </a:p>
              <a:p>
                <a:r>
                  <a:rPr lang="en-US" dirty="0"/>
                  <a:t>Formally, the memory footprint of the </a:t>
                </a:r>
                <a:r>
                  <a:rPr lang="en-US" dirty="0" err="1"/>
                  <a:t>Apriori</a:t>
                </a:r>
                <a:r>
                  <a:rPr lang="en-US" dirty="0"/>
                  <a:t>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ABADF-CD15-2448-BA18-34CA170AC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D015-D11C-A747-ADB6-A4413BD1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Level-wise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95C7-CA24-F440-B406-1F697569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iteration of the </a:t>
            </a:r>
            <a:r>
              <a:rPr lang="en-US" dirty="0" err="1"/>
              <a:t>Apriori</a:t>
            </a:r>
            <a:r>
              <a:rPr lang="en-US" dirty="0"/>
              <a:t> produces frequent </a:t>
            </a:r>
            <a:r>
              <a:rPr lang="en-US" dirty="0" err="1"/>
              <a:t>itemsets</a:t>
            </a:r>
            <a:r>
              <a:rPr lang="en-US" dirty="0"/>
              <a:t> of specific size.</a:t>
            </a:r>
          </a:p>
          <a:p>
            <a:endParaRPr lang="en-US" dirty="0"/>
          </a:p>
          <a:p>
            <a:r>
              <a:rPr lang="en-US" dirty="0"/>
              <a:t>If larger frequent </a:t>
            </a:r>
            <a:r>
              <a:rPr lang="en-US" dirty="0" err="1"/>
              <a:t>itemsets</a:t>
            </a:r>
            <a:r>
              <a:rPr lang="en-US" dirty="0"/>
              <a:t> are not needed, the algorithm can stop after any iteration.</a:t>
            </a:r>
          </a:p>
        </p:txBody>
      </p:sp>
    </p:spTree>
    <p:extLst>
      <p:ext uri="{BB962C8B-B14F-4D97-AF65-F5344CB8AC3E}">
        <p14:creationId xmlns:p14="http://schemas.microsoft.com/office/powerpoint/2010/main" val="32268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2516-F62F-114E-95A8-B34182E2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A195-8F42-B74A-99AE-B80358F2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Apriori</a:t>
            </a:r>
            <a:r>
              <a:rPr lang="en-US" b="1" dirty="0"/>
              <a:t> algorithm </a:t>
            </a:r>
            <a:r>
              <a:rPr lang="en-US" dirty="0"/>
              <a:t>discovers frequent </a:t>
            </a:r>
            <a:r>
              <a:rPr lang="en-US" dirty="0" err="1"/>
              <a:t>itemsets</a:t>
            </a:r>
            <a:r>
              <a:rPr lang="en-US" dirty="0"/>
              <a:t> in the market basket data.</a:t>
            </a:r>
          </a:p>
          <a:p>
            <a:endParaRPr lang="en-US" dirty="0"/>
          </a:p>
          <a:p>
            <a:r>
              <a:rPr lang="en-US" dirty="0"/>
              <a:t>A collection of frequent </a:t>
            </a:r>
            <a:r>
              <a:rPr lang="en-US" dirty="0" err="1"/>
              <a:t>itemsets</a:t>
            </a:r>
            <a:r>
              <a:rPr lang="en-US" dirty="0"/>
              <a:t> can be be extended to a collection of association rules using algorithm </a:t>
            </a:r>
            <a:r>
              <a:rPr lang="en-US" b="1" dirty="0" err="1"/>
              <a:t>genRules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7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ABB9-6F9B-D245-B23A-F9603BDB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932CF-CE89-5441-A427-F18346CAC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association rule is an </a:t>
                </a:r>
                <a:r>
                  <a:rPr lang="en-US" i="1" dirty="0"/>
                  <a:t>implication</a:t>
                </a:r>
                <a:r>
                  <a:rPr lang="en-US" dirty="0"/>
                  <a:t> of the form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Meaning:</a:t>
                </a:r>
              </a:p>
              <a:p>
                <a:pPr marL="0" indent="0">
                  <a:buNone/>
                </a:pPr>
                <a:r>
                  <a:rPr lang="en-US" dirty="0"/>
                  <a:t>“Whenever a market basket contains all items from the itemset </a:t>
                </a:r>
                <a:r>
                  <a:rPr lang="en-US" i="1" dirty="0"/>
                  <a:t>X</a:t>
                </a:r>
                <a:r>
                  <a:rPr lang="en-US" dirty="0"/>
                  <a:t>, it </a:t>
                </a:r>
                <a:r>
                  <a:rPr lang="en-US" b="1" dirty="0"/>
                  <a:t>tends </a:t>
                </a:r>
                <a:r>
                  <a:rPr lang="en-US" dirty="0"/>
                  <a:t>to contain items from the itemset </a:t>
                </a:r>
                <a:r>
                  <a:rPr lang="en-US" i="1" dirty="0"/>
                  <a:t>Y</a:t>
                </a:r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932CF-CE89-5441-A427-F18346CAC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4554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4810-12A6-C946-91C6-68C3B63E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3B339-4E20-2F4B-9295-8A34C22C9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Let </a:t>
                </a:r>
                <a:r>
                  <a:rPr lang="en-US" i="1" dirty="0"/>
                  <a:t>f</a:t>
                </a:r>
                <a:r>
                  <a:rPr lang="en-US" dirty="0"/>
                  <a:t> be a frequent itemset of size greater than 1.  Given </a:t>
                </a:r>
                <a:r>
                  <a:rPr lang="en-US" i="1" dirty="0"/>
                  <a:t>f</a:t>
                </a:r>
                <a:r>
                  <a:rPr lang="en-US" dirty="0"/>
                  <a:t>, we will consider all possible association rules of the form 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For each such rule, we will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𝑐𝑜𝑛𝑓𝑖𝑑𝑒𝑛𝑐𝑒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compare it to </a:t>
                </a:r>
                <a:r>
                  <a:rPr lang="en-US" i="1" dirty="0" err="1"/>
                  <a:t>minConf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3B339-4E20-2F4B-9295-8A34C22C9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045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4ACC-8C49-7542-A10D-75687C2E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Level-wise Search for Association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CB85-68E8-774D-95F1-CE8B5DC6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find rules with one item on the right; check confidence</a:t>
            </a:r>
          </a:p>
          <a:p>
            <a:endParaRPr lang="en-US" dirty="0"/>
          </a:p>
          <a:p>
            <a:r>
              <a:rPr lang="en-US" dirty="0"/>
              <a:t>Then use </a:t>
            </a:r>
            <a:r>
              <a:rPr lang="en-US" b="1" dirty="0" err="1"/>
              <a:t>candidateGen</a:t>
            </a:r>
            <a:r>
              <a:rPr lang="en-US" dirty="0"/>
              <a:t> to join </a:t>
            </a:r>
            <a:r>
              <a:rPr lang="en-US" dirty="0" err="1"/>
              <a:t>itemsets</a:t>
            </a:r>
            <a:r>
              <a:rPr lang="en-US" dirty="0"/>
              <a:t> on the right; check confidence</a:t>
            </a:r>
          </a:p>
          <a:p>
            <a:endParaRPr lang="en-US" dirty="0"/>
          </a:p>
          <a:p>
            <a:r>
              <a:rPr lang="en-US" dirty="0"/>
              <a:t>Then three, four, …</a:t>
            </a:r>
          </a:p>
        </p:txBody>
      </p:sp>
    </p:spTree>
    <p:extLst>
      <p:ext uri="{BB962C8B-B14F-4D97-AF65-F5344CB8AC3E}">
        <p14:creationId xmlns:p14="http://schemas.microsoft.com/office/powerpoint/2010/main" val="2792973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r>
              <a:rPr lang="en-US" i="1" dirty="0" err="1"/>
              <a:t>minConf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60A52-0BBB-3B41-BA93-D0FADAF1AEC0}"/>
              </a:ext>
            </a:extLst>
          </p:cNvPr>
          <p:cNvSpPr/>
          <p:nvPr/>
        </p:nvSpPr>
        <p:spPr>
          <a:xfrm>
            <a:off x="5459696" y="1825625"/>
            <a:ext cx="320754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Frequent </a:t>
            </a:r>
            <a:r>
              <a:rPr lang="en-US" sz="3000" dirty="0" err="1"/>
              <a:t>itemsets</a:t>
            </a:r>
            <a:r>
              <a:rPr lang="en-US" sz="3000" dirty="0"/>
              <a:t>: </a:t>
            </a:r>
            <a:br>
              <a:rPr lang="en-US" sz="3000" dirty="0"/>
            </a:br>
            <a:r>
              <a:rPr lang="en-US" sz="3000" dirty="0"/>
              <a:t>{A},{B},{C},{D}</a:t>
            </a:r>
          </a:p>
          <a:p>
            <a:r>
              <a:rPr lang="en-US" sz="3000" dirty="0"/>
              <a:t>{A,C},{B,D},{C,D}</a:t>
            </a:r>
          </a:p>
          <a:p>
            <a:r>
              <a:rPr lang="en-US" sz="3000" dirty="0"/>
              <a:t>{A,C,D}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3568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r>
              <a:rPr lang="en-US" i="1" dirty="0" err="1"/>
              <a:t>minConf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60A52-0BBB-3B41-BA93-D0FADAF1AEC0}"/>
              </a:ext>
            </a:extLst>
          </p:cNvPr>
          <p:cNvSpPr/>
          <p:nvPr/>
        </p:nvSpPr>
        <p:spPr>
          <a:xfrm>
            <a:off x="5450904" y="1386010"/>
            <a:ext cx="6075061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Association rules:</a:t>
            </a:r>
          </a:p>
          <a:p>
            <a:r>
              <a:rPr lang="en-US" sz="3000" dirty="0"/>
              <a:t>{A,C}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A -&gt; C: confidence = 3/4 = 75%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C -&gt; A: confidence = 3/4 = 75%</a:t>
            </a:r>
          </a:p>
          <a:p>
            <a:r>
              <a:rPr lang="en-US" sz="3000" dirty="0"/>
              <a:t>{B,D}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B -&gt; D: confidence = 3/3 = 100%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D -&gt; B: confidence = 3/5 = 60%</a:t>
            </a:r>
          </a:p>
          <a:p>
            <a:r>
              <a:rPr lang="en-US" sz="3000" dirty="0"/>
              <a:t>{C,D}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C -&gt; D: confidence = 4/4 = 100%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D -&gt; C: confidence = 4/5 = 80%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5288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endParaRPr lang="en-US" dirty="0"/>
          </a:p>
          <a:p>
            <a:r>
              <a:rPr lang="en-US" i="1" dirty="0" err="1"/>
              <a:t>minSup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r>
              <a:rPr lang="en-US" i="1" dirty="0" err="1"/>
              <a:t>minConf</a:t>
            </a:r>
            <a:r>
              <a:rPr lang="en-US" i="1" dirty="0"/>
              <a:t> </a:t>
            </a:r>
            <a:r>
              <a:rPr lang="en-US" dirty="0"/>
              <a:t>= 50%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60A52-0BBB-3B41-BA93-D0FADAF1AEC0}"/>
              </a:ext>
            </a:extLst>
          </p:cNvPr>
          <p:cNvSpPr/>
          <p:nvPr/>
        </p:nvSpPr>
        <p:spPr>
          <a:xfrm>
            <a:off x="5257473" y="1377217"/>
            <a:ext cx="7035196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Association rules:</a:t>
            </a:r>
          </a:p>
          <a:p>
            <a:r>
              <a:rPr lang="en-US" sz="3000" dirty="0"/>
              <a:t>{A,C,D}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A,C -&gt; D: confidence = 3/3 = 100%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A,D -&gt; C: confidence = 3/4 = 75%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C,D -&gt; A: confidence = 3/4 = 75%</a:t>
            </a:r>
          </a:p>
          <a:p>
            <a:endParaRPr lang="en-US" sz="3000" dirty="0">
              <a:solidFill>
                <a:srgbClr val="0070C0"/>
              </a:solidFill>
            </a:endParaRPr>
          </a:p>
          <a:p>
            <a:r>
              <a:rPr lang="en-US" sz="3000" dirty="0"/>
              <a:t>Combine right-hand sides to get more rules: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A -&gt; C,D: confidence = 3/4 = 75%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C -&gt; A,D: confidence = 3/4 = 75%</a:t>
            </a:r>
          </a:p>
          <a:p>
            <a:r>
              <a:rPr lang="en-US" sz="3000" dirty="0">
                <a:solidFill>
                  <a:srgbClr val="0070C0"/>
                </a:solidFill>
              </a:rPr>
              <a:t>	D -&gt; A,C: confidence = 3/5 = 75%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8255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63769"/>
                <a:ext cx="11133667" cy="591319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Algorithm </a:t>
                </a:r>
                <a:r>
                  <a:rPr lang="en-US" sz="3200" dirty="0" err="1"/>
                  <a:t>genRules</a:t>
                </a:r>
                <a:r>
                  <a:rPr lang="en-US" sz="3200" dirty="0"/>
                  <a:t>(</a:t>
                </a:r>
                <a:r>
                  <a:rPr lang="en-US" sz="3200" i="1" dirty="0"/>
                  <a:t>F</a:t>
                </a:r>
                <a:r>
                  <a:rPr lang="en-US" sz="3200" dirty="0"/>
                  <a:t>, </a:t>
                </a:r>
                <a:r>
                  <a:rPr lang="en-US" sz="3200" i="1" dirty="0" err="1"/>
                  <a:t>minConf</a:t>
                </a:r>
                <a:r>
                  <a:rPr lang="en-US" sz="3200" dirty="0"/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foreach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3200" b="1" dirty="0"/>
                  <a:t> do	</a:t>
                </a:r>
                <a:endParaRPr lang="en-US" sz="3200" b="1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foreach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do 	</a:t>
                </a:r>
                <a:r>
                  <a:rPr lang="en-US" sz="3200" i="1" dirty="0"/>
                  <a:t>// test all rules with one item on RHS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i="1" dirty="0"/>
                  <a:t>         </a:t>
                </a:r>
                <a:r>
                  <a:rPr lang="en-US" sz="3200" b="1" dirty="0"/>
                  <a:t>if</a:t>
                </a:r>
                <a:r>
                  <a:rPr lang="en-US" sz="32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confidence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𝑚𝑖𝑛𝐶𝑜𝑛𝑓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b="1" dirty="0"/>
                  <a:t>then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     </a:t>
                </a:r>
                <a:r>
                  <a:rPr lang="en-US" sz="3200" b="1" dirty="0"/>
                  <a:t>endif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</a:t>
                </a:r>
                <a:r>
                  <a:rPr lang="en-US" sz="3200" b="1" dirty="0" err="1"/>
                  <a:t>endfor</a:t>
                </a:r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   </a:t>
                </a:r>
                <a:r>
                  <a:rPr lang="en-US" sz="3200" dirty="0" err="1"/>
                  <a:t>apGenRules</a:t>
                </a:r>
                <a:r>
                  <a:rPr lang="en-US" sz="3200" dirty="0"/>
                  <a:t>(</a:t>
                </a:r>
                <a:r>
                  <a:rPr lang="en-US" sz="3200" i="1" dirty="0"/>
                  <a:t>f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 err="1"/>
                  <a:t>endfor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63769"/>
                <a:ext cx="11133667" cy="5913194"/>
              </a:xfrm>
              <a:blipFill>
                <a:blip r:embed="rId2"/>
                <a:stretch>
                  <a:fillRect l="-1367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472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63769"/>
                <a:ext cx="11133667" cy="6383216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Algorithm </a:t>
                </a:r>
                <a:r>
                  <a:rPr lang="en-US" sz="3200" dirty="0" err="1"/>
                  <a:t>apGenRules</a:t>
                </a:r>
                <a:r>
                  <a:rPr lang="en-US" sz="3200" dirty="0"/>
                  <a:t>(</a:t>
                </a:r>
                <a:r>
                  <a:rPr lang="en-US" sz="3200" i="1" dirty="0"/>
                  <a:t>f</a:t>
                </a:r>
                <a:r>
                  <a:rPr lang="en-US" sz="3200" dirty="0"/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if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then</a:t>
                </a: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800" dirty="0"/>
                  <a:t>candidateGen(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		</a:t>
                </a:r>
                <a:r>
                  <a:rPr lang="en-US" sz="2800" i="1" dirty="0"/>
                  <a:t>// join pairs from RHS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   foreach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1" dirty="0"/>
                  <a:t>do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   </a:t>
                </a: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𝑐𝑜𝑛𝑓𝑖𝑑𝑒𝑛𝑐𝑒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latin typeface="Cambria Math" panose="02040503050406030204" pitchFamily="18" charset="0"/>
                  </a:rPr>
                  <a:t>            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𝑐𝑜𝑛𝑓𝑖𝑑𝑒𝑛𝑐𝑒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𝑚𝑖𝑛𝐶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𝑛𝑓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</a:rPr>
                  <a:t>then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latin typeface="Cambria Math" panose="02040503050406030204" pitchFamily="18" charset="0"/>
                  </a:rPr>
                  <a:t>                </a:t>
                </a:r>
                <a:r>
                  <a:rPr lang="en-US" sz="3200" b="1" dirty="0"/>
                  <a:t>output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// new rule found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else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           </a:t>
                </a:r>
                <a:r>
                  <a:rPr lang="en-US" sz="3200" b="1" dirty="0"/>
                  <a:t>endif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    </a:t>
                </a:r>
                <a:r>
                  <a:rPr lang="en-US" sz="3200" b="1" dirty="0" err="1"/>
                  <a:t>endfor</a:t>
                </a:r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</a:t>
                </a:r>
                <a:r>
                  <a:rPr lang="en-US" sz="3200" b="1" dirty="0" err="1"/>
                  <a:t>endfor</a:t>
                </a:r>
                <a:endParaRPr lang="en-US" sz="32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    </a:t>
                </a:r>
                <a:r>
                  <a:rPr lang="en-US" sz="3200" dirty="0" err="1"/>
                  <a:t>apGenRules</a:t>
                </a:r>
                <a:r>
                  <a:rPr lang="en-US" sz="3200" dirty="0"/>
                  <a:t>(</a:t>
                </a:r>
                <a:r>
                  <a:rPr lang="en-US" sz="3200" i="1" dirty="0"/>
                  <a:t>f</a:t>
                </a:r>
                <a:r>
                  <a:rPr lang="en-US" sz="3200" dirty="0"/>
                  <a:t>,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/>
                  <a:t>endif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46D-4C90-0C4B-8FC5-9ECB6CCC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63769"/>
                <a:ext cx="11133667" cy="6383216"/>
              </a:xfrm>
              <a:blipFill>
                <a:blip r:embed="rId2"/>
                <a:stretch>
                  <a:fillRect l="-1025" t="-2783" b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072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D4B-0A32-B243-B4BE-30BF1D1A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Do we need to scan the dataset to compute the confidence of a candidate association rule?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𝑐𝑜𝑛𝑓𝑖𝑑𝑒𝑛𝑐𝑒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𝑠𝑢𝑝𝑝𝑜𝑟𝑡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𝑠𝑢𝑝𝑝𝑜𝑟𝑡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cache the support of each frequent itemset, we can re-use it to calculate confidence.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b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220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D4B-0A32-B243-B4BE-30BF1D1A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Principle for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an association rule and consider a new association rule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)⟶(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formed by 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the right-hand side.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𝑐𝑜𝑛𝑓𝑖𝑑𝑒𝑛𝑐𝑒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)⟶(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𝑠𝑢𝑝𝑝𝑜𝑟𝑡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𝑠𝑢𝑝𝑝𝑜𝑟𝑡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𝑠𝑢𝑝𝑝𝑜𝑟𝑡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𝑠𝑢𝑝𝑝𝑜𝑟𝑡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Therefore the confidence of </a:t>
                </a:r>
                <a:r>
                  <a:rPr lang="en-US" i="1" dirty="0"/>
                  <a:t>R’</a:t>
                </a:r>
                <a:r>
                  <a:rPr lang="en-US" dirty="0"/>
                  <a:t> will be equal to or less than the confidence of </a:t>
                </a:r>
                <a:r>
                  <a:rPr lang="en-US" i="1" dirty="0"/>
                  <a:t>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208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D4B-0A32-B243-B4BE-30BF1D1A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 Principle for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has confidence below </a:t>
                </a:r>
                <a:r>
                  <a:rPr lang="en-US" i="1" dirty="0" err="1"/>
                  <a:t>minConf</a:t>
                </a:r>
                <a:r>
                  <a:rPr lang="en-US" dirty="0"/>
                  <a:t>, then any rule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)⟶(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formed by moving a subset of </a:t>
                </a:r>
                <a:r>
                  <a:rPr lang="en-US" i="1" dirty="0"/>
                  <a:t>X </a:t>
                </a:r>
                <a:r>
                  <a:rPr lang="en-US" dirty="0"/>
                  <a:t>to the right-hand side will also have confidence below </a:t>
                </a:r>
                <a:r>
                  <a:rPr lang="en-US" i="1" dirty="0" err="1"/>
                  <a:t>minConf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property allows us to prune association rules in the </a:t>
                </a:r>
                <a:r>
                  <a:rPr lang="en-US" dirty="0" err="1"/>
                  <a:t>genRules</a:t>
                </a:r>
                <a:r>
                  <a:rPr lang="en-US" dirty="0"/>
                  <a:t>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D9DD4-0877-4349-B239-286FCEDA8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Items: {A, B, C, D}</a:t>
            </a:r>
          </a:p>
          <a:p>
            <a:endParaRPr lang="en-US" dirty="0"/>
          </a:p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pPr lvl="1"/>
            <a:endParaRPr lang="en-US" dirty="0"/>
          </a:p>
          <a:p>
            <a:r>
              <a:rPr lang="en-US" dirty="0"/>
              <a:t>Reasonable association rules for this dataset?</a:t>
            </a:r>
          </a:p>
        </p:txBody>
      </p:sp>
    </p:spTree>
    <p:extLst>
      <p:ext uri="{BB962C8B-B14F-4D97-AF65-F5344CB8AC3E}">
        <p14:creationId xmlns:p14="http://schemas.microsoft.com/office/powerpoint/2010/main" val="3774773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04C6-A950-B442-8071-0476FA2F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Formats for Market Basket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1D47-284E-4B45-892F-DD0F2673F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we assume that market baskets are relatively small, compared to the size of the inventory.</a:t>
            </a:r>
          </a:p>
          <a:p>
            <a:endParaRPr lang="en-US" dirty="0"/>
          </a:p>
          <a:p>
            <a:r>
              <a:rPr lang="en-US" dirty="0"/>
              <a:t>Two possible formats for market basket data:</a:t>
            </a:r>
          </a:p>
          <a:p>
            <a:endParaRPr lang="en-US" dirty="0"/>
          </a:p>
          <a:p>
            <a:pPr lvl="1"/>
            <a:r>
              <a:rPr lang="en-US" b="1" dirty="0"/>
              <a:t>Dense</a:t>
            </a:r>
            <a:r>
              <a:rPr lang="en-US" dirty="0"/>
              <a:t>: store as binary vector: 0,1,0,0,1,1,0</a:t>
            </a:r>
          </a:p>
          <a:p>
            <a:pPr lvl="1"/>
            <a:r>
              <a:rPr lang="en-US" b="1" dirty="0"/>
              <a:t>Sparse</a:t>
            </a:r>
            <a:r>
              <a:rPr lang="en-US" dirty="0"/>
              <a:t>: store as list of item indices: 1,4,5</a:t>
            </a:r>
          </a:p>
        </p:txBody>
      </p:sp>
    </p:spTree>
    <p:extLst>
      <p:ext uri="{BB962C8B-B14F-4D97-AF65-F5344CB8AC3E}">
        <p14:creationId xmlns:p14="http://schemas.microsoft.com/office/powerpoint/2010/main" val="2099422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B55-6577-F846-A2B1-DC3EEE2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as Market Baskets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0727F-B140-7449-9E0B-94E67F6A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685827"/>
              </p:ext>
            </p:extLst>
          </p:nvPr>
        </p:nvGraphicFramePr>
        <p:xfrm>
          <a:off x="838200" y="1825625"/>
          <a:ext cx="105156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46685802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6303113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7079148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15996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66913752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6337076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0275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6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7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45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B55-6577-F846-A2B1-DC3EEE2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as Market Baskets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0727F-B140-7449-9E0B-94E67F6A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03713"/>
              </p:ext>
            </p:extLst>
          </p:nvPr>
        </p:nvGraphicFramePr>
        <p:xfrm>
          <a:off x="838200" y="1825625"/>
          <a:ext cx="105156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46685802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6303113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7079148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815996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66913752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6337076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0275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6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7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212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964910-2579-6F43-8791-E961973C5504}"/>
              </a:ext>
            </a:extLst>
          </p:cNvPr>
          <p:cNvSpPr txBox="1"/>
          <p:nvPr/>
        </p:nvSpPr>
        <p:spPr>
          <a:xfrm>
            <a:off x="2071077" y="51190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A45A6-0A25-5445-9691-CE7C07939392}"/>
              </a:ext>
            </a:extLst>
          </p:cNvPr>
          <p:cNvSpPr txBox="1"/>
          <p:nvPr/>
        </p:nvSpPr>
        <p:spPr>
          <a:xfrm>
            <a:off x="2071077" y="6001315"/>
            <a:ext cx="48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find these kinds of association rules?</a:t>
            </a:r>
          </a:p>
        </p:txBody>
      </p:sp>
    </p:spTree>
    <p:extLst>
      <p:ext uri="{BB962C8B-B14F-4D97-AF65-F5344CB8AC3E}">
        <p14:creationId xmlns:p14="http://schemas.microsoft.com/office/powerpoint/2010/main" val="734321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B55-6577-F846-A2B1-DC3EEE2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Relational Datasets into Market Baskets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0727F-B140-7449-9E0B-94E67F6A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78105"/>
              </p:ext>
            </p:extLst>
          </p:nvPr>
        </p:nvGraphicFramePr>
        <p:xfrm>
          <a:off x="838199" y="1825625"/>
          <a:ext cx="108379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284">
                  <a:extLst>
                    <a:ext uri="{9D8B030D-6E8A-4147-A177-3AD203B41FA5}">
                      <a16:colId xmlns:a16="http://schemas.microsoft.com/office/drawing/2014/main" val="1466858027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3963031134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763366664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875574901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2270791489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202396879"/>
                    </a:ext>
                  </a:extLst>
                </a:gridCol>
                <a:gridCol w="1548284">
                  <a:extLst>
                    <a:ext uri="{9D8B030D-6E8A-4147-A177-3AD203B41FA5}">
                      <a16:colId xmlns:a16="http://schemas.microsoft.com/office/drawing/2014/main" val="2300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365-A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CSC 365-B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CSC 365-C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366-A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366-B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 366-C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6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7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77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B55-6577-F846-A2B1-DC3EEE2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Numerical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0727F-B140-7449-9E0B-94E67F6A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33665"/>
              </p:ext>
            </p:extLst>
          </p:nvPr>
        </p:nvGraphicFramePr>
        <p:xfrm>
          <a:off x="838198" y="1825625"/>
          <a:ext cx="10642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1466858027"/>
                    </a:ext>
                  </a:extLst>
                </a:gridCol>
                <a:gridCol w="2605651">
                  <a:extLst>
                    <a:ext uri="{9D8B030D-6E8A-4147-A177-3AD203B41FA5}">
                      <a16:colId xmlns:a16="http://schemas.microsoft.com/office/drawing/2014/main" val="3963031134"/>
                    </a:ext>
                  </a:extLst>
                </a:gridCol>
                <a:gridCol w="1651389">
                  <a:extLst>
                    <a:ext uri="{9D8B030D-6E8A-4147-A177-3AD203B41FA5}">
                      <a16:colId xmlns:a16="http://schemas.microsoft.com/office/drawing/2014/main" val="763366664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875574901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227079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Years With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Salary (x1,000)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6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7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56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B55-6577-F846-A2B1-DC3EEE2A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Numerical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0727F-B140-7449-9E0B-94E67F6A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378783"/>
              </p:ext>
            </p:extLst>
          </p:nvPr>
        </p:nvGraphicFramePr>
        <p:xfrm>
          <a:off x="838198" y="1825625"/>
          <a:ext cx="10642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1466858027"/>
                    </a:ext>
                  </a:extLst>
                </a:gridCol>
                <a:gridCol w="2605651">
                  <a:extLst>
                    <a:ext uri="{9D8B030D-6E8A-4147-A177-3AD203B41FA5}">
                      <a16:colId xmlns:a16="http://schemas.microsoft.com/office/drawing/2014/main" val="3963031134"/>
                    </a:ext>
                  </a:extLst>
                </a:gridCol>
                <a:gridCol w="1651389">
                  <a:extLst>
                    <a:ext uri="{9D8B030D-6E8A-4147-A177-3AD203B41FA5}">
                      <a16:colId xmlns:a16="http://schemas.microsoft.com/office/drawing/2014/main" val="763366664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875574901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227079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Years With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Salary (x1,000)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6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5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7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4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6D887D-A20F-B543-BAE6-6C9810479392}"/>
              </a:ext>
            </a:extLst>
          </p:cNvPr>
          <p:cNvSpPr txBox="1"/>
          <p:nvPr/>
        </p:nvSpPr>
        <p:spPr>
          <a:xfrm>
            <a:off x="4376616" y="4185602"/>
            <a:ext cx="32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</a:t>
            </a:r>
            <a:r>
              <a:rPr lang="en-US" dirty="0"/>
              <a:t>: discretize numerical ranges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6EEDEC-00B5-AC48-B448-C88E6C9EA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96756"/>
              </p:ext>
            </p:extLst>
          </p:nvPr>
        </p:nvGraphicFramePr>
        <p:xfrm>
          <a:off x="695570" y="4370268"/>
          <a:ext cx="25634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446">
                  <a:extLst>
                    <a:ext uri="{9D8B030D-6E8A-4147-A177-3AD203B41FA5}">
                      <a16:colId xmlns:a16="http://schemas.microsoft.com/office/drawing/2014/main" val="417433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Years With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4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7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8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7387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049F7C-FDAF-C240-8DF0-826C6416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56625"/>
              </p:ext>
            </p:extLst>
          </p:nvPr>
        </p:nvGraphicFramePr>
        <p:xfrm>
          <a:off x="7362093" y="4573468"/>
          <a:ext cx="25634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446">
                  <a:extLst>
                    <a:ext uri="{9D8B030D-6E8A-4147-A177-3AD203B41FA5}">
                      <a16:colId xmlns:a16="http://schemas.microsoft.com/office/drawing/2014/main" val="417433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4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7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8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86-110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7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BDA9-E772-C445-B255-E671241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quantify the strength of an association rule?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an association rule.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support</a:t>
                </a:r>
                <a:r>
                  <a:rPr lang="en-US" dirty="0"/>
                  <a:t> of </a:t>
                </a:r>
                <a:r>
                  <a:rPr lang="en-US" i="1" dirty="0"/>
                  <a:t>R</a:t>
                </a:r>
                <a:r>
                  <a:rPr lang="en-US" dirty="0"/>
                  <a:t> in the dataset </a:t>
                </a:r>
                <a:r>
                  <a:rPr lang="en-US" i="1" dirty="0"/>
                  <a:t>T</a:t>
                </a:r>
                <a:r>
                  <a:rPr lang="en-US" dirty="0"/>
                  <a:t> is the percentage of market baskets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𝑠𝑢𝑝𝑝𝑜𝑟𝑡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5A35-64E9-0241-AFBF-88A2C55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DE2A-92C6-044B-BCFF-060DE1A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basket dataset:</a:t>
            </a:r>
          </a:p>
          <a:p>
            <a:pPr lvl="1"/>
            <a:r>
              <a:rPr lang="en-US" dirty="0"/>
              <a:t>{A, B, D}</a:t>
            </a:r>
          </a:p>
          <a:p>
            <a:pPr lvl="1"/>
            <a:r>
              <a:rPr lang="en-US" dirty="0"/>
              <a:t>{A, C, D}</a:t>
            </a:r>
          </a:p>
          <a:p>
            <a:pPr lvl="1"/>
            <a:r>
              <a:rPr lang="en-US" dirty="0"/>
              <a:t>{A, B, C, D}</a:t>
            </a:r>
          </a:p>
          <a:p>
            <a:pPr lvl="1"/>
            <a:r>
              <a:rPr lang="en-US" dirty="0"/>
              <a:t>{B, C, D}</a:t>
            </a:r>
          </a:p>
          <a:p>
            <a:pPr lvl="1"/>
            <a:r>
              <a:rPr lang="en-US" dirty="0"/>
              <a:t>{A, C}</a:t>
            </a:r>
          </a:p>
          <a:p>
            <a:endParaRPr lang="en-US" dirty="0"/>
          </a:p>
          <a:p>
            <a:r>
              <a:rPr lang="en-US" dirty="0"/>
              <a:t>Calculate support of:</a:t>
            </a:r>
          </a:p>
          <a:p>
            <a:pPr lvl="1"/>
            <a:r>
              <a:rPr lang="en-US" dirty="0"/>
              <a:t>{A} -&gt; {D}</a:t>
            </a:r>
          </a:p>
          <a:p>
            <a:pPr lvl="1"/>
            <a:r>
              <a:rPr lang="en-US" dirty="0"/>
              <a:t>{A,C} -&gt; {D}</a:t>
            </a:r>
          </a:p>
          <a:p>
            <a:pPr lvl="1"/>
            <a:r>
              <a:rPr lang="en-US" dirty="0"/>
              <a:t>{A,B,C}</a:t>
            </a:r>
            <a:r>
              <a:rPr lang="en-US" dirty="0">
                <a:sym typeface="Wingdings" pitchFamily="2" charset="2"/>
              </a:rPr>
              <a:t> -&gt; {D}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4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BDA9-E772-C445-B255-E671241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quantify the strength of an association rule?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an association rule.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confidence</a:t>
                </a:r>
                <a:r>
                  <a:rPr lang="en-US" dirty="0"/>
                  <a:t> of </a:t>
                </a:r>
                <a:r>
                  <a:rPr lang="en-US" i="1" dirty="0"/>
                  <a:t>R</a:t>
                </a:r>
                <a:r>
                  <a:rPr lang="en-US" dirty="0"/>
                  <a:t> in the dataset </a:t>
                </a:r>
                <a:r>
                  <a:rPr lang="en-US" i="1" dirty="0"/>
                  <a:t>T</a:t>
                </a:r>
                <a:r>
                  <a:rPr lang="en-US" dirty="0"/>
                  <a:t> is the percentage of market baskets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containing </a:t>
                </a:r>
                <a:r>
                  <a:rPr lang="en-US" i="1" dirty="0"/>
                  <a:t>X</a:t>
                </a:r>
                <a:r>
                  <a:rPr lang="en-US" dirty="0"/>
                  <a:t> that </a:t>
                </a:r>
                <a:r>
                  <a:rPr lang="en-US" i="1" dirty="0"/>
                  <a:t>also</a:t>
                </a:r>
                <a:r>
                  <a:rPr lang="en-US" dirty="0"/>
                  <a:t>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𝑐𝑜𝑛𝑓𝑖𝑑𝑒𝑛𝑐𝑒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5E3F1-5D19-6A48-AB03-65090FFB5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86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3134</Words>
  <Application>Microsoft Macintosh PowerPoint</Application>
  <PresentationFormat>Widescreen</PresentationFormat>
  <Paragraphs>843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Wingdings</vt:lpstr>
      <vt:lpstr>Office Theme</vt:lpstr>
      <vt:lpstr>Association Rule Mining</vt:lpstr>
      <vt:lpstr>Market Basket Analysis</vt:lpstr>
      <vt:lpstr>Example</vt:lpstr>
      <vt:lpstr>Example</vt:lpstr>
      <vt:lpstr>Association Rules</vt:lpstr>
      <vt:lpstr>Example</vt:lpstr>
      <vt:lpstr>Support</vt:lpstr>
      <vt:lpstr>Example</vt:lpstr>
      <vt:lpstr>Confidence</vt:lpstr>
      <vt:lpstr>Example</vt:lpstr>
      <vt:lpstr>Support</vt:lpstr>
      <vt:lpstr>Support and Confidence</vt:lpstr>
      <vt:lpstr>Association Rules Mining Problem</vt:lpstr>
      <vt:lpstr>Example</vt:lpstr>
      <vt:lpstr>Example</vt:lpstr>
      <vt:lpstr>Example</vt:lpstr>
      <vt:lpstr>Brute Force Algorithm</vt:lpstr>
      <vt:lpstr>Brute Force Algorithm</vt:lpstr>
      <vt:lpstr>Example</vt:lpstr>
      <vt:lpstr>Running time of Brute Force Algorithm</vt:lpstr>
      <vt:lpstr>Running time of Brute Force Algorithm</vt:lpstr>
      <vt:lpstr>Pruning the search space</vt:lpstr>
      <vt:lpstr>Frequent Itemsets</vt:lpstr>
      <vt:lpstr>Example</vt:lpstr>
      <vt:lpstr>Apriori Principle</vt:lpstr>
      <vt:lpstr>Example</vt:lpstr>
      <vt:lpstr>Apriori Principle</vt:lpstr>
      <vt:lpstr>Example</vt:lpstr>
      <vt:lpstr>Example</vt:lpstr>
      <vt:lpstr>Example</vt:lpstr>
      <vt:lpstr>Apriori Algorithm</vt:lpstr>
      <vt:lpstr>Example</vt:lpstr>
      <vt:lpstr>Apriori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  <vt:lpstr>Worst-case complexity of Apriori Algorithm</vt:lpstr>
      <vt:lpstr>Heuristic Efficiency of Apriori Algorithm</vt:lpstr>
      <vt:lpstr>Data Complexity of Apriori Algorithm</vt:lpstr>
      <vt:lpstr>Memory Footprint of Apriori Algorithm</vt:lpstr>
      <vt:lpstr>Level-wise Search</vt:lpstr>
      <vt:lpstr>Finding Association Rules</vt:lpstr>
      <vt:lpstr>Finding Association Rules</vt:lpstr>
      <vt:lpstr>Level-wise Search for Association Rules</vt:lpstr>
      <vt:lpstr>Example</vt:lpstr>
      <vt:lpstr>Example</vt:lpstr>
      <vt:lpstr>Example</vt:lpstr>
      <vt:lpstr>PowerPoint Presentation</vt:lpstr>
      <vt:lpstr>PowerPoint Presentation</vt:lpstr>
      <vt:lpstr>Calculating Confidence</vt:lpstr>
      <vt:lpstr>Apriori Principle for Association Rules</vt:lpstr>
      <vt:lpstr>Apriori Principle for Association Rules</vt:lpstr>
      <vt:lpstr>Data Formats for Market Basket Analysis</vt:lpstr>
      <vt:lpstr>Relational Data as Market Baskets</vt:lpstr>
      <vt:lpstr>Relational Data as Market Baskets</vt:lpstr>
      <vt:lpstr>Converting Relational Datasets into Market Baskets</vt:lpstr>
      <vt:lpstr>Handling Numerical Data</vt:lpstr>
      <vt:lpstr>Handling Numerical Data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Jonathan Daniel Ventura</dc:creator>
  <cp:lastModifiedBy>Jonathan Daniel Ventura</cp:lastModifiedBy>
  <cp:revision>337</cp:revision>
  <dcterms:created xsi:type="dcterms:W3CDTF">2019-09-22T21:57:42Z</dcterms:created>
  <dcterms:modified xsi:type="dcterms:W3CDTF">2019-09-27T18:02:16Z</dcterms:modified>
</cp:coreProperties>
</file>