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22"/>
  </p:notesMasterIdLst>
  <p:sldIdLst>
    <p:sldId id="449" r:id="rId2"/>
    <p:sldId id="478" r:id="rId3"/>
    <p:sldId id="479" r:id="rId4"/>
    <p:sldId id="480" r:id="rId5"/>
    <p:sldId id="481" r:id="rId6"/>
    <p:sldId id="482" r:id="rId7"/>
    <p:sldId id="450" r:id="rId8"/>
    <p:sldId id="452" r:id="rId9"/>
    <p:sldId id="451" r:id="rId10"/>
    <p:sldId id="453" r:id="rId11"/>
    <p:sldId id="454" r:id="rId12"/>
    <p:sldId id="394" r:id="rId13"/>
    <p:sldId id="483" r:id="rId14"/>
    <p:sldId id="485" r:id="rId15"/>
    <p:sldId id="484" r:id="rId16"/>
    <p:sldId id="486" r:id="rId17"/>
    <p:sldId id="487" r:id="rId18"/>
    <p:sldId id="488" r:id="rId19"/>
    <p:sldId id="489" r:id="rId20"/>
    <p:sldId id="4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7"/>
    <p:restoredTop sz="93271"/>
  </p:normalViewPr>
  <p:slideViewPr>
    <p:cSldViewPr>
      <p:cViewPr>
        <p:scale>
          <a:sx n="113" d="100"/>
          <a:sy n="113" d="100"/>
        </p:scale>
        <p:origin x="86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665517-FAF1-3F43-B987-643FD6B1252E}" type="doc">
      <dgm:prSet loTypeId="urn:microsoft.com/office/officeart/2005/8/layout/venn1" loCatId="" qsTypeId="urn:microsoft.com/office/officeart/2005/8/quickstyle/simple1" qsCatId="simple" csTypeId="urn:microsoft.com/office/officeart/2005/8/colors/colorful1" csCatId="colorful" phldr="1"/>
      <dgm:spPr/>
    </dgm:pt>
    <dgm:pt modelId="{5925048C-EED4-EA41-AD52-B1579D6978A7}">
      <dgm:prSet phldrT="[Text]"/>
      <dgm:spPr/>
      <dgm:t>
        <a:bodyPr/>
        <a:lstStyle/>
        <a:p>
          <a:r>
            <a:rPr lang="en-US" dirty="0"/>
            <a:t>Databases</a:t>
          </a:r>
        </a:p>
      </dgm:t>
    </dgm:pt>
    <dgm:pt modelId="{FBA5983C-91A6-BF42-B263-92D5C49952D3}" type="parTrans" cxnId="{64BD9FC8-53E3-3143-8989-096B0EC92BFD}">
      <dgm:prSet/>
      <dgm:spPr/>
      <dgm:t>
        <a:bodyPr/>
        <a:lstStyle/>
        <a:p>
          <a:endParaRPr lang="en-US"/>
        </a:p>
      </dgm:t>
    </dgm:pt>
    <dgm:pt modelId="{EE19D1A8-97F3-B643-BD17-A3A1B9593C02}" type="sibTrans" cxnId="{64BD9FC8-53E3-3143-8989-096B0EC92BFD}">
      <dgm:prSet/>
      <dgm:spPr/>
      <dgm:t>
        <a:bodyPr/>
        <a:lstStyle/>
        <a:p>
          <a:endParaRPr lang="en-US"/>
        </a:p>
      </dgm:t>
    </dgm:pt>
    <dgm:pt modelId="{09F446DA-5630-A94F-9918-C0C4DBFDE752}">
      <dgm:prSet phldrT="[Text]"/>
      <dgm:spPr/>
      <dgm:t>
        <a:bodyPr/>
        <a:lstStyle/>
        <a:p>
          <a:r>
            <a:rPr lang="en-US" dirty="0"/>
            <a:t>Statistics</a:t>
          </a:r>
        </a:p>
      </dgm:t>
    </dgm:pt>
    <dgm:pt modelId="{E287E31D-8431-2F41-B66A-68305FEE5136}" type="parTrans" cxnId="{C4E511A5-B2A9-1D4F-92CA-37F2D8B07EEA}">
      <dgm:prSet/>
      <dgm:spPr/>
      <dgm:t>
        <a:bodyPr/>
        <a:lstStyle/>
        <a:p>
          <a:endParaRPr lang="en-US"/>
        </a:p>
      </dgm:t>
    </dgm:pt>
    <dgm:pt modelId="{8BB2B47E-F315-1043-9B46-CD5D659D0F20}" type="sibTrans" cxnId="{C4E511A5-B2A9-1D4F-92CA-37F2D8B07EEA}">
      <dgm:prSet/>
      <dgm:spPr/>
      <dgm:t>
        <a:bodyPr/>
        <a:lstStyle/>
        <a:p>
          <a:endParaRPr lang="en-US"/>
        </a:p>
      </dgm:t>
    </dgm:pt>
    <dgm:pt modelId="{568F5E6F-27D8-294F-AB85-1C0F2220D5B7}">
      <dgm:prSet phldrT="[Text]"/>
      <dgm:spPr/>
      <dgm:t>
        <a:bodyPr/>
        <a:lstStyle/>
        <a:p>
          <a:r>
            <a:rPr lang="en-US" dirty="0"/>
            <a:t>Artificial Intelligence</a:t>
          </a:r>
        </a:p>
      </dgm:t>
    </dgm:pt>
    <dgm:pt modelId="{EDB2241D-1D84-9544-9FE4-805A393D8916}" type="parTrans" cxnId="{01C0D8A6-87D4-C44B-82DB-248318AE80CA}">
      <dgm:prSet/>
      <dgm:spPr/>
      <dgm:t>
        <a:bodyPr/>
        <a:lstStyle/>
        <a:p>
          <a:endParaRPr lang="en-US"/>
        </a:p>
      </dgm:t>
    </dgm:pt>
    <dgm:pt modelId="{D7DEB90D-9B64-1548-B47D-29259E5DD4AF}" type="sibTrans" cxnId="{01C0D8A6-87D4-C44B-82DB-248318AE80CA}">
      <dgm:prSet/>
      <dgm:spPr/>
      <dgm:t>
        <a:bodyPr/>
        <a:lstStyle/>
        <a:p>
          <a:endParaRPr lang="en-US"/>
        </a:p>
      </dgm:t>
    </dgm:pt>
    <dgm:pt modelId="{B7393C79-F8B4-0A41-99BB-5622112BD0C6}">
      <dgm:prSet/>
      <dgm:spPr/>
      <dgm:t>
        <a:bodyPr/>
        <a:lstStyle/>
        <a:p>
          <a:r>
            <a:rPr lang="en-US" dirty="0"/>
            <a:t>Visualization</a:t>
          </a:r>
        </a:p>
      </dgm:t>
    </dgm:pt>
    <dgm:pt modelId="{78D409F8-A043-CB41-8686-3A2D9B534B12}" type="parTrans" cxnId="{6DA58087-5B00-1C47-81EE-01C84C5D9E70}">
      <dgm:prSet/>
      <dgm:spPr/>
      <dgm:t>
        <a:bodyPr/>
        <a:lstStyle/>
        <a:p>
          <a:endParaRPr lang="en-US"/>
        </a:p>
      </dgm:t>
    </dgm:pt>
    <dgm:pt modelId="{1F82B376-D80B-E542-99F2-2D19AA69F054}" type="sibTrans" cxnId="{6DA58087-5B00-1C47-81EE-01C84C5D9E70}">
      <dgm:prSet/>
      <dgm:spPr/>
      <dgm:t>
        <a:bodyPr/>
        <a:lstStyle/>
        <a:p>
          <a:endParaRPr lang="en-US"/>
        </a:p>
      </dgm:t>
    </dgm:pt>
    <dgm:pt modelId="{5AD21AD9-04E8-6E49-B26C-38E9B8269D06}">
      <dgm:prSet/>
      <dgm:spPr/>
      <dgm:t>
        <a:bodyPr/>
        <a:lstStyle/>
        <a:p>
          <a:r>
            <a:rPr lang="en-US" dirty="0"/>
            <a:t>Linguistics</a:t>
          </a:r>
        </a:p>
      </dgm:t>
    </dgm:pt>
    <dgm:pt modelId="{C8B3F99B-22C4-9943-8FFC-B414F9EE14E9}" type="parTrans" cxnId="{BB7ABA3F-CC9C-D94C-A82C-8B6A4DFD4E65}">
      <dgm:prSet/>
      <dgm:spPr/>
      <dgm:t>
        <a:bodyPr/>
        <a:lstStyle/>
        <a:p>
          <a:endParaRPr lang="en-US"/>
        </a:p>
      </dgm:t>
    </dgm:pt>
    <dgm:pt modelId="{03F33E13-55D4-7C45-BA21-80B704C909C3}" type="sibTrans" cxnId="{BB7ABA3F-CC9C-D94C-A82C-8B6A4DFD4E65}">
      <dgm:prSet/>
      <dgm:spPr/>
      <dgm:t>
        <a:bodyPr/>
        <a:lstStyle/>
        <a:p>
          <a:endParaRPr lang="en-US"/>
        </a:p>
      </dgm:t>
    </dgm:pt>
    <dgm:pt modelId="{70850D91-4009-7F44-94D5-F034609D7FA5}" type="pres">
      <dgm:prSet presAssocID="{CC665517-FAF1-3F43-B987-643FD6B1252E}" presName="compositeShape" presStyleCnt="0">
        <dgm:presLayoutVars>
          <dgm:chMax val="7"/>
          <dgm:dir/>
          <dgm:resizeHandles val="exact"/>
        </dgm:presLayoutVars>
      </dgm:prSet>
      <dgm:spPr/>
    </dgm:pt>
    <dgm:pt modelId="{124ACC3E-C9CF-2D40-85C3-E617FB7E5A0C}" type="pres">
      <dgm:prSet presAssocID="{5925048C-EED4-EA41-AD52-B1579D6978A7}" presName="circ1" presStyleLbl="vennNode1" presStyleIdx="0" presStyleCnt="5"/>
      <dgm:spPr/>
    </dgm:pt>
    <dgm:pt modelId="{9FEA4DBD-1C2A-5C42-84F0-3FB0FFB0B5D4}" type="pres">
      <dgm:prSet presAssocID="{5925048C-EED4-EA41-AD52-B1579D6978A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99CD42E5-7213-0A48-A620-8B749F3768B0}" type="pres">
      <dgm:prSet presAssocID="{09F446DA-5630-A94F-9918-C0C4DBFDE752}" presName="circ2" presStyleLbl="vennNode1" presStyleIdx="1" presStyleCnt="5"/>
      <dgm:spPr/>
    </dgm:pt>
    <dgm:pt modelId="{76610353-5577-8245-AB68-D5D936A488F3}" type="pres">
      <dgm:prSet presAssocID="{09F446DA-5630-A94F-9918-C0C4DBFDE75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1160E7-2114-EA4C-9A87-D1D2235703EB}" type="pres">
      <dgm:prSet presAssocID="{568F5E6F-27D8-294F-AB85-1C0F2220D5B7}" presName="circ3" presStyleLbl="vennNode1" presStyleIdx="2" presStyleCnt="5"/>
      <dgm:spPr/>
    </dgm:pt>
    <dgm:pt modelId="{34F34D00-319F-F54A-88E3-51FAFA4A6184}" type="pres">
      <dgm:prSet presAssocID="{568F5E6F-27D8-294F-AB85-1C0F2220D5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E2C764C-7D10-3A4A-9080-149AC2B523F5}" type="pres">
      <dgm:prSet presAssocID="{B7393C79-F8B4-0A41-99BB-5622112BD0C6}" presName="circ4" presStyleLbl="vennNode1" presStyleIdx="3" presStyleCnt="5"/>
      <dgm:spPr/>
    </dgm:pt>
    <dgm:pt modelId="{6B945282-F4A1-6848-B1BC-3A898646D37E}" type="pres">
      <dgm:prSet presAssocID="{B7393C79-F8B4-0A41-99BB-5622112BD0C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9EDCA6-A0FD-114C-968E-76B3B32B1572}" type="pres">
      <dgm:prSet presAssocID="{5AD21AD9-04E8-6E49-B26C-38E9B8269D06}" presName="circ5" presStyleLbl="vennNode1" presStyleIdx="4" presStyleCnt="5"/>
      <dgm:spPr/>
    </dgm:pt>
    <dgm:pt modelId="{6AC3490D-1599-5F4A-A325-AAF152929C55}" type="pres">
      <dgm:prSet presAssocID="{5AD21AD9-04E8-6E49-B26C-38E9B8269D0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DDB6A34-E220-9248-8B82-8EB407D08AB1}" type="presOf" srcId="{B7393C79-F8B4-0A41-99BB-5622112BD0C6}" destId="{6B945282-F4A1-6848-B1BC-3A898646D37E}" srcOrd="0" destOrd="0" presId="urn:microsoft.com/office/officeart/2005/8/layout/venn1"/>
    <dgm:cxn modelId="{BB7ABA3F-CC9C-D94C-A82C-8B6A4DFD4E65}" srcId="{CC665517-FAF1-3F43-B987-643FD6B1252E}" destId="{5AD21AD9-04E8-6E49-B26C-38E9B8269D06}" srcOrd="4" destOrd="0" parTransId="{C8B3F99B-22C4-9943-8FFC-B414F9EE14E9}" sibTransId="{03F33E13-55D4-7C45-BA21-80B704C909C3}"/>
    <dgm:cxn modelId="{C743434B-1098-DC43-B19F-206796015FC5}" type="presOf" srcId="{5925048C-EED4-EA41-AD52-B1579D6978A7}" destId="{9FEA4DBD-1C2A-5C42-84F0-3FB0FFB0B5D4}" srcOrd="0" destOrd="0" presId="urn:microsoft.com/office/officeart/2005/8/layout/venn1"/>
    <dgm:cxn modelId="{79B20485-9FEB-134E-AB36-15078AE3D437}" type="presOf" srcId="{CC665517-FAF1-3F43-B987-643FD6B1252E}" destId="{70850D91-4009-7F44-94D5-F034609D7FA5}" srcOrd="0" destOrd="0" presId="urn:microsoft.com/office/officeart/2005/8/layout/venn1"/>
    <dgm:cxn modelId="{6DA58087-5B00-1C47-81EE-01C84C5D9E70}" srcId="{CC665517-FAF1-3F43-B987-643FD6B1252E}" destId="{B7393C79-F8B4-0A41-99BB-5622112BD0C6}" srcOrd="3" destOrd="0" parTransId="{78D409F8-A043-CB41-8686-3A2D9B534B12}" sibTransId="{1F82B376-D80B-E542-99F2-2D19AA69F054}"/>
    <dgm:cxn modelId="{2326BF89-43E1-374F-85EA-0205E3B8E72F}" type="presOf" srcId="{5AD21AD9-04E8-6E49-B26C-38E9B8269D06}" destId="{6AC3490D-1599-5F4A-A325-AAF152929C55}" srcOrd="0" destOrd="0" presId="urn:microsoft.com/office/officeart/2005/8/layout/venn1"/>
    <dgm:cxn modelId="{C4E511A5-B2A9-1D4F-92CA-37F2D8B07EEA}" srcId="{CC665517-FAF1-3F43-B987-643FD6B1252E}" destId="{09F446DA-5630-A94F-9918-C0C4DBFDE752}" srcOrd="1" destOrd="0" parTransId="{E287E31D-8431-2F41-B66A-68305FEE5136}" sibTransId="{8BB2B47E-F315-1043-9B46-CD5D659D0F20}"/>
    <dgm:cxn modelId="{01C0D8A6-87D4-C44B-82DB-248318AE80CA}" srcId="{CC665517-FAF1-3F43-B987-643FD6B1252E}" destId="{568F5E6F-27D8-294F-AB85-1C0F2220D5B7}" srcOrd="2" destOrd="0" parTransId="{EDB2241D-1D84-9544-9FE4-805A393D8916}" sibTransId="{D7DEB90D-9B64-1548-B47D-29259E5DD4AF}"/>
    <dgm:cxn modelId="{BB97C8BB-7266-0547-9000-875F6A7182DC}" type="presOf" srcId="{568F5E6F-27D8-294F-AB85-1C0F2220D5B7}" destId="{34F34D00-319F-F54A-88E3-51FAFA4A6184}" srcOrd="0" destOrd="0" presId="urn:microsoft.com/office/officeart/2005/8/layout/venn1"/>
    <dgm:cxn modelId="{64BD9FC8-53E3-3143-8989-096B0EC92BFD}" srcId="{CC665517-FAF1-3F43-B987-643FD6B1252E}" destId="{5925048C-EED4-EA41-AD52-B1579D6978A7}" srcOrd="0" destOrd="0" parTransId="{FBA5983C-91A6-BF42-B263-92D5C49952D3}" sibTransId="{EE19D1A8-97F3-B643-BD17-A3A1B9593C02}"/>
    <dgm:cxn modelId="{7C4AAECD-AB91-F144-9A80-D54D6F9C0642}" type="presOf" srcId="{09F446DA-5630-A94F-9918-C0C4DBFDE752}" destId="{76610353-5577-8245-AB68-D5D936A488F3}" srcOrd="0" destOrd="0" presId="urn:microsoft.com/office/officeart/2005/8/layout/venn1"/>
    <dgm:cxn modelId="{B3486D68-3B2A-4743-9D50-92D7CC1C804A}" type="presParOf" srcId="{70850D91-4009-7F44-94D5-F034609D7FA5}" destId="{124ACC3E-C9CF-2D40-85C3-E617FB7E5A0C}" srcOrd="0" destOrd="0" presId="urn:microsoft.com/office/officeart/2005/8/layout/venn1"/>
    <dgm:cxn modelId="{106132BE-CCB2-1C4A-98CA-DFCAFC358045}" type="presParOf" srcId="{70850D91-4009-7F44-94D5-F034609D7FA5}" destId="{9FEA4DBD-1C2A-5C42-84F0-3FB0FFB0B5D4}" srcOrd="1" destOrd="0" presId="urn:microsoft.com/office/officeart/2005/8/layout/venn1"/>
    <dgm:cxn modelId="{D7AE558E-AEEC-694A-B6D7-DE612BC8F702}" type="presParOf" srcId="{70850D91-4009-7F44-94D5-F034609D7FA5}" destId="{99CD42E5-7213-0A48-A620-8B749F3768B0}" srcOrd="2" destOrd="0" presId="urn:microsoft.com/office/officeart/2005/8/layout/venn1"/>
    <dgm:cxn modelId="{416DF2A5-B0E8-3F4E-9D4E-01370A26DCEF}" type="presParOf" srcId="{70850D91-4009-7F44-94D5-F034609D7FA5}" destId="{76610353-5577-8245-AB68-D5D936A488F3}" srcOrd="3" destOrd="0" presId="urn:microsoft.com/office/officeart/2005/8/layout/venn1"/>
    <dgm:cxn modelId="{B134614A-FD1D-0144-83DA-8CE3A3F58146}" type="presParOf" srcId="{70850D91-4009-7F44-94D5-F034609D7FA5}" destId="{821160E7-2114-EA4C-9A87-D1D2235703EB}" srcOrd="4" destOrd="0" presId="urn:microsoft.com/office/officeart/2005/8/layout/venn1"/>
    <dgm:cxn modelId="{D7BAAF19-9BA2-A241-AA7D-B68847E73E36}" type="presParOf" srcId="{70850D91-4009-7F44-94D5-F034609D7FA5}" destId="{34F34D00-319F-F54A-88E3-51FAFA4A6184}" srcOrd="5" destOrd="0" presId="urn:microsoft.com/office/officeart/2005/8/layout/venn1"/>
    <dgm:cxn modelId="{17BB134B-4986-304C-9E80-7448BF002E65}" type="presParOf" srcId="{70850D91-4009-7F44-94D5-F034609D7FA5}" destId="{7E2C764C-7D10-3A4A-9080-149AC2B523F5}" srcOrd="6" destOrd="0" presId="urn:microsoft.com/office/officeart/2005/8/layout/venn1"/>
    <dgm:cxn modelId="{F7363446-FC1C-D64C-B561-EB7F7496E83C}" type="presParOf" srcId="{70850D91-4009-7F44-94D5-F034609D7FA5}" destId="{6B945282-F4A1-6848-B1BC-3A898646D37E}" srcOrd="7" destOrd="0" presId="urn:microsoft.com/office/officeart/2005/8/layout/venn1"/>
    <dgm:cxn modelId="{1977B333-9AB2-2A45-8D5D-9A6A537E7840}" type="presParOf" srcId="{70850D91-4009-7F44-94D5-F034609D7FA5}" destId="{659EDCA6-A0FD-114C-968E-76B3B32B1572}" srcOrd="8" destOrd="0" presId="urn:microsoft.com/office/officeart/2005/8/layout/venn1"/>
    <dgm:cxn modelId="{A2AE70A9-4E2A-3F46-BCBA-8D0745CC0F98}" type="presParOf" srcId="{70850D91-4009-7F44-94D5-F034609D7FA5}" destId="{6AC3490D-1599-5F4A-A325-AAF152929C55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ACC3E-C9CF-2D40-85C3-E617FB7E5A0C}">
      <dsp:nvSpPr>
        <dsp:cNvPr id="0" name=""/>
        <dsp:cNvSpPr/>
      </dsp:nvSpPr>
      <dsp:spPr>
        <a:xfrm>
          <a:off x="3067049" y="1520189"/>
          <a:ext cx="1866899" cy="18669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EA4DBD-1C2A-5C42-84F0-3FB0FFB0B5D4}">
      <dsp:nvSpPr>
        <dsp:cNvPr id="0" name=""/>
        <dsp:cNvSpPr/>
      </dsp:nvSpPr>
      <dsp:spPr>
        <a:xfrm>
          <a:off x="2917698" y="0"/>
          <a:ext cx="2165604" cy="12534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Databases</a:t>
          </a:r>
        </a:p>
      </dsp:txBody>
      <dsp:txXfrm>
        <a:off x="2917698" y="0"/>
        <a:ext cx="2165604" cy="1253490"/>
      </dsp:txXfrm>
    </dsp:sp>
    <dsp:sp modelId="{99CD42E5-7213-0A48-A620-8B749F3768B0}">
      <dsp:nvSpPr>
        <dsp:cNvPr id="0" name=""/>
        <dsp:cNvSpPr/>
      </dsp:nvSpPr>
      <dsp:spPr>
        <a:xfrm>
          <a:off x="3777218" y="2035987"/>
          <a:ext cx="1866899" cy="18669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610353-5577-8245-AB68-D5D936A488F3}">
      <dsp:nvSpPr>
        <dsp:cNvPr id="0" name=""/>
        <dsp:cNvSpPr/>
      </dsp:nvSpPr>
      <dsp:spPr>
        <a:xfrm>
          <a:off x="5792724" y="1653539"/>
          <a:ext cx="1941576" cy="13601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Statistics</a:t>
          </a:r>
        </a:p>
      </dsp:txBody>
      <dsp:txXfrm>
        <a:off x="5792724" y="1653539"/>
        <a:ext cx="1941576" cy="1360170"/>
      </dsp:txXfrm>
    </dsp:sp>
    <dsp:sp modelId="{821160E7-2114-EA4C-9A87-D1D2235703EB}">
      <dsp:nvSpPr>
        <dsp:cNvPr id="0" name=""/>
        <dsp:cNvSpPr/>
      </dsp:nvSpPr>
      <dsp:spPr>
        <a:xfrm>
          <a:off x="3506144" y="2871292"/>
          <a:ext cx="1866899" cy="18669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F34D00-319F-F54A-88E3-51FAFA4A6184}">
      <dsp:nvSpPr>
        <dsp:cNvPr id="0" name=""/>
        <dsp:cNvSpPr/>
      </dsp:nvSpPr>
      <dsp:spPr>
        <a:xfrm>
          <a:off x="5494019" y="3973830"/>
          <a:ext cx="1941576" cy="13601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Artificial Intelligence</a:t>
          </a:r>
        </a:p>
      </dsp:txBody>
      <dsp:txXfrm>
        <a:off x="5494019" y="3973830"/>
        <a:ext cx="1941576" cy="1360170"/>
      </dsp:txXfrm>
    </dsp:sp>
    <dsp:sp modelId="{7E2C764C-7D10-3A4A-9080-149AC2B523F5}">
      <dsp:nvSpPr>
        <dsp:cNvPr id="0" name=""/>
        <dsp:cNvSpPr/>
      </dsp:nvSpPr>
      <dsp:spPr>
        <a:xfrm>
          <a:off x="2627955" y="2871292"/>
          <a:ext cx="1866899" cy="18669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945282-F4A1-6848-B1BC-3A898646D37E}">
      <dsp:nvSpPr>
        <dsp:cNvPr id="0" name=""/>
        <dsp:cNvSpPr/>
      </dsp:nvSpPr>
      <dsp:spPr>
        <a:xfrm>
          <a:off x="565404" y="3973830"/>
          <a:ext cx="1941576" cy="13601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Visualization</a:t>
          </a:r>
        </a:p>
      </dsp:txBody>
      <dsp:txXfrm>
        <a:off x="565404" y="3973830"/>
        <a:ext cx="1941576" cy="1360170"/>
      </dsp:txXfrm>
    </dsp:sp>
    <dsp:sp modelId="{659EDCA6-A0FD-114C-968E-76B3B32B1572}">
      <dsp:nvSpPr>
        <dsp:cNvPr id="0" name=""/>
        <dsp:cNvSpPr/>
      </dsp:nvSpPr>
      <dsp:spPr>
        <a:xfrm>
          <a:off x="2356881" y="2035987"/>
          <a:ext cx="1866899" cy="1866900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C3490D-1599-5F4A-A325-AAF152929C55}">
      <dsp:nvSpPr>
        <dsp:cNvPr id="0" name=""/>
        <dsp:cNvSpPr/>
      </dsp:nvSpPr>
      <dsp:spPr>
        <a:xfrm>
          <a:off x="266699" y="1653539"/>
          <a:ext cx="1941576" cy="136017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Linguistics</a:t>
          </a:r>
        </a:p>
      </dsp:txBody>
      <dsp:txXfrm>
        <a:off x="266699" y="1653539"/>
        <a:ext cx="1941576" cy="1360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79AFD83-19D6-5742-B946-854D1587EE19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45BFFEE-F68E-F24C-8619-503552CFD3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934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1AD46-FE5D-F948-947E-A0C1C1D0E6D5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A4E87-941D-5745-AEBE-1F7D0F4D9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5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7601F7-D02E-7042-9D2D-D93692E4D91C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8C564-332B-E941-B10C-B5B797157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23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24B786-A094-D04A-B7F1-D7F24A5A22E0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86227-9D34-2D4F-8C74-BB4C159D0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82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F949D-DD8F-6F44-AFC1-27A9D492107C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4DE5-9C8C-5E43-B322-F69DADE6D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92071-55DD-264A-BB15-B71725D08174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49B40-2B17-CB44-AF4D-D2434CFB3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07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C4AA05-5F6E-2E4A-B023-AB19C9BD7654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30263-890B-E846-8FBC-CD6225880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20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A3FD0-C9D7-4F42-A801-10B0039E114F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8D1C1-64E6-0D4B-8F9E-E0143DB2AE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555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57BE1-E14C-2E46-965C-22F2DD406918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0D39C-6A3B-A148-A293-21BED2EF8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26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B4612-C61D-C541-83B4-91AEEC736002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08854-B492-F645-A495-14247F60E0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28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1CD772-B241-F94E-8396-849CC8A4E91A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4491-5CED-BA46-9A9A-0C72EC238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4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E9222F-0B8C-834F-9CBB-D26F14314E78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70222-5C87-E94C-A27F-760AB7E4BD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31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B3BB5838-9F51-D246-BBF3-947CB357B599}" type="datetimeFigureOut">
              <a:rPr lang="en-US" altLang="en-US"/>
              <a:pPr/>
              <a:t>9/19/19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014E1E1-85B7-9144-81E5-67E9833DA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13" Type="http://schemas.openxmlformats.org/officeDocument/2006/relationships/image" Target="../media/image14.tiff"/><Relationship Id="rId18" Type="http://schemas.openxmlformats.org/officeDocument/2006/relationships/image" Target="../media/image19.tiff"/><Relationship Id="rId26" Type="http://schemas.openxmlformats.org/officeDocument/2006/relationships/image" Target="../media/image27.tiff"/><Relationship Id="rId3" Type="http://schemas.openxmlformats.org/officeDocument/2006/relationships/image" Target="../media/image4.tiff"/><Relationship Id="rId21" Type="http://schemas.openxmlformats.org/officeDocument/2006/relationships/image" Target="../media/image22.tiff"/><Relationship Id="rId7" Type="http://schemas.openxmlformats.org/officeDocument/2006/relationships/image" Target="../media/image8.tiff"/><Relationship Id="rId12" Type="http://schemas.openxmlformats.org/officeDocument/2006/relationships/image" Target="../media/image13.tiff"/><Relationship Id="rId17" Type="http://schemas.openxmlformats.org/officeDocument/2006/relationships/image" Target="../media/image18.tiff"/><Relationship Id="rId25" Type="http://schemas.openxmlformats.org/officeDocument/2006/relationships/image" Target="../media/image26.tiff"/><Relationship Id="rId2" Type="http://schemas.openxmlformats.org/officeDocument/2006/relationships/image" Target="../media/image3.tiff"/><Relationship Id="rId16" Type="http://schemas.openxmlformats.org/officeDocument/2006/relationships/image" Target="../media/image17.tiff"/><Relationship Id="rId20" Type="http://schemas.openxmlformats.org/officeDocument/2006/relationships/image" Target="../media/image21.tiff"/><Relationship Id="rId29" Type="http://schemas.openxmlformats.org/officeDocument/2006/relationships/image" Target="../media/image30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tiff"/><Relationship Id="rId11" Type="http://schemas.openxmlformats.org/officeDocument/2006/relationships/image" Target="../media/image12.tiff"/><Relationship Id="rId24" Type="http://schemas.openxmlformats.org/officeDocument/2006/relationships/image" Target="../media/image25.tiff"/><Relationship Id="rId5" Type="http://schemas.openxmlformats.org/officeDocument/2006/relationships/image" Target="../media/image6.tiff"/><Relationship Id="rId15" Type="http://schemas.openxmlformats.org/officeDocument/2006/relationships/image" Target="../media/image16.tiff"/><Relationship Id="rId23" Type="http://schemas.openxmlformats.org/officeDocument/2006/relationships/image" Target="../media/image24.tiff"/><Relationship Id="rId28" Type="http://schemas.openxmlformats.org/officeDocument/2006/relationships/image" Target="../media/image29.tiff"/><Relationship Id="rId10" Type="http://schemas.openxmlformats.org/officeDocument/2006/relationships/image" Target="../media/image11.tiff"/><Relationship Id="rId19" Type="http://schemas.openxmlformats.org/officeDocument/2006/relationships/image" Target="../media/image20.tiff"/><Relationship Id="rId31" Type="http://schemas.openxmlformats.org/officeDocument/2006/relationships/image" Target="../media/image32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Relationship Id="rId14" Type="http://schemas.openxmlformats.org/officeDocument/2006/relationships/image" Target="../media/image15.tiff"/><Relationship Id="rId22" Type="http://schemas.openxmlformats.org/officeDocument/2006/relationships/image" Target="../media/image23.tiff"/><Relationship Id="rId27" Type="http://schemas.openxmlformats.org/officeDocument/2006/relationships/image" Target="../media/image28.tiff"/><Relationship Id="rId30" Type="http://schemas.openxmlformats.org/officeDocument/2006/relationships/image" Target="../media/image3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ea typeface="ＭＳ Ｐゴシック" charset="-128"/>
              </a:rPr>
              <a:t>Knowledge Discovery in Data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CSC 466: Knowledge Discovery in Data</a:t>
            </a:r>
          </a:p>
          <a:p>
            <a:pPr>
              <a:defRPr/>
            </a:pPr>
            <a:r>
              <a:rPr lang="en-US" dirty="0">
                <a:cs typeface="+mn-cs"/>
              </a:rPr>
              <a:t>Instructor: Jonathan Ventura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572000" cy="3429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4724400"/>
                <a:ext cx="1476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480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×640×3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724400"/>
                <a:ext cx="147668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6477000" y="1447800"/>
            <a:ext cx="0" cy="2133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38900" y="2600325"/>
            <a:ext cx="1504950" cy="994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67475" y="3609975"/>
            <a:ext cx="1243013" cy="7858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8973" y="256514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2600" y="181082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length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4211" y="408699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car/truck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171950" y="3983056"/>
            <a:ext cx="1257300" cy="15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57982" y="4086999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dimensionality reduction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61537" y="483840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reduced space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6462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vs. Unsupervised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1143000"/>
            <a:ext cx="6845300" cy="5181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90600" y="1143000"/>
            <a:ext cx="1600200" cy="5181600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636853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Labels = supervised</a:t>
            </a:r>
          </a:p>
        </p:txBody>
      </p:sp>
    </p:spTree>
    <p:extLst>
      <p:ext uri="{BB962C8B-B14F-4D97-AF65-F5344CB8AC3E}">
        <p14:creationId xmlns:p14="http://schemas.microsoft.com/office/powerpoint/2010/main" val="3367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" descr="C:\Users\hays\Desktop\143 Computer Vision\slides\07\machine_learning_spectr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17"/>
            <a:ext cx="91440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1FCC-AF1A-7B48-8850-892B446A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dataset?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2324EF-0438-AD4B-8724-816DB292B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907461"/>
              </p:ext>
            </p:extLst>
          </p:nvPr>
        </p:nvGraphicFramePr>
        <p:xfrm>
          <a:off x="457200" y="9906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8835863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60516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37411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69831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9624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</a:t>
                      </a:r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4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6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6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0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1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4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35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C72FF-6C55-F24C-8D24-A0B852FDED10}"/>
              </a:ext>
            </a:extLst>
          </p:cNvPr>
          <p:cNvSpPr txBox="1"/>
          <p:nvPr/>
        </p:nvSpPr>
        <p:spPr>
          <a:xfrm>
            <a:off x="948267" y="4921956"/>
            <a:ext cx="7509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or matrix of data</a:t>
            </a:r>
          </a:p>
          <a:p>
            <a:endParaRPr lang="en-US" dirty="0"/>
          </a:p>
          <a:p>
            <a:r>
              <a:rPr lang="en-US" dirty="0"/>
              <a:t>Each row is an instance (vector) of data (a </a:t>
            </a:r>
            <a:r>
              <a:rPr lang="en-US" i="1" dirty="0"/>
              <a:t>data point</a:t>
            </a:r>
            <a:r>
              <a:rPr lang="en-US" dirty="0"/>
              <a:t>)</a:t>
            </a:r>
          </a:p>
          <a:p>
            <a:r>
              <a:rPr lang="en-US" dirty="0"/>
              <a:t>Each column is a different </a:t>
            </a:r>
            <a:r>
              <a:rPr lang="en-US" i="1" dirty="0"/>
              <a:t>feature</a:t>
            </a:r>
            <a:r>
              <a:rPr lang="en-US" dirty="0"/>
              <a:t> of the data -- a dimension of the data</a:t>
            </a:r>
          </a:p>
        </p:txBody>
      </p:sp>
    </p:spTree>
    <p:extLst>
      <p:ext uri="{BB962C8B-B14F-4D97-AF65-F5344CB8AC3E}">
        <p14:creationId xmlns:p14="http://schemas.microsoft.com/office/powerpoint/2010/main" val="365736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OneDrive - California Polytechnic State University\02_RESEARCH_PROJECTS\01_CNN_PAPER\MANUSCRIPT\JDV_ReBoot\FIGURES\2019_8_17_CNN_fig1.png">
            <a:extLst>
              <a:ext uri="{FF2B5EF4-FFF2-40B4-BE49-F238E27FC236}">
                <a16:creationId xmlns:a16="http://schemas.microsoft.com/office/drawing/2014/main" id="{FDF92C57-7357-544E-B735-AF21B8690B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33"/>
            <a:ext cx="6934200" cy="693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48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1FCC-AF1A-7B48-8850-892B446A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2324EF-0438-AD4B-8724-816DB292B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55237"/>
              </p:ext>
            </p:extLst>
          </p:nvPr>
        </p:nvGraphicFramePr>
        <p:xfrm>
          <a:off x="457200" y="9906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8835863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60516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37411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69831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9624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Red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Green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Blue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4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Jeffrey Pine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6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6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 tree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0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1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4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35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C72FF-6C55-F24C-8D24-A0B852FDED10}"/>
              </a:ext>
            </a:extLst>
          </p:cNvPr>
          <p:cNvSpPr txBox="1"/>
          <p:nvPr/>
        </p:nvSpPr>
        <p:spPr>
          <a:xfrm>
            <a:off x="948267" y="4921956"/>
            <a:ext cx="7509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column provides “label” for each row</a:t>
            </a:r>
          </a:p>
          <a:p>
            <a:endParaRPr lang="en-US" dirty="0"/>
          </a:p>
          <a:p>
            <a:r>
              <a:rPr lang="en-US" dirty="0"/>
              <a:t>Goal is to learn how to predict the label column from the feature columns</a:t>
            </a:r>
          </a:p>
        </p:txBody>
      </p:sp>
    </p:spTree>
    <p:extLst>
      <p:ext uri="{BB962C8B-B14F-4D97-AF65-F5344CB8AC3E}">
        <p14:creationId xmlns:p14="http://schemas.microsoft.com/office/powerpoint/2010/main" val="12303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OneDrive - California Polytechnic State University\02_RESEARCH_PROJECTS\01_CNN_PAPER\MANUSCRIPT\JDV_ReBoot\FIGURES\2019_8_17_CNN_fig1.png">
            <a:extLst>
              <a:ext uri="{FF2B5EF4-FFF2-40B4-BE49-F238E27FC236}">
                <a16:creationId xmlns:a16="http://schemas.microsoft.com/office/drawing/2014/main" id="{FDF92C57-7357-544E-B735-AF21B8690B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933"/>
            <a:ext cx="6934200" cy="69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48A9EEA-CA44-0541-9004-DCAB5A0F3FA9}"/>
              </a:ext>
            </a:extLst>
          </p:cNvPr>
          <p:cNvSpPr/>
          <p:nvPr/>
        </p:nvSpPr>
        <p:spPr>
          <a:xfrm>
            <a:off x="2971800" y="1828800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1DB5288-8DED-D743-BB72-20A1B755EB6C}"/>
              </a:ext>
            </a:extLst>
          </p:cNvPr>
          <p:cNvSpPr/>
          <p:nvPr/>
        </p:nvSpPr>
        <p:spPr>
          <a:xfrm>
            <a:off x="2971800" y="2201333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F7A2ACE-B480-3541-96BC-AA916F5C06E7}"/>
              </a:ext>
            </a:extLst>
          </p:cNvPr>
          <p:cNvSpPr/>
          <p:nvPr/>
        </p:nvSpPr>
        <p:spPr>
          <a:xfrm>
            <a:off x="2949222" y="2607733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8FEE9E6-E46A-4C44-AF4B-E016BC1AFF26}"/>
              </a:ext>
            </a:extLst>
          </p:cNvPr>
          <p:cNvSpPr/>
          <p:nvPr/>
        </p:nvSpPr>
        <p:spPr>
          <a:xfrm>
            <a:off x="2926644" y="2968978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AEA324-6970-3648-B790-C44C89E429F5}"/>
              </a:ext>
            </a:extLst>
          </p:cNvPr>
          <p:cNvSpPr/>
          <p:nvPr/>
        </p:nvSpPr>
        <p:spPr>
          <a:xfrm>
            <a:off x="2926644" y="3465689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96C9E6-894C-9E4C-97A0-E68A3471BB34}"/>
              </a:ext>
            </a:extLst>
          </p:cNvPr>
          <p:cNvSpPr/>
          <p:nvPr/>
        </p:nvSpPr>
        <p:spPr>
          <a:xfrm>
            <a:off x="2937933" y="3928534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F8F617E-AF9B-7343-92F7-18B4F7F5AEFD}"/>
              </a:ext>
            </a:extLst>
          </p:cNvPr>
          <p:cNvSpPr/>
          <p:nvPr/>
        </p:nvSpPr>
        <p:spPr>
          <a:xfrm>
            <a:off x="2895600" y="5674078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FBED31F-37C1-8544-A4A7-25AAC0673D4F}"/>
              </a:ext>
            </a:extLst>
          </p:cNvPr>
          <p:cNvSpPr/>
          <p:nvPr/>
        </p:nvSpPr>
        <p:spPr>
          <a:xfrm>
            <a:off x="2881488" y="4323645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3B7C0E8-4100-0F45-9E9E-19A06C76F736}"/>
              </a:ext>
            </a:extLst>
          </p:cNvPr>
          <p:cNvSpPr/>
          <p:nvPr/>
        </p:nvSpPr>
        <p:spPr>
          <a:xfrm>
            <a:off x="2937933" y="4696179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3E647CA-B59F-9147-90DB-6A749D8F120B}"/>
              </a:ext>
            </a:extLst>
          </p:cNvPr>
          <p:cNvSpPr/>
          <p:nvPr/>
        </p:nvSpPr>
        <p:spPr>
          <a:xfrm>
            <a:off x="2870200" y="5136445"/>
            <a:ext cx="609600" cy="228600"/>
          </a:xfrm>
          <a:prstGeom prst="roundRect">
            <a:avLst/>
          </a:prstGeom>
          <a:solidFill>
            <a:schemeClr val="accent2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19D71E-0884-D14F-A0B1-0D9BAB1EEACC}"/>
              </a:ext>
            </a:extLst>
          </p:cNvPr>
          <p:cNvSpPr txBox="1"/>
          <p:nvPr/>
        </p:nvSpPr>
        <p:spPr>
          <a:xfrm>
            <a:off x="1793917" y="2465591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Transects</a:t>
            </a:r>
          </a:p>
        </p:txBody>
      </p:sp>
    </p:spTree>
    <p:extLst>
      <p:ext uri="{BB962C8B-B14F-4D97-AF65-F5344CB8AC3E}">
        <p14:creationId xmlns:p14="http://schemas.microsoft.com/office/powerpoint/2010/main" val="150583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1FCC-AF1A-7B48-8850-892B446A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2324EF-0438-AD4B-8724-816DB292B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001513"/>
              </p:ext>
            </p:extLst>
          </p:nvPr>
        </p:nvGraphicFramePr>
        <p:xfrm>
          <a:off x="457200" y="9906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8835863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60516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37411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69831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9624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Latitude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Longitude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Transect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34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6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26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00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6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31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94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335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C72FF-6C55-F24C-8D24-A0B852FDED10}"/>
              </a:ext>
            </a:extLst>
          </p:cNvPr>
          <p:cNvSpPr txBox="1"/>
          <p:nvPr/>
        </p:nvSpPr>
        <p:spPr>
          <a:xfrm>
            <a:off x="948267" y="4921956"/>
            <a:ext cx="750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“Label” for each row is not in the dataset – it is not available to the ML algorithm</a:t>
            </a:r>
          </a:p>
          <a:p>
            <a:endParaRPr lang="en-US" dirty="0"/>
          </a:p>
          <a:p>
            <a:r>
              <a:rPr lang="en-US" dirty="0"/>
              <a:t>Goal is to group the data points in a meaningful way</a:t>
            </a:r>
          </a:p>
          <a:p>
            <a:endParaRPr lang="en-US" dirty="0"/>
          </a:p>
          <a:p>
            <a:r>
              <a:rPr lang="en-US" dirty="0"/>
              <a:t>Different </a:t>
            </a:r>
            <a:r>
              <a:rPr lang="en-US" dirty="0" err="1"/>
              <a:t>clusterings</a:t>
            </a:r>
            <a:r>
              <a:rPr lang="en-US" dirty="0"/>
              <a:t> of the same data may be useful and valid</a:t>
            </a:r>
          </a:p>
        </p:txBody>
      </p:sp>
    </p:spTree>
    <p:extLst>
      <p:ext uri="{BB962C8B-B14F-4D97-AF65-F5344CB8AC3E}">
        <p14:creationId xmlns:p14="http://schemas.microsoft.com/office/powerpoint/2010/main" val="1407339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EF579-6744-4F47-947E-7D44A93C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B13D-95A8-AC4C-B2E1-1B1085676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you interested in KDD &amp; ML?</a:t>
            </a:r>
          </a:p>
          <a:p>
            <a:endParaRPr lang="en-US" dirty="0"/>
          </a:p>
          <a:p>
            <a:r>
              <a:rPr lang="en-US" dirty="0"/>
              <a:t>What applications of KDD have you seen that have inspired or interested you?</a:t>
            </a:r>
          </a:p>
          <a:p>
            <a:endParaRPr lang="en-US" dirty="0"/>
          </a:p>
          <a:p>
            <a:r>
              <a:rPr lang="en-US" dirty="0"/>
              <a:t>What are you hoping to get out of this class?</a:t>
            </a:r>
          </a:p>
          <a:p>
            <a:endParaRPr lang="en-US" dirty="0"/>
          </a:p>
          <a:p>
            <a:r>
              <a:rPr lang="en-US" dirty="0"/>
              <a:t>Other 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604447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1FCC-AF1A-7B48-8850-892B446A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Association Rules Mining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2324EF-0438-AD4B-8724-816DB292B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941103"/>
              </p:ext>
            </p:extLst>
          </p:nvPr>
        </p:nvGraphicFramePr>
        <p:xfrm>
          <a:off x="457200" y="9906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8835863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60516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37411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69831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9624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Diapers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Bagels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 Juice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4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6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6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0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1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4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35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C72FF-6C55-F24C-8D24-A0B852FDED10}"/>
              </a:ext>
            </a:extLst>
          </p:cNvPr>
          <p:cNvSpPr txBox="1"/>
          <p:nvPr/>
        </p:nvSpPr>
        <p:spPr>
          <a:xfrm>
            <a:off x="948267" y="4921956"/>
            <a:ext cx="7509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“Market basket” analysis</a:t>
            </a:r>
          </a:p>
          <a:p>
            <a:endParaRPr lang="en-US" dirty="0"/>
          </a:p>
          <a:p>
            <a:r>
              <a:rPr lang="en-US" dirty="0"/>
              <a:t>Discover patterns in sets of transactions, like “if you are buying milk and orange juice you are likely to buy bagels too”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5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30B0E-A25A-AB41-82BC-23D5AA32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Knowledge Discovery in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F220D-752E-A140-BC32-536B471C4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discovering useful </a:t>
            </a:r>
            <a:r>
              <a:rPr lang="en-US" b="1" dirty="0"/>
              <a:t>patterns </a:t>
            </a:r>
            <a:r>
              <a:rPr lang="en-US" dirty="0"/>
              <a:t>or knowledge from (large) data sources. </a:t>
            </a:r>
          </a:p>
          <a:p>
            <a:endParaRPr lang="en-US" dirty="0"/>
          </a:p>
          <a:p>
            <a:r>
              <a:rPr lang="en-US" dirty="0"/>
              <a:t>Umbrella term including:</a:t>
            </a:r>
          </a:p>
          <a:p>
            <a:pPr lvl="1"/>
            <a:r>
              <a:rPr lang="en-US" dirty="0"/>
              <a:t>Pattern Matching and Discovery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83061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A1FCC-AF1A-7B48-8850-892B446AD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1: Baby names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2324EF-0438-AD4B-8724-816DB292BD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465462"/>
              </p:ext>
            </p:extLst>
          </p:nvPr>
        </p:nvGraphicFramePr>
        <p:xfrm>
          <a:off x="457200" y="9906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18835863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1605161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637411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69831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9624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State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347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Jonathan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966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Olivia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26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Ventura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239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00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66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31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-25000" dirty="0"/>
                        <a:t>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49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3353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4C72FF-6C55-F24C-8D24-A0B852FDED10}"/>
              </a:ext>
            </a:extLst>
          </p:cNvPr>
          <p:cNvSpPr txBox="1"/>
          <p:nvPr/>
        </p:nvSpPr>
        <p:spPr>
          <a:xfrm>
            <a:off x="948267" y="4921956"/>
            <a:ext cx="750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EDA: Exploratory Data Analysis</a:t>
            </a:r>
          </a:p>
          <a:p>
            <a:endParaRPr lang="en-US" dirty="0"/>
          </a:p>
          <a:p>
            <a:r>
              <a:rPr lang="en-US" dirty="0"/>
              <a:t>Discover, visualize &amp; discuss interesting patterns in a baby names dataset</a:t>
            </a:r>
          </a:p>
          <a:p>
            <a:r>
              <a:rPr lang="en-US" dirty="0"/>
              <a:t>Work in teams</a:t>
            </a:r>
          </a:p>
          <a:p>
            <a:r>
              <a:rPr lang="en-US" dirty="0"/>
              <a:t>No need to use fancy KDD algorithms</a:t>
            </a:r>
          </a:p>
        </p:txBody>
      </p:sp>
    </p:spTree>
    <p:extLst>
      <p:ext uri="{BB962C8B-B14F-4D97-AF65-F5344CB8AC3E}">
        <p14:creationId xmlns:p14="http://schemas.microsoft.com/office/powerpoint/2010/main" val="328107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E971-05B8-2345-A6D9-CD6634E0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25310-F80D-6648-8E11-3DFA1D15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Images</a:t>
            </a:r>
          </a:p>
          <a:p>
            <a:r>
              <a:rPr lang="en-US" dirty="0"/>
              <a:t>World Wide Web</a:t>
            </a:r>
          </a:p>
          <a:p>
            <a:r>
              <a:rPr lang="en-US" dirty="0"/>
              <a:t>Streaming data (video, audio)</a:t>
            </a:r>
          </a:p>
          <a:p>
            <a:r>
              <a:rPr lang="en-US" dirty="0"/>
              <a:t>Structures (graphs, networks, etc.)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53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90A2A-DE08-CA47-ABD0-206A09A2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KDD is a multidisciplinary field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D12C1CD-6437-2544-A5AF-0DC1E4856E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094092"/>
              </p:ext>
            </p:extLst>
          </p:nvPr>
        </p:nvGraphicFramePr>
        <p:xfrm>
          <a:off x="571500" y="1066800"/>
          <a:ext cx="8001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289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152E5E-CA44-FC46-909E-BAD81572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KDD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1DBF7-D52D-3C4B-86D1-B1045CF9C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Google search</a:t>
            </a:r>
          </a:p>
          <a:p>
            <a:r>
              <a:rPr lang="en-US" dirty="0"/>
              <a:t>Grocery store discount cards</a:t>
            </a:r>
          </a:p>
          <a:p>
            <a:r>
              <a:rPr lang="en-US" dirty="0"/>
              <a:t>Coupons in the mail</a:t>
            </a:r>
          </a:p>
          <a:p>
            <a:r>
              <a:rPr lang="en-US" dirty="0"/>
              <a:t>Amazon “People who bought this also bought…”</a:t>
            </a:r>
          </a:p>
          <a:p>
            <a:r>
              <a:rPr lang="en-US" dirty="0"/>
              <a:t>Netflix movie recommendations</a:t>
            </a:r>
          </a:p>
          <a:p>
            <a:r>
              <a:rPr lang="en-US" dirty="0"/>
              <a:t>Spam filters</a:t>
            </a:r>
          </a:p>
          <a:p>
            <a:r>
              <a:rPr lang="en-US" dirty="0"/>
              <a:t>Targeted advertising</a:t>
            </a:r>
          </a:p>
          <a:p>
            <a:r>
              <a:rPr lang="en-US" dirty="0"/>
              <a:t>all the data </a:t>
            </a:r>
            <a:r>
              <a:rPr lang="en-US" b="1" dirty="0"/>
              <a:t>you</a:t>
            </a:r>
            <a:r>
              <a:rPr lang="en-US" dirty="0"/>
              <a:t> generate on Facebook and other social media platforms…</a:t>
            </a:r>
          </a:p>
          <a:p>
            <a:endParaRPr lang="en-US" dirty="0"/>
          </a:p>
          <a:p>
            <a:r>
              <a:rPr lang="en-US" dirty="0"/>
              <a:t>This course will provide a broad overview of KDD problems and techniques for solving them.</a:t>
            </a:r>
          </a:p>
        </p:txBody>
      </p:sp>
    </p:spTree>
    <p:extLst>
      <p:ext uri="{BB962C8B-B14F-4D97-AF65-F5344CB8AC3E}">
        <p14:creationId xmlns:p14="http://schemas.microsoft.com/office/powerpoint/2010/main" val="88467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A745-7AFB-8347-97A8-9A78D80A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5C15F-E122-674D-89FB-E31CA8255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Rules Mining</a:t>
            </a:r>
          </a:p>
          <a:p>
            <a:r>
              <a:rPr lang="en-US" dirty="0"/>
              <a:t>Supervised Learning (Classification)</a:t>
            </a:r>
          </a:p>
          <a:p>
            <a:r>
              <a:rPr lang="en-US" dirty="0"/>
              <a:t>Unsupervised Learning (Clustering)</a:t>
            </a:r>
          </a:p>
          <a:p>
            <a:r>
              <a:rPr lang="en-US" dirty="0"/>
              <a:t>Collaborative Filtering and Recommender Systems</a:t>
            </a:r>
          </a:p>
          <a:p>
            <a:r>
              <a:rPr lang="en-US" dirty="0"/>
              <a:t>Information Retrieval</a:t>
            </a:r>
          </a:p>
          <a:p>
            <a:r>
              <a:rPr lang="en-US" dirty="0"/>
              <a:t>Link Analysis</a:t>
            </a:r>
          </a:p>
        </p:txBody>
      </p:sp>
    </p:spTree>
    <p:extLst>
      <p:ext uri="{BB962C8B-B14F-4D97-AF65-F5344CB8AC3E}">
        <p14:creationId xmlns:p14="http://schemas.microsoft.com/office/powerpoint/2010/main" val="58245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1" y="947737"/>
            <a:ext cx="7803931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2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5283200" cy="396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1237" y="40386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1A1A1A"/>
                </a:solidFill>
                <a:latin typeface="ArialMT" charset="0"/>
              </a:rPr>
              <a:t>48.8566° N, 2.3522° E</a:t>
            </a:r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38800" y="3200400"/>
            <a:ext cx="8382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flipH="1">
            <a:off x="6048374" y="3015734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Location regression</a:t>
            </a:r>
          </a:p>
        </p:txBody>
      </p:sp>
    </p:spTree>
    <p:extLst>
      <p:ext uri="{BB962C8B-B14F-4D97-AF65-F5344CB8AC3E}">
        <p14:creationId xmlns:p14="http://schemas.microsoft.com/office/powerpoint/2010/main" val="116988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275" y="2747962"/>
            <a:ext cx="406400" cy="40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062" y="3079750"/>
            <a:ext cx="406400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275" y="2965450"/>
            <a:ext cx="4064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025" y="2141537"/>
            <a:ext cx="406400" cy="40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2505075"/>
            <a:ext cx="406400" cy="40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950" y="1635125"/>
            <a:ext cx="40640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0600" y="2505075"/>
            <a:ext cx="40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1895475"/>
            <a:ext cx="406400" cy="40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1000" y="2301875"/>
            <a:ext cx="406400" cy="40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800" y="1838325"/>
            <a:ext cx="406400" cy="40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3713" y="1264205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airplane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9188" y="3268662"/>
            <a:ext cx="406400" cy="406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5300" y="1824037"/>
            <a:ext cx="406400" cy="406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0212" y="3575050"/>
            <a:ext cx="406400" cy="406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37338" y="3225800"/>
            <a:ext cx="406400" cy="406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05588" y="2484437"/>
            <a:ext cx="406400" cy="406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72175" y="3197225"/>
            <a:ext cx="406400" cy="40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07012" y="2819400"/>
            <a:ext cx="406400" cy="406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24487" y="2244725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816600" y="2673350"/>
            <a:ext cx="406400" cy="406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19800" y="2112962"/>
            <a:ext cx="406400" cy="4064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00938" y="15161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bird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77167" y="4392611"/>
            <a:ext cx="406400" cy="406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17862" y="5843585"/>
            <a:ext cx="406400" cy="406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01862" y="5829298"/>
            <a:ext cx="406400" cy="406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44657" y="5205411"/>
            <a:ext cx="406400" cy="4064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11551" y="5219698"/>
            <a:ext cx="406400" cy="406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59793" y="4581524"/>
            <a:ext cx="406400" cy="406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22587" y="5408611"/>
            <a:ext cx="406400" cy="406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33623" y="5205411"/>
            <a:ext cx="406400" cy="4064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92475" y="4799011"/>
            <a:ext cx="406400" cy="406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811462" y="4581524"/>
            <a:ext cx="406400" cy="4064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110720" y="403546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dog</a:t>
            </a:r>
          </a:p>
        </p:txBody>
      </p:sp>
      <p:sp>
        <p:nvSpPr>
          <p:cNvPr id="37" name="Oval 36"/>
          <p:cNvSpPr/>
          <p:nvPr/>
        </p:nvSpPr>
        <p:spPr>
          <a:xfrm>
            <a:off x="457200" y="942974"/>
            <a:ext cx="3733800" cy="2835277"/>
          </a:xfrm>
          <a:prstGeom prst="ellipse">
            <a:avLst/>
          </a:prstGeom>
          <a:solidFill>
            <a:schemeClr val="accent2">
              <a:alpha val="2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657246">
            <a:off x="4704257" y="940385"/>
            <a:ext cx="2883008" cy="3657987"/>
          </a:xfrm>
          <a:prstGeom prst="ellipse">
            <a:avLst/>
          </a:prstGeom>
          <a:solidFill>
            <a:schemeClr val="accent3">
              <a:alpha val="2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1100229">
            <a:off x="788683" y="3859122"/>
            <a:ext cx="3733800" cy="2835276"/>
          </a:xfrm>
          <a:prstGeom prst="ellipse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1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585</Words>
  <Application>Microsoft Macintosh PowerPoint</Application>
  <PresentationFormat>On-screen Show (4:3)</PresentationFormat>
  <Paragraphs>240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ArialMT</vt:lpstr>
      <vt:lpstr>Calibri</vt:lpstr>
      <vt:lpstr>Cambria Math</vt:lpstr>
      <vt:lpstr>2_Office Theme</vt:lpstr>
      <vt:lpstr>Knowledge Discovery in Data</vt:lpstr>
      <vt:lpstr>What is Knowledge Discovery in Data?</vt:lpstr>
      <vt:lpstr>Data sources</vt:lpstr>
      <vt:lpstr>KDD is a multidisciplinary field</vt:lpstr>
      <vt:lpstr>Examples of KDD applications</vt:lpstr>
      <vt:lpstr>Topics covered</vt:lpstr>
      <vt:lpstr>Classification</vt:lpstr>
      <vt:lpstr>Regression</vt:lpstr>
      <vt:lpstr>Clustering</vt:lpstr>
      <vt:lpstr>Dimensionality reduction</vt:lpstr>
      <vt:lpstr>Supervised vs. Unsupervised</vt:lpstr>
      <vt:lpstr>PowerPoint Presentation</vt:lpstr>
      <vt:lpstr>What is a dataset?</vt:lpstr>
      <vt:lpstr>PowerPoint Presentation</vt:lpstr>
      <vt:lpstr>Classification</vt:lpstr>
      <vt:lpstr>PowerPoint Presentation</vt:lpstr>
      <vt:lpstr>Clustering</vt:lpstr>
      <vt:lpstr>What about you?</vt:lpstr>
      <vt:lpstr>Next class: Association Rules Mining</vt:lpstr>
      <vt:lpstr>Lab 1: Baby names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Learning: Overview</dc:title>
  <dc:creator>James Hays</dc:creator>
  <cp:lastModifiedBy>Jonathan Daniel Ventura</cp:lastModifiedBy>
  <cp:revision>190</cp:revision>
  <cp:lastPrinted>2017-10-02T17:30:42Z</cp:lastPrinted>
  <dcterms:created xsi:type="dcterms:W3CDTF">2006-08-16T00:00:00Z</dcterms:created>
  <dcterms:modified xsi:type="dcterms:W3CDTF">2019-09-20T02:39:59Z</dcterms:modified>
</cp:coreProperties>
</file>