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8" r:id="rId1"/>
  </p:sldMasterIdLst>
  <p:handoutMasterIdLst>
    <p:handoutMasterId r:id="rId6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49" r:id="rId55"/>
    <p:sldId id="348" r:id="rId56"/>
    <p:sldId id="327" r:id="rId57"/>
    <p:sldId id="328" r:id="rId58"/>
    <p:sldId id="329" r:id="rId59"/>
    <p:sldId id="330" r:id="rId60"/>
    <p:sldId id="331" r:id="rId61"/>
    <p:sldId id="332" r:id="rId62"/>
    <p:sldId id="333" r:id="rId63"/>
  </p:sldIdLst>
  <p:sldSz cx="9144000" cy="6858000" type="screen4x3"/>
  <p:notesSz cx="6858000" cy="9144000"/>
  <p:defaultTextStyle>
    <a:defPPr>
      <a:defRPr lang="en-US"/>
    </a:defPPr>
    <a:lvl1pPr algn="l" rtl="0" fontAlgn="base">
      <a:spcBef>
        <a:spcPct val="0"/>
      </a:spcBef>
      <a:spcAft>
        <a:spcPct val="0"/>
      </a:spcAft>
      <a:defRPr sz="2400" kern="1200">
        <a:solidFill>
          <a:srgbClr val="FCFEB9"/>
        </a:solidFill>
        <a:latin typeface="Times" charset="0"/>
        <a:ea typeface="ヒラギノ明朝 ProN W3" charset="0"/>
        <a:cs typeface="ヒラギノ明朝 ProN W3" charset="0"/>
        <a:sym typeface="Times" charset="0"/>
      </a:defRPr>
    </a:lvl1pPr>
    <a:lvl2pPr marL="457200" algn="l" rtl="0" fontAlgn="base">
      <a:spcBef>
        <a:spcPct val="0"/>
      </a:spcBef>
      <a:spcAft>
        <a:spcPct val="0"/>
      </a:spcAft>
      <a:defRPr sz="2400" kern="1200">
        <a:solidFill>
          <a:srgbClr val="FCFEB9"/>
        </a:solidFill>
        <a:latin typeface="Times" charset="0"/>
        <a:ea typeface="ヒラギノ明朝 ProN W3" charset="0"/>
        <a:cs typeface="ヒラギノ明朝 ProN W3" charset="0"/>
        <a:sym typeface="Times" charset="0"/>
      </a:defRPr>
    </a:lvl2pPr>
    <a:lvl3pPr marL="914400" algn="l" rtl="0" fontAlgn="base">
      <a:spcBef>
        <a:spcPct val="0"/>
      </a:spcBef>
      <a:spcAft>
        <a:spcPct val="0"/>
      </a:spcAft>
      <a:defRPr sz="2400" kern="1200">
        <a:solidFill>
          <a:srgbClr val="FCFEB9"/>
        </a:solidFill>
        <a:latin typeface="Times" charset="0"/>
        <a:ea typeface="ヒラギノ明朝 ProN W3" charset="0"/>
        <a:cs typeface="ヒラギノ明朝 ProN W3" charset="0"/>
        <a:sym typeface="Times" charset="0"/>
      </a:defRPr>
    </a:lvl3pPr>
    <a:lvl4pPr marL="1371600" algn="l" rtl="0" fontAlgn="base">
      <a:spcBef>
        <a:spcPct val="0"/>
      </a:spcBef>
      <a:spcAft>
        <a:spcPct val="0"/>
      </a:spcAft>
      <a:defRPr sz="2400" kern="1200">
        <a:solidFill>
          <a:srgbClr val="FCFEB9"/>
        </a:solidFill>
        <a:latin typeface="Times" charset="0"/>
        <a:ea typeface="ヒラギノ明朝 ProN W3" charset="0"/>
        <a:cs typeface="ヒラギノ明朝 ProN W3" charset="0"/>
        <a:sym typeface="Times" charset="0"/>
      </a:defRPr>
    </a:lvl4pPr>
    <a:lvl5pPr marL="1828800" algn="l" rtl="0" fontAlgn="base">
      <a:spcBef>
        <a:spcPct val="0"/>
      </a:spcBef>
      <a:spcAft>
        <a:spcPct val="0"/>
      </a:spcAft>
      <a:defRPr sz="2400" kern="1200">
        <a:solidFill>
          <a:srgbClr val="FCFEB9"/>
        </a:solidFill>
        <a:latin typeface="Times" charset="0"/>
        <a:ea typeface="ヒラギノ明朝 ProN W3" charset="0"/>
        <a:cs typeface="ヒラギノ明朝 ProN W3" charset="0"/>
        <a:sym typeface="Times" charset="0"/>
      </a:defRPr>
    </a:lvl5pPr>
    <a:lvl6pPr marL="2286000" algn="l" defTabSz="457200" rtl="0" eaLnBrk="1" latinLnBrk="0" hangingPunct="1">
      <a:defRPr sz="2400" kern="1200">
        <a:solidFill>
          <a:srgbClr val="FCFEB9"/>
        </a:solidFill>
        <a:latin typeface="Times" charset="0"/>
        <a:ea typeface="ヒラギノ明朝 ProN W3" charset="0"/>
        <a:cs typeface="ヒラギノ明朝 ProN W3" charset="0"/>
        <a:sym typeface="Times" charset="0"/>
      </a:defRPr>
    </a:lvl6pPr>
    <a:lvl7pPr marL="2743200" algn="l" defTabSz="457200" rtl="0" eaLnBrk="1" latinLnBrk="0" hangingPunct="1">
      <a:defRPr sz="2400" kern="1200">
        <a:solidFill>
          <a:srgbClr val="FCFEB9"/>
        </a:solidFill>
        <a:latin typeface="Times" charset="0"/>
        <a:ea typeface="ヒラギノ明朝 ProN W3" charset="0"/>
        <a:cs typeface="ヒラギノ明朝 ProN W3" charset="0"/>
        <a:sym typeface="Times" charset="0"/>
      </a:defRPr>
    </a:lvl7pPr>
    <a:lvl8pPr marL="3200400" algn="l" defTabSz="457200" rtl="0" eaLnBrk="1" latinLnBrk="0" hangingPunct="1">
      <a:defRPr sz="2400" kern="1200">
        <a:solidFill>
          <a:srgbClr val="FCFEB9"/>
        </a:solidFill>
        <a:latin typeface="Times" charset="0"/>
        <a:ea typeface="ヒラギノ明朝 ProN W3" charset="0"/>
        <a:cs typeface="ヒラギノ明朝 ProN W3" charset="0"/>
        <a:sym typeface="Times" charset="0"/>
      </a:defRPr>
    </a:lvl8pPr>
    <a:lvl9pPr marL="3657600" algn="l" defTabSz="457200" rtl="0" eaLnBrk="1" latinLnBrk="0" hangingPunct="1">
      <a:defRPr sz="2400" kern="1200">
        <a:solidFill>
          <a:srgbClr val="FCFEB9"/>
        </a:solidFill>
        <a:latin typeface="Times" charset="0"/>
        <a:ea typeface="ヒラギノ明朝 ProN W3" charset="0"/>
        <a:cs typeface="ヒラギノ明朝 ProN W3" charset="0"/>
        <a:sym typeface="Time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14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handoutMaster" Target="handoutMasters/handout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CE1FE2-1C82-0C47-AFEA-495031B4A1BA}" type="datetimeFigureOut">
              <a:rPr lang="en-US" smtClean="0"/>
              <a:t>1/31/11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0E3C78-49A8-EC4F-9D6F-3C25BD78EAB8}" type="slidenum">
              <a:rPr lang="en-US" smtClean="0"/>
              <a:t>‹#›</a:t>
            </a:fld>
            <a:endParaRPr lang="en-US"/>
          </a:p>
        </p:txBody>
      </p:sp>
    </p:spTree>
    <p:extLst>
      <p:ext uri="{BB962C8B-B14F-4D97-AF65-F5344CB8AC3E}">
        <p14:creationId xmlns:p14="http://schemas.microsoft.com/office/powerpoint/2010/main" val="83680086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1295400" y="3505200"/>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2400" kern="1200">
                <a:solidFill>
                  <a:schemeClr val="tx2">
                    <a:lumMod val="50000"/>
                    <a:lumOff val="50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Footer Placeholder 3"/>
          <p:cNvSpPr>
            <a:spLocks noGrp="1"/>
          </p:cNvSpPr>
          <p:nvPr>
            <p:ph type="ftr" sz="quarter" idx="10"/>
          </p:nvPr>
        </p:nvSpPr>
        <p:spPr/>
        <p:txBody>
          <a:body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3" name="Footer Placeholder 2"/>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Footer Placeholder 6"/>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Footer Placeholder 6"/>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Footer Placeholder 3"/>
          <p:cNvSpPr>
            <a:spLocks noGrp="1"/>
          </p:cNvSpPr>
          <p:nvPr>
            <p:ph type="ftr" sz="quarter" idx="10"/>
          </p:nvPr>
        </p:nvSpPr>
        <p:spPr/>
        <p:txBody>
          <a:body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rgbClr val="3F8DE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Footer Placeholder 3"/>
          <p:cNvSpPr>
            <a:spLocks noGrp="1"/>
          </p:cNvSpPr>
          <p:nvPr>
            <p:ph type="ftr" sz="quarter" idx="14"/>
          </p:nvPr>
        </p:nvSpPr>
        <p:spPr/>
        <p:txBody>
          <a:body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1" cap="none" baseline="0"/>
            </a:lvl1pPr>
          </a:lstStyle>
          <a:p>
            <a:r>
              <a:rPr lang="en-US" smtClean="0"/>
              <a:t>Click to edit Master title style</a:t>
            </a:r>
            <a:endParaRPr dirty="0"/>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rgbClr val="3F8DE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3"/>
          <p:cNvSpPr>
            <a:spLocks noGrp="1"/>
          </p:cNvSpPr>
          <p:nvPr>
            <p:ph type="ftr" sz="quarter" idx="10"/>
          </p:nvPr>
        </p:nvSpPr>
        <p:spPr/>
        <p:txBody>
          <a:body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0"/>
          </p:nvPr>
        </p:nvSpPr>
        <p:spPr>
          <a:xfrm>
            <a:off x="3069432" y="6504420"/>
            <a:ext cx="2971799" cy="365125"/>
          </a:xfrm>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Footer Placeholder 9"/>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6" name="Footer Placeholder 5"/>
          <p:cNvSpPr>
            <a:spLocks noGrp="1"/>
          </p:cNvSpPr>
          <p:nvPr>
            <p:ph type="ftr" sz="quarter" idx="10"/>
          </p:nvPr>
        </p:nvSpPr>
        <p:spPr>
          <a:xfrm>
            <a:off x="3069432" y="6504420"/>
            <a:ext cx="2971799" cy="365125"/>
          </a:xfrm>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Footer Placeholder 7"/>
          <p:cNvSpPr>
            <a:spLocks noGrp="1"/>
          </p:cNvSpPr>
          <p:nvPr>
            <p:ph type="ftr" sz="quarter" idx="10"/>
          </p:nvPr>
        </p:nvSpPr>
        <p:spPr/>
        <p:txBody>
          <a:bodyPr/>
          <a:lstStyle>
            <a:lvl1pPr algn="ctr">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alpha val="53000"/>
              </a:schemeClr>
            </a:gs>
            <a:gs pos="40000">
              <a:schemeClr val="bg1"/>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ctr" anchorCtr="0">
            <a:noAutofit/>
          </a:bodyPr>
          <a:lstStyle/>
          <a:p>
            <a:r>
              <a:rPr lang="en-US" smtClean="0"/>
              <a:t>Click to edit Master title style</a:t>
            </a:r>
            <a:endParaRPr dirty="0"/>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4" name="Rectangle 2"/>
          <p:cNvSpPr>
            <a:spLocks/>
          </p:cNvSpPr>
          <p:nvPr/>
        </p:nvSpPr>
        <p:spPr bwMode="auto">
          <a:xfrm>
            <a:off x="3227387" y="4648200"/>
            <a:ext cx="30575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endParaRPr lang="en-US" sz="900" b="1" dirty="0">
              <a:solidFill>
                <a:srgbClr val="003399"/>
              </a:solidFill>
              <a:latin typeface="Arial" charset="0"/>
              <a:ea typeface="ＭＳ Ｐゴシック" charset="0"/>
              <a:cs typeface="Arial" charset="0"/>
              <a:sym typeface="Arial" charset="0"/>
            </a:endParaRPr>
          </a:p>
        </p:txBody>
      </p:sp>
      <p:grpSp>
        <p:nvGrpSpPr>
          <p:cNvPr id="46" name="Group 4"/>
          <p:cNvGrpSpPr>
            <a:grpSpLocks/>
          </p:cNvGrpSpPr>
          <p:nvPr/>
        </p:nvGrpSpPr>
        <p:grpSpPr bwMode="auto">
          <a:xfrm>
            <a:off x="12700" y="6362700"/>
            <a:ext cx="1328738" cy="495300"/>
            <a:chOff x="0" y="0"/>
            <a:chExt cx="837" cy="312"/>
          </a:xfrm>
        </p:grpSpPr>
        <p:pic>
          <p:nvPicPr>
            <p:cNvPr id="53" name="Picture 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sp>
        <p:nvSpPr>
          <p:cNvPr id="21" name="Text Box 16"/>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4D6D7994-86FD-DE4A-9889-8B05E84F6AF3}" type="slidenum">
              <a:rPr lang="en-US" sz="1100" b="1">
                <a:solidFill>
                  <a:srgbClr val="003399"/>
                </a:solidFill>
                <a:latin typeface="Arial" charset="0"/>
                <a:cs typeface="Arial" charset="0"/>
                <a:sym typeface="Arial" charset="0"/>
              </a:rPr>
              <a:pPr algn="ctr"/>
              <a:t>‹#›</a:t>
            </a:fld>
            <a:endParaRPr lang="en-US" sz="1100" b="1" dirty="0">
              <a:solidFill>
                <a:srgbClr val="003399"/>
              </a:solidFill>
              <a:latin typeface="Arial" charset="0"/>
              <a:cs typeface="Arial" charset="0"/>
              <a:sym typeface="Arial" charset="0"/>
            </a:endParaRPr>
          </a:p>
        </p:txBody>
      </p:sp>
      <p:sp>
        <p:nvSpPr>
          <p:cNvPr id="22" name="Footer Placeholder 4"/>
          <p:cNvSpPr>
            <a:spLocks noGrp="1"/>
          </p:cNvSpPr>
          <p:nvPr>
            <p:ph type="ftr" sz="quarter" idx="3"/>
          </p:nvPr>
        </p:nvSpPr>
        <p:spPr>
          <a:xfrm>
            <a:off x="3069432" y="6492875"/>
            <a:ext cx="2971799" cy="365125"/>
          </a:xfrm>
          <a:prstGeom prst="rect">
            <a:avLst/>
          </a:prstGeom>
        </p:spPr>
        <p:txBody>
          <a:bodyPr vert="horz" lIns="91440" tIns="45720" rIns="91440" bIns="45720" rtlCol="0" anchor="ctr"/>
          <a:lstStyle>
            <a:lvl1pPr algn="l">
              <a:defRPr sz="1200" b="0">
                <a:solidFill>
                  <a:schemeClr val="accent1">
                    <a:lumMod val="60000"/>
                    <a:lumOff val="40000"/>
                  </a:schemeClr>
                </a:solidFill>
              </a:defRPr>
            </a:lvl1pPr>
          </a:lstStyle>
          <a:p>
            <a:pPr algn="ctr"/>
            <a:r>
              <a:rPr lang="en-US" smtClean="0">
                <a:latin typeface="Arial" charset="0"/>
                <a:ea typeface="ＭＳ Ｐゴシック" charset="0"/>
                <a:cs typeface="Arial" charset="0"/>
                <a:sym typeface="Arial" charset="0"/>
              </a:rPr>
              <a:t>© 2011 - Franz Kurfess: Reasoning</a:t>
            </a:r>
            <a:endParaRPr lang="en-US" dirty="0" smtClean="0">
              <a:latin typeface="Arial" charset="0"/>
              <a:ea typeface="ＭＳ Ｐゴシック" charset="0"/>
              <a:cs typeface="Arial" charset="0"/>
              <a:sym typeface="Arial" charset="0"/>
            </a:endParaRPr>
          </a:p>
        </p:txBody>
      </p:sp>
      <p:sp>
        <p:nvSpPr>
          <p:cNvPr id="10" name="Text Box 16"/>
          <p:cNvSpPr txBox="1">
            <a:spLocks noChangeArrowheads="1"/>
          </p:cNvSpPr>
          <p:nvPr userDrawn="1"/>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4D6D7994-86FD-DE4A-9889-8B05E84F6AF3}" type="slidenum">
              <a:rPr lang="en-US" sz="1100" b="1">
                <a:solidFill>
                  <a:srgbClr val="003399"/>
                </a:solidFill>
                <a:latin typeface="Arial" charset="0"/>
                <a:cs typeface="Arial" charset="0"/>
                <a:sym typeface="Arial" charset="0"/>
              </a:rPr>
              <a:pPr algn="ctr"/>
              <a:t>‹#›</a:t>
            </a:fld>
            <a:endParaRPr lang="en-US" sz="1100" b="1" dirty="0">
              <a:solidFill>
                <a:srgbClr val="003399"/>
              </a:solidFill>
              <a:latin typeface="Arial" charset="0"/>
              <a:cs typeface="Arial" charset="0"/>
              <a:sym typeface="Arial" charset="0"/>
            </a:endParaRPr>
          </a:p>
        </p:txBody>
      </p:sp>
      <p:sp>
        <p:nvSpPr>
          <p:cNvPr id="11" name="Footer Placeholder 4"/>
          <p:cNvSpPr>
            <a:spLocks noGrp="1"/>
          </p:cNvSpPr>
          <p:nvPr>
            <p:ph type="ftr" sz="quarter" idx="3"/>
          </p:nvPr>
        </p:nvSpPr>
        <p:spPr>
          <a:xfrm>
            <a:off x="3069432" y="6492875"/>
            <a:ext cx="2971799" cy="365125"/>
          </a:xfrm>
          <a:prstGeom prst="rect">
            <a:avLst/>
          </a:prstGeom>
        </p:spPr>
        <p:txBody>
          <a:bodyPr vert="horz" lIns="91440" tIns="45720" rIns="91440" bIns="45720" rtlCol="0" anchor="ctr"/>
          <a:lstStyle>
            <a:lvl1pPr algn="l">
              <a:defRPr sz="1200" b="0">
                <a:solidFill>
                  <a:schemeClr val="accent1">
                    <a:lumMod val="60000"/>
                    <a:lumOff val="40000"/>
                  </a:schemeClr>
                </a:solidFill>
              </a:defRPr>
            </a:lvl1pPr>
          </a:lstStyle>
          <a:p>
            <a:pPr algn="ctr"/>
            <a:r>
              <a:rPr lang="en-US" dirty="0" smtClean="0">
                <a:latin typeface="Arial" charset="0"/>
                <a:ea typeface="ＭＳ Ｐゴシック" charset="0"/>
                <a:cs typeface="Arial" charset="0"/>
                <a:sym typeface="Arial" charset="0"/>
              </a:rPr>
              <a:t>© 2011 - Franz Kurfess: Reasoning</a:t>
            </a: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ctr" defTabSz="914400" rtl="0" eaLnBrk="1" latinLnBrk="0" hangingPunct="1">
        <a:spcBef>
          <a:spcPct val="0"/>
        </a:spcBef>
        <a:buNone/>
        <a:defRPr sz="4600" b="1" kern="1200">
          <a:solidFill>
            <a:schemeClr val="accent1">
              <a:lumMod val="75000"/>
            </a:schemeClr>
          </a:solidFill>
          <a:latin typeface="+mj-lt"/>
          <a:ea typeface="+mj-ea"/>
          <a:cs typeface="+mj-cs"/>
        </a:defRPr>
      </a:lvl1pPr>
    </p:titleStyle>
    <p:bodyStyle>
      <a:lvl1pPr marL="349250" indent="-349250" algn="l" defTabSz="914400" rtl="0" eaLnBrk="1" latinLnBrk="0" hangingPunct="1">
        <a:spcBef>
          <a:spcPts val="2000"/>
        </a:spcBef>
        <a:buClr>
          <a:schemeClr val="accent5">
            <a:lumMod val="75000"/>
          </a:schemeClr>
        </a:buClr>
        <a:buSzPct val="75000"/>
        <a:buFont typeface="Wingdings" charset="2"/>
        <a:buChar char="v"/>
        <a:defRPr sz="2400" kern="1200">
          <a:solidFill>
            <a:schemeClr val="tx2">
              <a:lumMod val="50000"/>
              <a:lumOff val="50000"/>
            </a:schemeClr>
          </a:solidFill>
          <a:latin typeface="+mn-lt"/>
          <a:ea typeface="+mn-ea"/>
          <a:cs typeface="+mn-cs"/>
        </a:defRPr>
      </a:lvl1pPr>
      <a:lvl2pPr marL="685800" indent="-336550" algn="l" defTabSz="914400" rtl="0" eaLnBrk="1" latinLnBrk="0" hangingPunct="1">
        <a:spcBef>
          <a:spcPts val="600"/>
        </a:spcBef>
        <a:buClr>
          <a:schemeClr val="accent5">
            <a:lumMod val="75000"/>
          </a:schemeClr>
        </a:buClr>
        <a:buSzPct val="75000"/>
        <a:buFont typeface="Wingdings" charset="2"/>
        <a:buChar char="v"/>
        <a:defRPr sz="2200" kern="1200">
          <a:solidFill>
            <a:schemeClr val="bg2">
              <a:lumMod val="50000"/>
            </a:schemeClr>
          </a:solidFill>
          <a:latin typeface="+mn-lt"/>
          <a:ea typeface="+mn-ea"/>
          <a:cs typeface="+mn-cs"/>
        </a:defRPr>
      </a:lvl2pPr>
      <a:lvl3pPr marL="968375" indent="-282575" algn="l" defTabSz="914400" rtl="0" eaLnBrk="1" latinLnBrk="0" hangingPunct="1">
        <a:spcBef>
          <a:spcPts val="600"/>
        </a:spcBef>
        <a:buClr>
          <a:schemeClr val="accent5">
            <a:lumMod val="75000"/>
          </a:schemeClr>
        </a:buClr>
        <a:buSzPct val="75000"/>
        <a:buFont typeface="Wingdings" charset="2"/>
        <a:buChar char="v"/>
        <a:defRPr sz="2000" kern="1200">
          <a:solidFill>
            <a:schemeClr val="accent2">
              <a:lumMod val="60000"/>
              <a:lumOff val="40000"/>
            </a:schemeClr>
          </a:solidFill>
          <a:latin typeface="+mn-lt"/>
          <a:ea typeface="+mn-ea"/>
          <a:cs typeface="+mn-cs"/>
        </a:defRPr>
      </a:lvl3pPr>
      <a:lvl4pPr marL="1263650" indent="-295275" algn="l" defTabSz="914400" rtl="0" eaLnBrk="1" latinLnBrk="0" hangingPunct="1">
        <a:spcBef>
          <a:spcPts val="600"/>
        </a:spcBef>
        <a:buClr>
          <a:schemeClr val="accent5">
            <a:lumMod val="75000"/>
          </a:schemeClr>
        </a:buClr>
        <a:buSzPct val="75000"/>
        <a:buFont typeface="Wingdings" charset="2"/>
        <a:buChar char="v"/>
        <a:defRPr sz="1800" kern="1200">
          <a:solidFill>
            <a:schemeClr val="accent1">
              <a:lumMod val="60000"/>
              <a:lumOff val="40000"/>
            </a:schemeClr>
          </a:solidFill>
          <a:latin typeface="+mn-lt"/>
          <a:ea typeface="+mn-ea"/>
          <a:cs typeface="+mn-cs"/>
        </a:defRPr>
      </a:lvl4pPr>
      <a:lvl5pPr marL="1546225" indent="-282575" algn="l" defTabSz="914400" rtl="0" eaLnBrk="1" latinLnBrk="0" hangingPunct="1">
        <a:spcBef>
          <a:spcPts val="600"/>
        </a:spcBef>
        <a:buClr>
          <a:schemeClr val="accent5">
            <a:lumMod val="75000"/>
          </a:schemeClr>
        </a:buClr>
        <a:buSzPct val="75000"/>
        <a:buFont typeface="Wingdings" charset="2"/>
        <a:buChar char="v"/>
        <a:defRPr sz="1600" kern="1200">
          <a:solidFill>
            <a:schemeClr val="accent2">
              <a:lumMod val="40000"/>
              <a:lumOff val="60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5" Type="http://schemas.openxmlformats.org/officeDocument/2006/relationships/image" Target="../media/image5.emf"/><Relationship Id="rId6" Type="http://schemas.openxmlformats.org/officeDocument/2006/relationships/image" Target="../media/image6.emf"/><Relationship Id="rId7" Type="http://schemas.openxmlformats.org/officeDocument/2006/relationships/image" Target="../media/image7.emf"/><Relationship Id="rId8" Type="http://schemas.openxmlformats.org/officeDocument/2006/relationships/image" Target="../media/image8.emf"/><Relationship Id="rId9" Type="http://schemas.openxmlformats.org/officeDocument/2006/relationships/image" Target="../media/image9.emf"/><Relationship Id="rId10" Type="http://schemas.openxmlformats.org/officeDocument/2006/relationships/image" Target="../media/image10.emf"/><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hyperlink" Target="mailto:fkurfess@calpoly.edu"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4.xml"/><Relationship Id="rId2"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hyperlink" Target="file:///\\Users\fkurfess\Teaching\Courses\Vilnius%20University\CSKM-UCD-Internet2\1-Vilnius-Computers-Knowledge.key%3fid=BGSlide-0" TargetMode="External"/><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69" name="Group 1"/>
          <p:cNvGrpSpPr>
            <a:grpSpLocks/>
          </p:cNvGrpSpPr>
          <p:nvPr/>
        </p:nvGrpSpPr>
        <p:grpSpPr bwMode="auto">
          <a:xfrm>
            <a:off x="0" y="6375400"/>
            <a:ext cx="1295400" cy="482600"/>
            <a:chOff x="0" y="0"/>
            <a:chExt cx="816" cy="304"/>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48"/>
              <a:ext cx="800" cy="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7171" name="Rectangle 3"/>
            <p:cNvSpPr>
              <a:spLocks/>
            </p:cNvSpPr>
            <p:nvPr/>
          </p:nvSpPr>
          <p:spPr bwMode="auto">
            <a:xfrm>
              <a:off x="0" y="0"/>
              <a:ext cx="816" cy="304"/>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7172" name="Group 4"/>
          <p:cNvGrpSpPr>
            <a:grpSpLocks/>
          </p:cNvGrpSpPr>
          <p:nvPr/>
        </p:nvGrpSpPr>
        <p:grpSpPr bwMode="auto">
          <a:xfrm>
            <a:off x="8178800" y="6400800"/>
            <a:ext cx="698500" cy="419100"/>
            <a:chOff x="0" y="0"/>
            <a:chExt cx="440" cy="264"/>
          </a:xfrm>
        </p:grpSpPr>
        <p:pic>
          <p:nvPicPr>
            <p:cNvPr id="7173" name="Picture 5">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2"/>
              <a:ext cx="120" cy="120"/>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7174" name="AutoShape 6">
              <a:hlinkClick r:id="" action="ppaction://hlinkshowjump?jump=nextslide"/>
            </p:cNvPr>
            <p:cNvSpPr>
              <a:spLocks/>
            </p:cNvSpPr>
            <p:nvPr/>
          </p:nvSpPr>
          <p:spPr bwMode="auto">
            <a:xfrm>
              <a:off x="376" y="72"/>
              <a:ext cx="64" cy="120"/>
            </a:xfrm>
            <a:prstGeom prst="rightArrow">
              <a:avLst>
                <a:gd name="adj1" fmla="val 40741"/>
                <a:gd name="adj2" fmla="val 20000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7175" name="AutoShape 7">
              <a:hlinkClick r:id="" action="ppaction://hlinkshowjump?jump=previousslide"/>
            </p:cNvPr>
            <p:cNvSpPr>
              <a:spLocks/>
            </p:cNvSpPr>
            <p:nvPr/>
          </p:nvSpPr>
          <p:spPr bwMode="auto">
            <a:xfrm flipH="1">
              <a:off x="160" y="72"/>
              <a:ext cx="64" cy="120"/>
            </a:xfrm>
            <a:prstGeom prst="rightArrow">
              <a:avLst>
                <a:gd name="adj1" fmla="val 40741"/>
                <a:gd name="adj2" fmla="val 20000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7176" name="AutoShape 8">
              <a:hlinkClick r:id="rId4" action="ppaction://hlinkfile"/>
            </p:cNvPr>
            <p:cNvSpPr>
              <a:spLocks/>
            </p:cNvSpPr>
            <p:nvPr/>
          </p:nvSpPr>
          <p:spPr bwMode="auto">
            <a:xfrm rot="5400000" flipH="1">
              <a:off x="268" y="-28"/>
              <a:ext cx="64" cy="120"/>
            </a:xfrm>
            <a:prstGeom prst="rightArrow">
              <a:avLst>
                <a:gd name="adj1" fmla="val 100000"/>
                <a:gd name="adj2" fmla="val 33750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7177" name="AutoShape 9">
              <a:hlinkClick r:id="rId4" action="ppaction://hlinkfile"/>
            </p:cNvPr>
            <p:cNvSpPr>
              <a:spLocks/>
            </p:cNvSpPr>
            <p:nvPr/>
          </p:nvSpPr>
          <p:spPr bwMode="auto">
            <a:xfrm rot="16200000" flipH="1">
              <a:off x="268" y="172"/>
              <a:ext cx="64" cy="120"/>
            </a:xfrm>
            <a:prstGeom prst="rightArrow">
              <a:avLst>
                <a:gd name="adj1" fmla="val 30870"/>
                <a:gd name="adj2" fmla="val 21250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sp>
        <p:nvSpPr>
          <p:cNvPr id="7178" name="Rectangle 10"/>
          <p:cNvSpPr>
            <a:spLocks/>
          </p:cNvSpPr>
          <p:nvPr/>
        </p:nvSpPr>
        <p:spPr bwMode="auto">
          <a:xfrm>
            <a:off x="2137959" y="4546600"/>
            <a:ext cx="4874431" cy="108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39199" bIns="0">
            <a:spAutoFit/>
          </a:bodyPr>
          <a:lstStyle/>
          <a:p>
            <a:pPr marL="0" lvl="4" algn="ctr">
              <a:lnSpc>
                <a:spcPct val="94000"/>
              </a:lnSpc>
              <a:spcBef>
                <a:spcPts val="500"/>
              </a:spcBef>
            </a:pPr>
            <a:r>
              <a:rPr lang="en-US" sz="2200" i="1" dirty="0">
                <a:solidFill>
                  <a:schemeClr val="accent1">
                    <a:lumMod val="40000"/>
                    <a:lumOff val="60000"/>
                  </a:schemeClr>
                </a:solidFill>
                <a:latin typeface="Arial" charset="0"/>
                <a:ea typeface="ＭＳ Ｐゴシック" charset="0"/>
                <a:cs typeface="Arial" charset="0"/>
                <a:sym typeface="Arial" charset="0"/>
              </a:rPr>
              <a:t>Computer Science Department</a:t>
            </a:r>
          </a:p>
          <a:p>
            <a:pPr marL="0" lvl="4" algn="ctr">
              <a:lnSpc>
                <a:spcPct val="94000"/>
              </a:lnSpc>
              <a:spcBef>
                <a:spcPts val="500"/>
              </a:spcBef>
            </a:pPr>
            <a:r>
              <a:rPr lang="en-US" sz="2200" i="1" dirty="0">
                <a:solidFill>
                  <a:schemeClr val="accent1">
                    <a:lumMod val="40000"/>
                    <a:lumOff val="60000"/>
                  </a:schemeClr>
                </a:solidFill>
                <a:latin typeface="Arial" charset="0"/>
                <a:ea typeface="ＭＳ Ｐゴシック" charset="0"/>
                <a:cs typeface="Arial" charset="0"/>
                <a:sym typeface="Arial" charset="0"/>
              </a:rPr>
              <a:t>California Polytechnic State University</a:t>
            </a:r>
          </a:p>
          <a:p>
            <a:pPr marL="0" lvl="4" algn="ctr">
              <a:lnSpc>
                <a:spcPct val="94000"/>
              </a:lnSpc>
              <a:spcBef>
                <a:spcPts val="500"/>
              </a:spcBef>
            </a:pPr>
            <a:r>
              <a:rPr lang="en-US" sz="2200" i="1" dirty="0">
                <a:solidFill>
                  <a:schemeClr val="accent1">
                    <a:lumMod val="40000"/>
                    <a:lumOff val="60000"/>
                  </a:schemeClr>
                </a:solidFill>
                <a:latin typeface="Arial" charset="0"/>
                <a:ea typeface="ＭＳ Ｐゴシック" charset="0"/>
                <a:cs typeface="Arial" charset="0"/>
                <a:sym typeface="Arial" charset="0"/>
              </a:rPr>
              <a:t>San Luis Obispo, CA, U.S.A.</a:t>
            </a:r>
          </a:p>
        </p:txBody>
      </p:sp>
      <p:sp>
        <p:nvSpPr>
          <p:cNvPr id="7180" name="Rectangle 12"/>
          <p:cNvSpPr>
            <a:spLocks noGrp="1" noChangeArrowheads="1"/>
          </p:cNvSpPr>
          <p:nvPr>
            <p:ph type="ctrTitle"/>
          </p:nvPr>
        </p:nvSpPr>
        <p:spPr>
          <a:ln/>
        </p:spPr>
        <p:txBody>
          <a:bodyPr rIns="129200"/>
          <a:lstStyle/>
          <a:p>
            <a:r>
              <a:rPr lang="en-US" sz="4000" b="0">
                <a:latin typeface="Arial Black" charset="0"/>
                <a:cs typeface="Arial Black" charset="0"/>
                <a:sym typeface="Arial Black" charset="0"/>
              </a:rPr>
              <a:t>CPE/CSC 481: </a:t>
            </a:r>
            <a:r>
              <a:rPr lang="en-US" sz="4000" b="0">
                <a:latin typeface="Arial Black" charset="0"/>
                <a:sym typeface="Arial Black" charset="0"/>
              </a:rPr>
              <a:t/>
            </a:r>
            <a:br>
              <a:rPr lang="en-US" sz="4000" b="0">
                <a:latin typeface="Arial Black" charset="0"/>
                <a:sym typeface="Arial Black" charset="0"/>
              </a:rPr>
            </a:br>
            <a:r>
              <a:rPr lang="en-US" sz="4000" b="0">
                <a:latin typeface="Arial Black" charset="0"/>
                <a:cs typeface="Arial Black" charset="0"/>
                <a:sym typeface="Arial Black" charset="0"/>
              </a:rPr>
              <a:t>Knowledge-Based Systems</a:t>
            </a:r>
            <a:endParaRPr lang="en-US" sz="4000" b="0">
              <a:latin typeface="Arial Black" charset="0"/>
              <a:sym typeface="Arial Black" charset="0"/>
            </a:endParaRPr>
          </a:p>
        </p:txBody>
      </p:sp>
      <p:sp>
        <p:nvSpPr>
          <p:cNvPr id="2" name="Subtitle 1"/>
          <p:cNvSpPr>
            <a:spLocks noGrp="1"/>
          </p:cNvSpPr>
          <p:nvPr>
            <p:ph type="subTitle" idx="1"/>
          </p:nvPr>
        </p:nvSpPr>
        <p:spPr>
          <a:xfrm>
            <a:off x="1143000" y="3657600"/>
            <a:ext cx="6498159" cy="764241"/>
          </a:xfrm>
        </p:spPr>
        <p:txBody>
          <a:bodyPr/>
          <a:lstStyle/>
          <a:p>
            <a:r>
              <a:rPr lang="en-US" b="1" i="1" dirty="0">
                <a:solidFill>
                  <a:srgbClr val="0000FF"/>
                </a:solidFill>
                <a:latin typeface="Arial" charset="0"/>
                <a:ea typeface="ＭＳ Ｐゴシック" charset="0"/>
                <a:cs typeface="Arial" charset="0"/>
                <a:sym typeface="Arial" charset="0"/>
              </a:rPr>
              <a:t>Franz J. </a:t>
            </a:r>
            <a:r>
              <a:rPr lang="en-US" b="1" i="1" dirty="0" smtClean="0">
                <a:solidFill>
                  <a:srgbClr val="0000FF"/>
                </a:solidFill>
                <a:latin typeface="Arial" charset="0"/>
                <a:ea typeface="ＭＳ Ｐゴシック" charset="0"/>
                <a:cs typeface="Arial" charset="0"/>
                <a:sym typeface="Arial" charset="0"/>
              </a:rPr>
              <a:t>Kurfess</a:t>
            </a:r>
            <a:endParaRPr lang="en-US" b="1" i="1" dirty="0">
              <a:solidFill>
                <a:srgbClr val="0000FF"/>
              </a:solidFill>
              <a:latin typeface="Arial" charset="0"/>
              <a:ea typeface="ＭＳ Ｐゴシック"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7" name="Rectangle 13"/>
          <p:cNvSpPr>
            <a:spLocks noGrp="1" noChangeArrowheads="1"/>
          </p:cNvSpPr>
          <p:nvPr>
            <p:ph type="title"/>
          </p:nvPr>
        </p:nvSpPr>
        <p:spPr>
          <a:ln/>
        </p:spPr>
        <p:txBody>
          <a:bodyPr rIns="129200"/>
          <a:lstStyle/>
          <a:p>
            <a:r>
              <a:rPr lang="en-US"/>
              <a:t>Objectives</a:t>
            </a:r>
          </a:p>
        </p:txBody>
      </p:sp>
      <p:sp>
        <p:nvSpPr>
          <p:cNvPr id="16398" name="Rectangle 14"/>
          <p:cNvSpPr>
            <a:spLocks noGrp="1" noChangeArrowheads="1"/>
          </p:cNvSpPr>
          <p:nvPr>
            <p:ph idx="1"/>
          </p:nvPr>
        </p:nvSpPr>
        <p:spPr>
          <a:ln/>
        </p:spPr>
        <p:txBody>
          <a:bodyPr rIns="129200">
            <a:normAutofit fontScale="92500" lnSpcReduction="20000"/>
          </a:bodyPr>
          <a:lstStyle/>
          <a:p>
            <a:pPr>
              <a:spcBef>
                <a:spcPct val="0"/>
              </a:spcBef>
            </a:pPr>
            <a:r>
              <a:rPr lang="en-US" sz="2300"/>
              <a:t>be familiar with the essential concepts of logic and reasoning</a:t>
            </a:r>
          </a:p>
          <a:p>
            <a:pPr marL="508000" lvl="1">
              <a:spcBef>
                <a:spcPts val="588"/>
              </a:spcBef>
            </a:pPr>
            <a:r>
              <a:rPr lang="en-US" sz="2000"/>
              <a:t>sentence, operators, syntax, semantics, inference methods</a:t>
            </a:r>
          </a:p>
          <a:p>
            <a:pPr>
              <a:spcBef>
                <a:spcPts val="663"/>
              </a:spcBef>
            </a:pPr>
            <a:r>
              <a:rPr lang="en-US" sz="2300"/>
              <a:t>appreciate the importance of reasoning for knowledge-based systems </a:t>
            </a:r>
          </a:p>
          <a:p>
            <a:pPr marL="508000" lvl="1">
              <a:spcBef>
                <a:spcPts val="588"/>
              </a:spcBef>
            </a:pPr>
            <a:r>
              <a:rPr lang="en-US" sz="2000"/>
              <a:t>generating new knowledge</a:t>
            </a:r>
          </a:p>
          <a:p>
            <a:pPr marL="508000" lvl="1">
              <a:spcBef>
                <a:spcPts val="588"/>
              </a:spcBef>
            </a:pPr>
            <a:r>
              <a:rPr lang="en-US" sz="2000"/>
              <a:t>explanations</a:t>
            </a:r>
          </a:p>
          <a:p>
            <a:pPr>
              <a:spcBef>
                <a:spcPts val="663"/>
              </a:spcBef>
            </a:pPr>
            <a:r>
              <a:rPr lang="en-US" sz="2300"/>
              <a:t>understand the main methods of reasoning used in KBS</a:t>
            </a:r>
          </a:p>
          <a:p>
            <a:pPr marL="508000" lvl="1">
              <a:spcBef>
                <a:spcPts val="588"/>
              </a:spcBef>
            </a:pPr>
            <a:r>
              <a:rPr lang="en-US" sz="2000"/>
              <a:t>shallow and deep reasoning</a:t>
            </a:r>
          </a:p>
          <a:p>
            <a:pPr marL="508000" lvl="1">
              <a:spcBef>
                <a:spcPts val="588"/>
              </a:spcBef>
            </a:pPr>
            <a:r>
              <a:rPr lang="en-US" sz="2000"/>
              <a:t>forward and backward chaining</a:t>
            </a:r>
          </a:p>
          <a:p>
            <a:pPr>
              <a:spcBef>
                <a:spcPts val="663"/>
              </a:spcBef>
            </a:pPr>
            <a:r>
              <a:rPr lang="en-US" sz="2300"/>
              <a:t>evaluate reasoning methods for specific tasks and scenarios</a:t>
            </a:r>
          </a:p>
          <a:p>
            <a:pPr>
              <a:spcBef>
                <a:spcPts val="663"/>
              </a:spcBef>
            </a:pPr>
            <a:r>
              <a:rPr lang="en-US" sz="2300"/>
              <a:t>apply reasoning methods to simple problems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AC480BDD-EAAF-2043-9240-9F02D0FA00B2}" type="slidenum">
              <a:rPr lang="en-US"/>
              <a:pPr/>
              <a:t>10</a:t>
            </a:fld>
            <a:endParaRPr lang="en-US"/>
          </a:p>
        </p:txBody>
      </p:sp>
      <p:grpSp>
        <p:nvGrpSpPr>
          <p:cNvPr id="16385" name="Group 1"/>
          <p:cNvGrpSpPr>
            <a:grpSpLocks/>
          </p:cNvGrpSpPr>
          <p:nvPr/>
        </p:nvGrpSpPr>
        <p:grpSpPr bwMode="auto">
          <a:xfrm>
            <a:off x="0" y="6369050"/>
            <a:ext cx="9110663" cy="495300"/>
            <a:chOff x="0" y="0"/>
            <a:chExt cx="5739" cy="312"/>
          </a:xfrm>
        </p:grpSpPr>
        <p:sp>
          <p:nvSpPr>
            <p:cNvPr id="1638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6387" name="Group 3"/>
            <p:cNvGrpSpPr>
              <a:grpSpLocks/>
            </p:cNvGrpSpPr>
            <p:nvPr/>
          </p:nvGrpSpPr>
          <p:grpSpPr bwMode="auto">
            <a:xfrm>
              <a:off x="0" y="0"/>
              <a:ext cx="5739" cy="312"/>
              <a:chOff x="0" y="0"/>
              <a:chExt cx="5739" cy="312"/>
            </a:xfrm>
          </p:grpSpPr>
          <p:grpSp>
            <p:nvGrpSpPr>
              <p:cNvPr id="16388" name="Group 4"/>
              <p:cNvGrpSpPr>
                <a:grpSpLocks/>
              </p:cNvGrpSpPr>
              <p:nvPr/>
            </p:nvGrpSpPr>
            <p:grpSpPr bwMode="auto">
              <a:xfrm>
                <a:off x="0" y="0"/>
                <a:ext cx="837" cy="312"/>
                <a:chOff x="0" y="0"/>
                <a:chExt cx="837" cy="312"/>
              </a:xfrm>
            </p:grpSpPr>
            <p:pic>
              <p:nvPicPr>
                <p:cNvPr id="163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639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6391" name="Group 7"/>
              <p:cNvGrpSpPr>
                <a:grpSpLocks/>
              </p:cNvGrpSpPr>
              <p:nvPr/>
            </p:nvGrpSpPr>
            <p:grpSpPr bwMode="auto">
              <a:xfrm>
                <a:off x="5287" y="24"/>
                <a:ext cx="452" cy="271"/>
                <a:chOff x="0" y="0"/>
                <a:chExt cx="451" cy="270"/>
              </a:xfrm>
            </p:grpSpPr>
            <p:pic>
              <p:nvPicPr>
                <p:cNvPr id="1639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639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639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639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639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639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096C013-4F17-E14A-8986-8351670E602F}" type="slidenum">
              <a:rPr lang="en-US" sz="1100" b="1">
                <a:solidFill>
                  <a:srgbClr val="003399"/>
                </a:solidFill>
                <a:latin typeface="Arial" charset="0"/>
                <a:cs typeface="Arial" charset="0"/>
                <a:sym typeface="Arial" charset="0"/>
              </a:rPr>
              <a:pPr algn="ctr"/>
              <a:t>10</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21" name="Rectangle 13"/>
          <p:cNvSpPr>
            <a:spLocks noGrp="1" noChangeArrowheads="1"/>
          </p:cNvSpPr>
          <p:nvPr>
            <p:ph type="title"/>
          </p:nvPr>
        </p:nvSpPr>
        <p:spPr>
          <a:ln/>
        </p:spPr>
        <p:txBody>
          <a:bodyPr rIns="129200"/>
          <a:lstStyle/>
          <a:p>
            <a:r>
              <a:rPr lang="en-US"/>
              <a:t>Evaluation Criteria</a:t>
            </a:r>
          </a:p>
        </p:txBody>
      </p:sp>
      <p:sp>
        <p:nvSpPr>
          <p:cNvPr id="17422" name="Rectangle 14"/>
          <p:cNvSpPr>
            <a:spLocks noGrp="1" noChangeArrowheads="1"/>
          </p:cNvSpPr>
          <p:nvPr>
            <p:ph idx="1"/>
          </p:nvPr>
        </p:nvSpPr>
        <p:spPr>
          <a:ln/>
        </p:spPr>
        <p:txBody>
          <a:bodyPr rIns="129200"/>
          <a:lstStyle/>
          <a:p>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00CE5ADD-0739-B947-BFF4-ADEEBA94C2FA}" type="slidenum">
              <a:rPr lang="en-US"/>
              <a:pPr/>
              <a:t>11</a:t>
            </a:fld>
            <a:endParaRPr lang="en-US"/>
          </a:p>
        </p:txBody>
      </p:sp>
      <p:grpSp>
        <p:nvGrpSpPr>
          <p:cNvPr id="17409" name="Group 1"/>
          <p:cNvGrpSpPr>
            <a:grpSpLocks/>
          </p:cNvGrpSpPr>
          <p:nvPr/>
        </p:nvGrpSpPr>
        <p:grpSpPr bwMode="auto">
          <a:xfrm>
            <a:off x="0" y="6369050"/>
            <a:ext cx="9110663" cy="495300"/>
            <a:chOff x="0" y="0"/>
            <a:chExt cx="5739" cy="312"/>
          </a:xfrm>
        </p:grpSpPr>
        <p:sp>
          <p:nvSpPr>
            <p:cNvPr id="1741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7411" name="Group 3"/>
            <p:cNvGrpSpPr>
              <a:grpSpLocks/>
            </p:cNvGrpSpPr>
            <p:nvPr/>
          </p:nvGrpSpPr>
          <p:grpSpPr bwMode="auto">
            <a:xfrm>
              <a:off x="0" y="0"/>
              <a:ext cx="5739" cy="312"/>
              <a:chOff x="0" y="0"/>
              <a:chExt cx="5739" cy="312"/>
            </a:xfrm>
          </p:grpSpPr>
          <p:grpSp>
            <p:nvGrpSpPr>
              <p:cNvPr id="17412" name="Group 4"/>
              <p:cNvGrpSpPr>
                <a:grpSpLocks/>
              </p:cNvGrpSpPr>
              <p:nvPr/>
            </p:nvGrpSpPr>
            <p:grpSpPr bwMode="auto">
              <a:xfrm>
                <a:off x="0" y="0"/>
                <a:ext cx="837" cy="312"/>
                <a:chOff x="0" y="0"/>
                <a:chExt cx="837" cy="312"/>
              </a:xfrm>
            </p:grpSpPr>
            <p:pic>
              <p:nvPicPr>
                <p:cNvPr id="174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741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7415" name="Group 7"/>
              <p:cNvGrpSpPr>
                <a:grpSpLocks/>
              </p:cNvGrpSpPr>
              <p:nvPr/>
            </p:nvGrpSpPr>
            <p:grpSpPr bwMode="auto">
              <a:xfrm>
                <a:off x="5287" y="24"/>
                <a:ext cx="452" cy="271"/>
                <a:chOff x="0" y="0"/>
                <a:chExt cx="451" cy="270"/>
              </a:xfrm>
            </p:grpSpPr>
            <p:pic>
              <p:nvPicPr>
                <p:cNvPr id="1741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741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741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741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742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742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707B938-0CB2-6E4E-A96E-A83F8C619589}" type="slidenum">
              <a:rPr lang="en-US" sz="1100" b="1">
                <a:solidFill>
                  <a:srgbClr val="003399"/>
                </a:solidFill>
                <a:latin typeface="Arial" charset="0"/>
                <a:cs typeface="Arial" charset="0"/>
                <a:sym typeface="Arial" charset="0"/>
              </a:rPr>
              <a:pPr algn="ctr"/>
              <a:t>11</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45" name="Rectangle 13"/>
          <p:cNvSpPr>
            <a:spLocks noGrp="1" noChangeArrowheads="1"/>
          </p:cNvSpPr>
          <p:nvPr>
            <p:ph type="title"/>
          </p:nvPr>
        </p:nvSpPr>
        <p:spPr>
          <a:ln/>
        </p:spPr>
        <p:txBody>
          <a:bodyPr rIns="129200"/>
          <a:lstStyle/>
          <a:p>
            <a:r>
              <a:rPr lang="en-US"/>
              <a:t>Chapter Introduction</a:t>
            </a:r>
          </a:p>
        </p:txBody>
      </p:sp>
      <p:sp>
        <p:nvSpPr>
          <p:cNvPr id="18446" name="Rectangle 14"/>
          <p:cNvSpPr>
            <a:spLocks noGrp="1" noChangeArrowheads="1"/>
          </p:cNvSpPr>
          <p:nvPr>
            <p:ph idx="1"/>
          </p:nvPr>
        </p:nvSpPr>
        <p:spPr>
          <a:ln/>
        </p:spPr>
        <p:txBody>
          <a:bodyPr rIns="129200"/>
          <a:lstStyle/>
          <a:p>
            <a:r>
              <a:rPr lang="en-US"/>
              <a:t>Review of relevant concepts</a:t>
            </a:r>
          </a:p>
          <a:p>
            <a:r>
              <a:rPr lang="en-US"/>
              <a:t>Overview new topics</a:t>
            </a:r>
          </a:p>
          <a:p>
            <a:r>
              <a:rPr lang="en-US"/>
              <a:t>Terminology</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EC4FFA4-0840-894F-BC99-108E950AC5A6}" type="slidenum">
              <a:rPr lang="en-US"/>
              <a:pPr/>
              <a:t>12</a:t>
            </a:fld>
            <a:endParaRPr lang="en-US"/>
          </a:p>
        </p:txBody>
      </p:sp>
      <p:grpSp>
        <p:nvGrpSpPr>
          <p:cNvPr id="18433" name="Group 1"/>
          <p:cNvGrpSpPr>
            <a:grpSpLocks/>
          </p:cNvGrpSpPr>
          <p:nvPr/>
        </p:nvGrpSpPr>
        <p:grpSpPr bwMode="auto">
          <a:xfrm>
            <a:off x="0" y="6369050"/>
            <a:ext cx="9110663" cy="495300"/>
            <a:chOff x="0" y="0"/>
            <a:chExt cx="5739" cy="312"/>
          </a:xfrm>
        </p:grpSpPr>
        <p:sp>
          <p:nvSpPr>
            <p:cNvPr id="1843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8435" name="Group 3"/>
            <p:cNvGrpSpPr>
              <a:grpSpLocks/>
            </p:cNvGrpSpPr>
            <p:nvPr/>
          </p:nvGrpSpPr>
          <p:grpSpPr bwMode="auto">
            <a:xfrm>
              <a:off x="0" y="0"/>
              <a:ext cx="5739" cy="312"/>
              <a:chOff x="0" y="0"/>
              <a:chExt cx="5739" cy="312"/>
            </a:xfrm>
          </p:grpSpPr>
          <p:grpSp>
            <p:nvGrpSpPr>
              <p:cNvPr id="18436" name="Group 4"/>
              <p:cNvGrpSpPr>
                <a:grpSpLocks/>
              </p:cNvGrpSpPr>
              <p:nvPr/>
            </p:nvGrpSpPr>
            <p:grpSpPr bwMode="auto">
              <a:xfrm>
                <a:off x="0" y="0"/>
                <a:ext cx="837" cy="312"/>
                <a:chOff x="0" y="0"/>
                <a:chExt cx="837" cy="312"/>
              </a:xfrm>
            </p:grpSpPr>
            <p:pic>
              <p:nvPicPr>
                <p:cNvPr id="184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843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8439" name="Group 7"/>
              <p:cNvGrpSpPr>
                <a:grpSpLocks/>
              </p:cNvGrpSpPr>
              <p:nvPr/>
            </p:nvGrpSpPr>
            <p:grpSpPr bwMode="auto">
              <a:xfrm>
                <a:off x="5287" y="24"/>
                <a:ext cx="452" cy="271"/>
                <a:chOff x="0" y="0"/>
                <a:chExt cx="451" cy="270"/>
              </a:xfrm>
            </p:grpSpPr>
            <p:pic>
              <p:nvPicPr>
                <p:cNvPr id="1844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844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844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844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844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844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CE820CFF-6500-FA44-8E9A-935A6D29712E}" type="slidenum">
              <a:rPr lang="en-US" sz="1100" b="1">
                <a:solidFill>
                  <a:srgbClr val="003399"/>
                </a:solidFill>
                <a:latin typeface="Arial" charset="0"/>
                <a:cs typeface="Arial" charset="0"/>
                <a:sym typeface="Arial" charset="0"/>
              </a:rPr>
              <a:pPr algn="ctr"/>
              <a:t>12</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9" name="Rectangle 13"/>
          <p:cNvSpPr>
            <a:spLocks noGrp="1" noChangeArrowheads="1"/>
          </p:cNvSpPr>
          <p:nvPr>
            <p:ph type="title"/>
          </p:nvPr>
        </p:nvSpPr>
        <p:spPr>
          <a:ln/>
        </p:spPr>
        <p:txBody>
          <a:bodyPr rIns="129200"/>
          <a:lstStyle/>
          <a:p>
            <a:r>
              <a:rPr lang="en-US"/>
              <a:t>Knowledge Representation Languages</a:t>
            </a:r>
          </a:p>
        </p:txBody>
      </p:sp>
      <p:sp>
        <p:nvSpPr>
          <p:cNvPr id="19470" name="Rectangle 14"/>
          <p:cNvSpPr>
            <a:spLocks noGrp="1" noChangeArrowheads="1"/>
          </p:cNvSpPr>
          <p:nvPr>
            <p:ph idx="1"/>
          </p:nvPr>
        </p:nvSpPr>
        <p:spPr>
          <a:ln/>
        </p:spPr>
        <p:txBody>
          <a:bodyPr rIns="129200">
            <a:normAutofit fontScale="92500" lnSpcReduction="10000"/>
          </a:bodyPr>
          <a:lstStyle/>
          <a:p>
            <a:r>
              <a:rPr lang="en-US" dirty="0"/>
              <a:t>syntax</a:t>
            </a:r>
          </a:p>
          <a:p>
            <a:pPr marL="508000" lvl="1"/>
            <a:r>
              <a:rPr lang="en-US" dirty="0"/>
              <a:t>sentences of the language that are built according to the syntactic rules</a:t>
            </a:r>
          </a:p>
          <a:p>
            <a:pPr marL="508000" lvl="1"/>
            <a:r>
              <a:rPr lang="en-US" dirty="0"/>
              <a:t>some sentences may be nonsensical, but syntactically correct</a:t>
            </a:r>
          </a:p>
          <a:p>
            <a:r>
              <a:rPr lang="en-US" dirty="0"/>
              <a:t>semantics</a:t>
            </a:r>
          </a:p>
          <a:p>
            <a:pPr marL="508000" lvl="1"/>
            <a:r>
              <a:rPr lang="en-US" dirty="0"/>
              <a:t>refers to the facts about the world for a specific sentence</a:t>
            </a:r>
          </a:p>
          <a:p>
            <a:pPr marL="508000" lvl="1"/>
            <a:r>
              <a:rPr lang="en-US" dirty="0"/>
              <a:t>interprets the sentence in the context of the world</a:t>
            </a:r>
          </a:p>
          <a:p>
            <a:pPr marL="508000" lvl="1"/>
            <a:r>
              <a:rPr lang="en-US" dirty="0"/>
              <a:t>provides meaning for sentences</a:t>
            </a:r>
          </a:p>
          <a:p>
            <a:r>
              <a:rPr lang="en-US" dirty="0"/>
              <a:t>languages with precisely defined syntax and semantics can be called logics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F89A738B-2FE3-1F48-91AE-C9CB28FA0E78}" type="slidenum">
              <a:rPr lang="en-US"/>
              <a:pPr/>
              <a:t>13</a:t>
            </a:fld>
            <a:endParaRPr lang="en-US"/>
          </a:p>
        </p:txBody>
      </p:sp>
      <p:grpSp>
        <p:nvGrpSpPr>
          <p:cNvPr id="19457" name="Group 1"/>
          <p:cNvGrpSpPr>
            <a:grpSpLocks/>
          </p:cNvGrpSpPr>
          <p:nvPr/>
        </p:nvGrpSpPr>
        <p:grpSpPr bwMode="auto">
          <a:xfrm>
            <a:off x="0" y="6369050"/>
            <a:ext cx="9110663" cy="495300"/>
            <a:chOff x="0" y="0"/>
            <a:chExt cx="5739" cy="312"/>
          </a:xfrm>
        </p:grpSpPr>
        <p:sp>
          <p:nvSpPr>
            <p:cNvPr id="1945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9459" name="Group 3"/>
            <p:cNvGrpSpPr>
              <a:grpSpLocks/>
            </p:cNvGrpSpPr>
            <p:nvPr/>
          </p:nvGrpSpPr>
          <p:grpSpPr bwMode="auto">
            <a:xfrm>
              <a:off x="0" y="0"/>
              <a:ext cx="5739" cy="312"/>
              <a:chOff x="0" y="0"/>
              <a:chExt cx="5739" cy="312"/>
            </a:xfrm>
          </p:grpSpPr>
          <p:grpSp>
            <p:nvGrpSpPr>
              <p:cNvPr id="19460" name="Group 4"/>
              <p:cNvGrpSpPr>
                <a:grpSpLocks/>
              </p:cNvGrpSpPr>
              <p:nvPr/>
            </p:nvGrpSpPr>
            <p:grpSpPr bwMode="auto">
              <a:xfrm>
                <a:off x="0" y="0"/>
                <a:ext cx="837" cy="312"/>
                <a:chOff x="0" y="0"/>
                <a:chExt cx="837" cy="312"/>
              </a:xfrm>
            </p:grpSpPr>
            <p:pic>
              <p:nvPicPr>
                <p:cNvPr id="194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946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9463" name="Group 7"/>
              <p:cNvGrpSpPr>
                <a:grpSpLocks/>
              </p:cNvGrpSpPr>
              <p:nvPr/>
            </p:nvGrpSpPr>
            <p:grpSpPr bwMode="auto">
              <a:xfrm>
                <a:off x="5287" y="24"/>
                <a:ext cx="452" cy="271"/>
                <a:chOff x="0" y="0"/>
                <a:chExt cx="451" cy="270"/>
              </a:xfrm>
            </p:grpSpPr>
            <p:pic>
              <p:nvPicPr>
                <p:cNvPr id="1946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946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946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946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946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947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5E8DE100-C46C-4D42-BEC4-AFF17E7261CD}" type="slidenum">
              <a:rPr lang="en-US" sz="1100" b="1">
                <a:solidFill>
                  <a:srgbClr val="003399"/>
                </a:solidFill>
                <a:latin typeface="Arial" charset="0"/>
                <a:cs typeface="Arial" charset="0"/>
                <a:sym typeface="Arial" charset="0"/>
              </a:rPr>
              <a:pPr algn="ctr"/>
              <a:t>13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3" name="Rectangle 13"/>
          <p:cNvSpPr>
            <a:spLocks noGrp="1" noChangeArrowheads="1"/>
          </p:cNvSpPr>
          <p:nvPr>
            <p:ph type="title"/>
          </p:nvPr>
        </p:nvSpPr>
        <p:spPr>
          <a:ln/>
        </p:spPr>
        <p:txBody>
          <a:bodyPr rIns="129200"/>
          <a:lstStyle/>
          <a:p>
            <a:r>
              <a:rPr lang="en-US"/>
              <a:t>Sentences and the Real World</a:t>
            </a:r>
          </a:p>
        </p:txBody>
      </p:sp>
      <p:sp>
        <p:nvSpPr>
          <p:cNvPr id="20494" name="Rectangle 14"/>
          <p:cNvSpPr>
            <a:spLocks noGrp="1" noChangeArrowheads="1"/>
          </p:cNvSpPr>
          <p:nvPr>
            <p:ph idx="1"/>
          </p:nvPr>
        </p:nvSpPr>
        <p:spPr>
          <a:ln/>
        </p:spPr>
        <p:txBody>
          <a:bodyPr rIns="129200">
            <a:normAutofit fontScale="92500" lnSpcReduction="20000"/>
          </a:bodyPr>
          <a:lstStyle/>
          <a:p>
            <a:pPr>
              <a:spcBef>
                <a:spcPct val="0"/>
              </a:spcBef>
            </a:pPr>
            <a:r>
              <a:rPr lang="en-US" sz="2500"/>
              <a:t>syntax </a:t>
            </a:r>
          </a:p>
          <a:p>
            <a:pPr marL="508000" lvl="1">
              <a:spcBef>
                <a:spcPts val="638"/>
              </a:spcBef>
            </a:pPr>
            <a:r>
              <a:rPr lang="en-US" sz="2200"/>
              <a:t>describes the principles for constructing and combining sentences</a:t>
            </a:r>
          </a:p>
          <a:p>
            <a:pPr marL="698500" lvl="2">
              <a:spcBef>
                <a:spcPts val="550"/>
              </a:spcBef>
            </a:pPr>
            <a:r>
              <a:rPr lang="en-US" sz="1800"/>
              <a:t>e.g. BNF grammar for admissible sentences</a:t>
            </a:r>
          </a:p>
          <a:p>
            <a:pPr marL="698500" lvl="2">
              <a:spcBef>
                <a:spcPts val="550"/>
              </a:spcBef>
            </a:pPr>
            <a:r>
              <a:rPr lang="en-US" sz="1800"/>
              <a:t>inference rules to derive new sentences from existing ones</a:t>
            </a:r>
          </a:p>
          <a:p>
            <a:pPr>
              <a:spcBef>
                <a:spcPts val="725"/>
              </a:spcBef>
            </a:pPr>
            <a:r>
              <a:rPr lang="en-US" sz="2500"/>
              <a:t>semantics </a:t>
            </a:r>
          </a:p>
          <a:p>
            <a:pPr marL="508000" lvl="1">
              <a:spcBef>
                <a:spcPts val="638"/>
              </a:spcBef>
            </a:pPr>
            <a:r>
              <a:rPr lang="en-US" sz="2200"/>
              <a:t>establishes the relationship between a sentence and the aspects of the real world it describes</a:t>
            </a:r>
          </a:p>
          <a:p>
            <a:pPr marL="508000" lvl="1">
              <a:spcBef>
                <a:spcPts val="638"/>
              </a:spcBef>
            </a:pPr>
            <a:r>
              <a:rPr lang="en-US" sz="2200"/>
              <a:t>can be checked directly by comparing sentences with the corresponding objects in the real world</a:t>
            </a:r>
          </a:p>
          <a:p>
            <a:pPr marL="698500" lvl="2">
              <a:spcBef>
                <a:spcPts val="550"/>
              </a:spcBef>
            </a:pPr>
            <a:r>
              <a:rPr lang="en-US" sz="1800"/>
              <a:t>not always feasible or practical</a:t>
            </a:r>
          </a:p>
          <a:p>
            <a:pPr marL="508000" lvl="1">
              <a:spcBef>
                <a:spcPts val="638"/>
              </a:spcBef>
            </a:pPr>
            <a:r>
              <a:rPr lang="en-US" sz="2200"/>
              <a:t>compositional semantics</a:t>
            </a:r>
          </a:p>
          <a:p>
            <a:pPr marL="698500" lvl="2">
              <a:spcBef>
                <a:spcPts val="550"/>
              </a:spcBef>
            </a:pPr>
            <a:r>
              <a:rPr lang="en-US" sz="1800"/>
              <a:t>complex sentences can be checked by examining their individual parts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AB4A06D-D63B-0044-8125-10BDDB381FFD}" type="slidenum">
              <a:rPr lang="en-US"/>
              <a:pPr/>
              <a:t>14</a:t>
            </a:fld>
            <a:endParaRPr lang="en-US"/>
          </a:p>
        </p:txBody>
      </p:sp>
      <p:grpSp>
        <p:nvGrpSpPr>
          <p:cNvPr id="20481" name="Group 1"/>
          <p:cNvGrpSpPr>
            <a:grpSpLocks/>
          </p:cNvGrpSpPr>
          <p:nvPr/>
        </p:nvGrpSpPr>
        <p:grpSpPr bwMode="auto">
          <a:xfrm>
            <a:off x="0" y="6369050"/>
            <a:ext cx="9110663" cy="495300"/>
            <a:chOff x="0" y="0"/>
            <a:chExt cx="5739" cy="312"/>
          </a:xfrm>
        </p:grpSpPr>
        <p:sp>
          <p:nvSpPr>
            <p:cNvPr id="2048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0483" name="Group 3"/>
            <p:cNvGrpSpPr>
              <a:grpSpLocks/>
            </p:cNvGrpSpPr>
            <p:nvPr/>
          </p:nvGrpSpPr>
          <p:grpSpPr bwMode="auto">
            <a:xfrm>
              <a:off x="0" y="0"/>
              <a:ext cx="5739" cy="312"/>
              <a:chOff x="0" y="0"/>
              <a:chExt cx="5739" cy="312"/>
            </a:xfrm>
          </p:grpSpPr>
          <p:grpSp>
            <p:nvGrpSpPr>
              <p:cNvPr id="20484" name="Group 4"/>
              <p:cNvGrpSpPr>
                <a:grpSpLocks/>
              </p:cNvGrpSpPr>
              <p:nvPr/>
            </p:nvGrpSpPr>
            <p:grpSpPr bwMode="auto">
              <a:xfrm>
                <a:off x="0" y="0"/>
                <a:ext cx="837" cy="312"/>
                <a:chOff x="0" y="0"/>
                <a:chExt cx="837" cy="312"/>
              </a:xfrm>
            </p:grpSpPr>
            <p:pic>
              <p:nvPicPr>
                <p:cNvPr id="2048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048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0487" name="Group 7"/>
              <p:cNvGrpSpPr>
                <a:grpSpLocks/>
              </p:cNvGrpSpPr>
              <p:nvPr/>
            </p:nvGrpSpPr>
            <p:grpSpPr bwMode="auto">
              <a:xfrm>
                <a:off x="5287" y="24"/>
                <a:ext cx="452" cy="271"/>
                <a:chOff x="0" y="0"/>
                <a:chExt cx="451" cy="270"/>
              </a:xfrm>
            </p:grpSpPr>
            <p:pic>
              <p:nvPicPr>
                <p:cNvPr id="2048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048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049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049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049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049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4C1A338C-9C75-E944-9B2C-155C12F2C929}" type="slidenum">
              <a:rPr lang="en-US" sz="1100" b="1">
                <a:solidFill>
                  <a:srgbClr val="003399"/>
                </a:solidFill>
                <a:latin typeface="Arial" charset="0"/>
                <a:cs typeface="Arial" charset="0"/>
                <a:sym typeface="Arial" charset="0"/>
              </a:rPr>
              <a:pPr algn="ctr"/>
              <a:t>14</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7" name="Rectangle 13"/>
          <p:cNvSpPr>
            <a:spLocks noGrp="1" noChangeArrowheads="1"/>
          </p:cNvSpPr>
          <p:nvPr>
            <p:ph type="title"/>
          </p:nvPr>
        </p:nvSpPr>
        <p:spPr>
          <a:ln/>
        </p:spPr>
        <p:txBody>
          <a:bodyPr rIns="129200"/>
          <a:lstStyle/>
          <a:p>
            <a:r>
              <a:rPr lang="en-US"/>
              <a:t>Diagram: Sentences and the Real World </a:t>
            </a:r>
          </a:p>
        </p:txBody>
      </p:sp>
      <p:sp>
        <p:nvSpPr>
          <p:cNvPr id="21599" name="Rectangle 95"/>
          <p:cNvSpPr>
            <a:spLocks noGrp="1" noChangeArrowheads="1"/>
          </p:cNvSpPr>
          <p:nvPr>
            <p:ph idx="1"/>
          </p:nvPr>
        </p:nvSpPr>
        <p:spPr>
          <a:ln/>
        </p:spPr>
        <p:txBody>
          <a:bodyPr rIns="129200"/>
          <a:lstStyle/>
          <a:p>
            <a:endParaRPr lang="en-US"/>
          </a:p>
        </p:txBody>
      </p:sp>
      <p:sp>
        <p:nvSpPr>
          <p:cNvPr id="97" name="Slide Number Placeholder 3"/>
          <p:cNvSpPr>
            <a:spLocks noGrp="1"/>
          </p:cNvSpPr>
          <p:nvPr>
            <p:ph type="sldNum" sz="quarter" idx="4294967295"/>
          </p:nvPr>
        </p:nvSpPr>
        <p:spPr>
          <a:xfrm>
            <a:off x="8874125" y="6484938"/>
            <a:ext cx="269875" cy="254000"/>
          </a:xfrm>
          <a:prstGeom prst="rect">
            <a:avLst/>
          </a:prstGeom>
        </p:spPr>
        <p:txBody>
          <a:bodyPr/>
          <a:lstStyle/>
          <a:p>
            <a:fld id="{BBC715D4-DAE4-B244-8FCB-F594ACC96950}" type="slidenum">
              <a:rPr lang="en-US"/>
              <a:pPr/>
              <a:t>15</a:t>
            </a:fld>
            <a:endParaRPr lang="en-US"/>
          </a:p>
        </p:txBody>
      </p:sp>
      <p:grpSp>
        <p:nvGrpSpPr>
          <p:cNvPr id="21505" name="Group 1"/>
          <p:cNvGrpSpPr>
            <a:grpSpLocks/>
          </p:cNvGrpSpPr>
          <p:nvPr/>
        </p:nvGrpSpPr>
        <p:grpSpPr bwMode="auto">
          <a:xfrm>
            <a:off x="0" y="6369050"/>
            <a:ext cx="9110663" cy="495300"/>
            <a:chOff x="0" y="0"/>
            <a:chExt cx="5739" cy="312"/>
          </a:xfrm>
        </p:grpSpPr>
        <p:sp>
          <p:nvSpPr>
            <p:cNvPr id="2150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1507" name="Group 3"/>
            <p:cNvGrpSpPr>
              <a:grpSpLocks/>
            </p:cNvGrpSpPr>
            <p:nvPr/>
          </p:nvGrpSpPr>
          <p:grpSpPr bwMode="auto">
            <a:xfrm>
              <a:off x="0" y="0"/>
              <a:ext cx="5739" cy="312"/>
              <a:chOff x="0" y="0"/>
              <a:chExt cx="5739" cy="312"/>
            </a:xfrm>
          </p:grpSpPr>
          <p:grpSp>
            <p:nvGrpSpPr>
              <p:cNvPr id="21508" name="Group 4"/>
              <p:cNvGrpSpPr>
                <a:grpSpLocks/>
              </p:cNvGrpSpPr>
              <p:nvPr/>
            </p:nvGrpSpPr>
            <p:grpSpPr bwMode="auto">
              <a:xfrm>
                <a:off x="0" y="0"/>
                <a:ext cx="837" cy="312"/>
                <a:chOff x="0" y="0"/>
                <a:chExt cx="837" cy="312"/>
              </a:xfrm>
            </p:grpSpPr>
            <p:pic>
              <p:nvPicPr>
                <p:cNvPr id="215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151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1511" name="Group 7"/>
              <p:cNvGrpSpPr>
                <a:grpSpLocks/>
              </p:cNvGrpSpPr>
              <p:nvPr/>
            </p:nvGrpSpPr>
            <p:grpSpPr bwMode="auto">
              <a:xfrm>
                <a:off x="5287" y="24"/>
                <a:ext cx="452" cy="271"/>
                <a:chOff x="0" y="0"/>
                <a:chExt cx="451" cy="270"/>
              </a:xfrm>
            </p:grpSpPr>
            <p:pic>
              <p:nvPicPr>
                <p:cNvPr id="2151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151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151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151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151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1518" name="Rectangle 14"/>
          <p:cNvSpPr>
            <a:spLocks/>
          </p:cNvSpPr>
          <p:nvPr/>
        </p:nvSpPr>
        <p:spPr bwMode="auto">
          <a:xfrm>
            <a:off x="0" y="2971800"/>
            <a:ext cx="9169400" cy="1752600"/>
          </a:xfrm>
          <a:prstGeom prst="rect">
            <a:avLst/>
          </a:prstGeom>
          <a:solidFill>
            <a:srgbClr val="66FFCC"/>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19" name="Rectangle 15"/>
          <p:cNvSpPr>
            <a:spLocks/>
          </p:cNvSpPr>
          <p:nvPr/>
        </p:nvSpPr>
        <p:spPr bwMode="auto">
          <a:xfrm>
            <a:off x="379413" y="3595688"/>
            <a:ext cx="6397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Model</a:t>
            </a:r>
          </a:p>
        </p:txBody>
      </p:sp>
      <p:sp>
        <p:nvSpPr>
          <p:cNvPr id="21520" name="Rectangle 16"/>
          <p:cNvSpPr>
            <a:spLocks/>
          </p:cNvSpPr>
          <p:nvPr/>
        </p:nvSpPr>
        <p:spPr bwMode="auto">
          <a:xfrm>
            <a:off x="1524000" y="4191000"/>
            <a:ext cx="993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Sentences</a:t>
            </a:r>
          </a:p>
        </p:txBody>
      </p:sp>
      <p:sp>
        <p:nvSpPr>
          <p:cNvPr id="21521" name="Rectangle 17"/>
          <p:cNvSpPr>
            <a:spLocks/>
          </p:cNvSpPr>
          <p:nvPr/>
        </p:nvSpPr>
        <p:spPr bwMode="auto">
          <a:xfrm>
            <a:off x="6754813" y="4114800"/>
            <a:ext cx="9048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Sentence</a:t>
            </a:r>
          </a:p>
        </p:txBody>
      </p:sp>
      <p:sp>
        <p:nvSpPr>
          <p:cNvPr id="21522" name="Rectangle 18"/>
          <p:cNvSpPr>
            <a:spLocks/>
          </p:cNvSpPr>
          <p:nvPr/>
        </p:nvSpPr>
        <p:spPr bwMode="auto">
          <a:xfrm>
            <a:off x="0" y="685800"/>
            <a:ext cx="9169400" cy="2286000"/>
          </a:xfrm>
          <a:prstGeom prst="rect">
            <a:avLst/>
          </a:prstGeom>
          <a:solidFill>
            <a:srgbClr val="66FFFF"/>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23" name="Rectangle 19"/>
          <p:cNvSpPr>
            <a:spLocks/>
          </p:cNvSpPr>
          <p:nvPr/>
        </p:nvSpPr>
        <p:spPr bwMode="auto">
          <a:xfrm>
            <a:off x="0" y="4724400"/>
            <a:ext cx="9169400" cy="1752600"/>
          </a:xfrm>
          <a:prstGeom prst="rect">
            <a:avLst/>
          </a:prstGeom>
          <a:solidFill>
            <a:srgbClr val="FFFF66"/>
          </a:solidFill>
          <a:ln w="12700" cap="flat">
            <a:solidFill>
              <a:schemeClr val="tx1"/>
            </a:solidFill>
            <a:prstDash val="solid"/>
            <a:round/>
            <a:headEnd type="none" w="med" len="med"/>
            <a:tailEnd type="none" w="med" len="med"/>
          </a:ln>
        </p:spPr>
        <p:txBody>
          <a:bodyPr lIns="0" tIns="0" rIns="0" bIns="0"/>
          <a:lstStyle/>
          <a:p>
            <a:endParaRPr lang="en-US"/>
          </a:p>
        </p:txBody>
      </p:sp>
      <p:grpSp>
        <p:nvGrpSpPr>
          <p:cNvPr id="21524" name="Group 20"/>
          <p:cNvGrpSpPr>
            <a:grpSpLocks/>
          </p:cNvGrpSpPr>
          <p:nvPr/>
        </p:nvGrpSpPr>
        <p:grpSpPr bwMode="auto">
          <a:xfrm>
            <a:off x="4495800" y="1662113"/>
            <a:ext cx="2667000" cy="485775"/>
            <a:chOff x="0" y="0"/>
            <a:chExt cx="1680" cy="306"/>
          </a:xfrm>
        </p:grpSpPr>
        <p:sp>
          <p:nvSpPr>
            <p:cNvPr id="21525" name="AutoShape 21"/>
            <p:cNvSpPr>
              <a:spLocks/>
            </p:cNvSpPr>
            <p:nvPr/>
          </p:nvSpPr>
          <p:spPr bwMode="auto">
            <a:xfrm>
              <a:off x="0" y="0"/>
              <a:ext cx="1680" cy="306"/>
            </a:xfrm>
            <a:prstGeom prst="rightArrow">
              <a:avLst>
                <a:gd name="adj1" fmla="val 50000"/>
                <a:gd name="adj2" fmla="val 137255"/>
              </a:avLst>
            </a:pr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26" name="Rectangle 22"/>
            <p:cNvSpPr>
              <a:spLocks/>
            </p:cNvSpPr>
            <p:nvPr/>
          </p:nvSpPr>
          <p:spPr bwMode="auto">
            <a:xfrm>
              <a:off x="509" y="69"/>
              <a:ext cx="47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Follows</a:t>
              </a:r>
            </a:p>
          </p:txBody>
        </p:sp>
      </p:grpSp>
      <p:grpSp>
        <p:nvGrpSpPr>
          <p:cNvPr id="21527" name="Group 23"/>
          <p:cNvGrpSpPr>
            <a:grpSpLocks/>
          </p:cNvGrpSpPr>
          <p:nvPr/>
        </p:nvGrpSpPr>
        <p:grpSpPr bwMode="auto">
          <a:xfrm>
            <a:off x="1676400" y="3810000"/>
            <a:ext cx="381000" cy="381000"/>
            <a:chOff x="0" y="0"/>
            <a:chExt cx="240" cy="240"/>
          </a:xfrm>
        </p:grpSpPr>
        <p:sp>
          <p:nvSpPr>
            <p:cNvPr id="21528" name="AutoShape 24"/>
            <p:cNvSpPr>
              <a:spLocks/>
            </p:cNvSpPr>
            <p:nvPr/>
          </p:nvSpPr>
          <p:spPr bwMode="auto">
            <a:xfrm>
              <a:off x="0" y="0"/>
              <a:ext cx="240" cy="240"/>
            </a:xfrm>
            <a:custGeom>
              <a:avLst/>
              <a:gdLst/>
              <a:ahLst/>
              <a:cxnLst/>
              <a:rect l="0" t="0" r="r" b="b"/>
              <a:pathLst>
                <a:path w="21600" h="21600">
                  <a:moveTo>
                    <a:pt x="5400" y="0"/>
                  </a:moveTo>
                  <a:lnTo>
                    <a:pt x="0" y="5400"/>
                  </a:lnTo>
                  <a:lnTo>
                    <a:pt x="0" y="21600"/>
                  </a:lnTo>
                  <a:lnTo>
                    <a:pt x="16200" y="21600"/>
                  </a:lnTo>
                  <a:lnTo>
                    <a:pt x="21600" y="162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29" name="AutoShape 25"/>
            <p:cNvSpPr>
              <a:spLocks/>
            </p:cNvSpPr>
            <p:nvPr/>
          </p:nvSpPr>
          <p:spPr bwMode="auto">
            <a:xfrm>
              <a:off x="0" y="0"/>
              <a:ext cx="240" cy="60"/>
            </a:xfrm>
            <a:custGeom>
              <a:avLst/>
              <a:gdLst/>
              <a:ahLst/>
              <a:cxnLst/>
              <a:rect l="0" t="0" r="r" b="b"/>
              <a:pathLst>
                <a:path w="21600" h="21600">
                  <a:moveTo>
                    <a:pt x="5400" y="0"/>
                  </a:moveTo>
                  <a:lnTo>
                    <a:pt x="0" y="21600"/>
                  </a:lnTo>
                  <a:lnTo>
                    <a:pt x="16200" y="216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0" name="AutoShape 26"/>
            <p:cNvSpPr>
              <a:spLocks/>
            </p:cNvSpPr>
            <p:nvPr/>
          </p:nvSpPr>
          <p:spPr bwMode="auto">
            <a:xfrm>
              <a:off x="180" y="0"/>
              <a:ext cx="60" cy="240"/>
            </a:xfrm>
            <a:custGeom>
              <a:avLst/>
              <a:gdLst/>
              <a:ahLst/>
              <a:cxnLst/>
              <a:rect l="0" t="0" r="r" b="b"/>
              <a:pathLst>
                <a:path w="21600" h="21600">
                  <a:moveTo>
                    <a:pt x="0" y="5400"/>
                  </a:moveTo>
                  <a:lnTo>
                    <a:pt x="0" y="21600"/>
                  </a:lnTo>
                  <a:lnTo>
                    <a:pt x="21600" y="16200"/>
                  </a:lnTo>
                  <a:lnTo>
                    <a:pt x="21600" y="0"/>
                  </a:lnTo>
                  <a:close/>
                  <a:moveTo>
                    <a:pt x="0" y="540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1" name="AutoShape 27"/>
            <p:cNvSpPr>
              <a:spLocks/>
            </p:cNvSpPr>
            <p:nvPr/>
          </p:nvSpPr>
          <p:spPr bwMode="auto">
            <a:xfrm>
              <a:off x="0" y="0"/>
              <a:ext cx="240" cy="240"/>
            </a:xfrm>
            <a:custGeom>
              <a:avLst/>
              <a:gdLst/>
              <a:ahLst/>
              <a:cxnLst/>
              <a:rect l="0" t="0" r="r" b="b"/>
              <a:pathLst>
                <a:path w="21600" h="21600">
                  <a:moveTo>
                    <a:pt x="0" y="5400"/>
                  </a:moveTo>
                  <a:lnTo>
                    <a:pt x="16200" y="5400"/>
                  </a:lnTo>
                  <a:lnTo>
                    <a:pt x="21600" y="0"/>
                  </a:lnTo>
                  <a:moveTo>
                    <a:pt x="16200" y="5400"/>
                  </a:moveTo>
                  <a:lnTo>
                    <a:pt x="16200" y="21600"/>
                  </a:ln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grpSp>
        <p:nvGrpSpPr>
          <p:cNvPr id="21532" name="Group 28"/>
          <p:cNvGrpSpPr>
            <a:grpSpLocks/>
          </p:cNvGrpSpPr>
          <p:nvPr/>
        </p:nvGrpSpPr>
        <p:grpSpPr bwMode="auto">
          <a:xfrm>
            <a:off x="2514600" y="3962400"/>
            <a:ext cx="381000" cy="381000"/>
            <a:chOff x="0" y="0"/>
            <a:chExt cx="240" cy="240"/>
          </a:xfrm>
        </p:grpSpPr>
        <p:sp>
          <p:nvSpPr>
            <p:cNvPr id="21533" name="AutoShape 29"/>
            <p:cNvSpPr>
              <a:spLocks/>
            </p:cNvSpPr>
            <p:nvPr/>
          </p:nvSpPr>
          <p:spPr bwMode="auto">
            <a:xfrm>
              <a:off x="0" y="0"/>
              <a:ext cx="240" cy="240"/>
            </a:xfrm>
            <a:custGeom>
              <a:avLst/>
              <a:gdLst/>
              <a:ahLst/>
              <a:cxnLst/>
              <a:rect l="0" t="0" r="r" b="b"/>
              <a:pathLst>
                <a:path w="21600" h="21600">
                  <a:moveTo>
                    <a:pt x="5400" y="0"/>
                  </a:moveTo>
                  <a:lnTo>
                    <a:pt x="0" y="5400"/>
                  </a:lnTo>
                  <a:lnTo>
                    <a:pt x="0" y="21600"/>
                  </a:lnTo>
                  <a:lnTo>
                    <a:pt x="16200" y="21600"/>
                  </a:lnTo>
                  <a:lnTo>
                    <a:pt x="21600" y="162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4" name="AutoShape 30"/>
            <p:cNvSpPr>
              <a:spLocks/>
            </p:cNvSpPr>
            <p:nvPr/>
          </p:nvSpPr>
          <p:spPr bwMode="auto">
            <a:xfrm>
              <a:off x="0" y="0"/>
              <a:ext cx="240" cy="60"/>
            </a:xfrm>
            <a:custGeom>
              <a:avLst/>
              <a:gdLst/>
              <a:ahLst/>
              <a:cxnLst/>
              <a:rect l="0" t="0" r="r" b="b"/>
              <a:pathLst>
                <a:path w="21600" h="21600">
                  <a:moveTo>
                    <a:pt x="5400" y="0"/>
                  </a:moveTo>
                  <a:lnTo>
                    <a:pt x="0" y="21600"/>
                  </a:lnTo>
                  <a:lnTo>
                    <a:pt x="16200" y="216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5" name="AutoShape 31"/>
            <p:cNvSpPr>
              <a:spLocks/>
            </p:cNvSpPr>
            <p:nvPr/>
          </p:nvSpPr>
          <p:spPr bwMode="auto">
            <a:xfrm>
              <a:off x="180" y="0"/>
              <a:ext cx="60" cy="240"/>
            </a:xfrm>
            <a:custGeom>
              <a:avLst/>
              <a:gdLst/>
              <a:ahLst/>
              <a:cxnLst/>
              <a:rect l="0" t="0" r="r" b="b"/>
              <a:pathLst>
                <a:path w="21600" h="21600">
                  <a:moveTo>
                    <a:pt x="0" y="5400"/>
                  </a:moveTo>
                  <a:lnTo>
                    <a:pt x="0" y="21600"/>
                  </a:lnTo>
                  <a:lnTo>
                    <a:pt x="21600" y="16200"/>
                  </a:lnTo>
                  <a:lnTo>
                    <a:pt x="21600" y="0"/>
                  </a:lnTo>
                  <a:close/>
                  <a:moveTo>
                    <a:pt x="0" y="540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6" name="AutoShape 32"/>
            <p:cNvSpPr>
              <a:spLocks/>
            </p:cNvSpPr>
            <p:nvPr/>
          </p:nvSpPr>
          <p:spPr bwMode="auto">
            <a:xfrm>
              <a:off x="0" y="0"/>
              <a:ext cx="240" cy="240"/>
            </a:xfrm>
            <a:custGeom>
              <a:avLst/>
              <a:gdLst/>
              <a:ahLst/>
              <a:cxnLst/>
              <a:rect l="0" t="0" r="r" b="b"/>
              <a:pathLst>
                <a:path w="21600" h="21600">
                  <a:moveTo>
                    <a:pt x="0" y="5400"/>
                  </a:moveTo>
                  <a:lnTo>
                    <a:pt x="16200" y="5400"/>
                  </a:lnTo>
                  <a:lnTo>
                    <a:pt x="21600" y="0"/>
                  </a:lnTo>
                  <a:moveTo>
                    <a:pt x="16200" y="5400"/>
                  </a:moveTo>
                  <a:lnTo>
                    <a:pt x="16200" y="21600"/>
                  </a:ln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grpSp>
        <p:nvGrpSpPr>
          <p:cNvPr id="21537" name="Group 33"/>
          <p:cNvGrpSpPr>
            <a:grpSpLocks/>
          </p:cNvGrpSpPr>
          <p:nvPr/>
        </p:nvGrpSpPr>
        <p:grpSpPr bwMode="auto">
          <a:xfrm>
            <a:off x="1752600" y="3200400"/>
            <a:ext cx="381000" cy="381000"/>
            <a:chOff x="0" y="0"/>
            <a:chExt cx="240" cy="240"/>
          </a:xfrm>
        </p:grpSpPr>
        <p:sp>
          <p:nvSpPr>
            <p:cNvPr id="21538" name="AutoShape 34"/>
            <p:cNvSpPr>
              <a:spLocks/>
            </p:cNvSpPr>
            <p:nvPr/>
          </p:nvSpPr>
          <p:spPr bwMode="auto">
            <a:xfrm>
              <a:off x="0" y="0"/>
              <a:ext cx="240" cy="240"/>
            </a:xfrm>
            <a:custGeom>
              <a:avLst/>
              <a:gdLst/>
              <a:ahLst/>
              <a:cxnLst/>
              <a:rect l="0" t="0" r="r" b="b"/>
              <a:pathLst>
                <a:path w="21600" h="21600">
                  <a:moveTo>
                    <a:pt x="5400" y="0"/>
                  </a:moveTo>
                  <a:lnTo>
                    <a:pt x="0" y="5400"/>
                  </a:lnTo>
                  <a:lnTo>
                    <a:pt x="0" y="21600"/>
                  </a:lnTo>
                  <a:lnTo>
                    <a:pt x="16200" y="21600"/>
                  </a:lnTo>
                  <a:lnTo>
                    <a:pt x="21600" y="162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39" name="AutoShape 35"/>
            <p:cNvSpPr>
              <a:spLocks/>
            </p:cNvSpPr>
            <p:nvPr/>
          </p:nvSpPr>
          <p:spPr bwMode="auto">
            <a:xfrm>
              <a:off x="0" y="0"/>
              <a:ext cx="240" cy="60"/>
            </a:xfrm>
            <a:custGeom>
              <a:avLst/>
              <a:gdLst/>
              <a:ahLst/>
              <a:cxnLst/>
              <a:rect l="0" t="0" r="r" b="b"/>
              <a:pathLst>
                <a:path w="21600" h="21600">
                  <a:moveTo>
                    <a:pt x="5400" y="0"/>
                  </a:moveTo>
                  <a:lnTo>
                    <a:pt x="0" y="21600"/>
                  </a:lnTo>
                  <a:lnTo>
                    <a:pt x="16200" y="216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40" name="AutoShape 36"/>
            <p:cNvSpPr>
              <a:spLocks/>
            </p:cNvSpPr>
            <p:nvPr/>
          </p:nvSpPr>
          <p:spPr bwMode="auto">
            <a:xfrm>
              <a:off x="180" y="0"/>
              <a:ext cx="60" cy="240"/>
            </a:xfrm>
            <a:custGeom>
              <a:avLst/>
              <a:gdLst/>
              <a:ahLst/>
              <a:cxnLst/>
              <a:rect l="0" t="0" r="r" b="b"/>
              <a:pathLst>
                <a:path w="21600" h="21600">
                  <a:moveTo>
                    <a:pt x="0" y="5400"/>
                  </a:moveTo>
                  <a:lnTo>
                    <a:pt x="0" y="21600"/>
                  </a:lnTo>
                  <a:lnTo>
                    <a:pt x="21600" y="16200"/>
                  </a:lnTo>
                  <a:lnTo>
                    <a:pt x="21600" y="0"/>
                  </a:lnTo>
                  <a:close/>
                  <a:moveTo>
                    <a:pt x="0" y="540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41" name="AutoShape 37"/>
            <p:cNvSpPr>
              <a:spLocks/>
            </p:cNvSpPr>
            <p:nvPr/>
          </p:nvSpPr>
          <p:spPr bwMode="auto">
            <a:xfrm>
              <a:off x="0" y="0"/>
              <a:ext cx="240" cy="240"/>
            </a:xfrm>
            <a:custGeom>
              <a:avLst/>
              <a:gdLst/>
              <a:ahLst/>
              <a:cxnLst/>
              <a:rect l="0" t="0" r="r" b="b"/>
              <a:pathLst>
                <a:path w="21600" h="21600">
                  <a:moveTo>
                    <a:pt x="0" y="5400"/>
                  </a:moveTo>
                  <a:lnTo>
                    <a:pt x="16200" y="5400"/>
                  </a:lnTo>
                  <a:lnTo>
                    <a:pt x="21600" y="0"/>
                  </a:lnTo>
                  <a:moveTo>
                    <a:pt x="16200" y="5400"/>
                  </a:moveTo>
                  <a:lnTo>
                    <a:pt x="16200" y="21600"/>
                  </a:ln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grpSp>
        <p:nvGrpSpPr>
          <p:cNvPr id="21542" name="Group 38"/>
          <p:cNvGrpSpPr>
            <a:grpSpLocks/>
          </p:cNvGrpSpPr>
          <p:nvPr/>
        </p:nvGrpSpPr>
        <p:grpSpPr bwMode="auto">
          <a:xfrm>
            <a:off x="2590800" y="3200400"/>
            <a:ext cx="381000" cy="381000"/>
            <a:chOff x="0" y="0"/>
            <a:chExt cx="240" cy="240"/>
          </a:xfrm>
        </p:grpSpPr>
        <p:sp>
          <p:nvSpPr>
            <p:cNvPr id="21543" name="AutoShape 39"/>
            <p:cNvSpPr>
              <a:spLocks/>
            </p:cNvSpPr>
            <p:nvPr/>
          </p:nvSpPr>
          <p:spPr bwMode="auto">
            <a:xfrm>
              <a:off x="0" y="0"/>
              <a:ext cx="240" cy="240"/>
            </a:xfrm>
            <a:custGeom>
              <a:avLst/>
              <a:gdLst/>
              <a:ahLst/>
              <a:cxnLst/>
              <a:rect l="0" t="0" r="r" b="b"/>
              <a:pathLst>
                <a:path w="21600" h="21600">
                  <a:moveTo>
                    <a:pt x="5400" y="0"/>
                  </a:moveTo>
                  <a:lnTo>
                    <a:pt x="0" y="5400"/>
                  </a:lnTo>
                  <a:lnTo>
                    <a:pt x="0" y="21600"/>
                  </a:lnTo>
                  <a:lnTo>
                    <a:pt x="16200" y="21600"/>
                  </a:lnTo>
                  <a:lnTo>
                    <a:pt x="21600" y="162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44" name="AutoShape 40"/>
            <p:cNvSpPr>
              <a:spLocks/>
            </p:cNvSpPr>
            <p:nvPr/>
          </p:nvSpPr>
          <p:spPr bwMode="auto">
            <a:xfrm>
              <a:off x="0" y="0"/>
              <a:ext cx="240" cy="60"/>
            </a:xfrm>
            <a:custGeom>
              <a:avLst/>
              <a:gdLst/>
              <a:ahLst/>
              <a:cxnLst/>
              <a:rect l="0" t="0" r="r" b="b"/>
              <a:pathLst>
                <a:path w="21600" h="21600">
                  <a:moveTo>
                    <a:pt x="5400" y="0"/>
                  </a:moveTo>
                  <a:lnTo>
                    <a:pt x="0" y="21600"/>
                  </a:lnTo>
                  <a:lnTo>
                    <a:pt x="16200" y="216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45" name="AutoShape 41"/>
            <p:cNvSpPr>
              <a:spLocks/>
            </p:cNvSpPr>
            <p:nvPr/>
          </p:nvSpPr>
          <p:spPr bwMode="auto">
            <a:xfrm>
              <a:off x="180" y="0"/>
              <a:ext cx="60" cy="240"/>
            </a:xfrm>
            <a:custGeom>
              <a:avLst/>
              <a:gdLst/>
              <a:ahLst/>
              <a:cxnLst/>
              <a:rect l="0" t="0" r="r" b="b"/>
              <a:pathLst>
                <a:path w="21600" h="21600">
                  <a:moveTo>
                    <a:pt x="0" y="5400"/>
                  </a:moveTo>
                  <a:lnTo>
                    <a:pt x="0" y="21600"/>
                  </a:lnTo>
                  <a:lnTo>
                    <a:pt x="21600" y="16200"/>
                  </a:lnTo>
                  <a:lnTo>
                    <a:pt x="21600" y="0"/>
                  </a:lnTo>
                  <a:close/>
                  <a:moveTo>
                    <a:pt x="0" y="540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46" name="AutoShape 42"/>
            <p:cNvSpPr>
              <a:spLocks/>
            </p:cNvSpPr>
            <p:nvPr/>
          </p:nvSpPr>
          <p:spPr bwMode="auto">
            <a:xfrm>
              <a:off x="0" y="0"/>
              <a:ext cx="240" cy="240"/>
            </a:xfrm>
            <a:custGeom>
              <a:avLst/>
              <a:gdLst/>
              <a:ahLst/>
              <a:cxnLst/>
              <a:rect l="0" t="0" r="r" b="b"/>
              <a:pathLst>
                <a:path w="21600" h="21600">
                  <a:moveTo>
                    <a:pt x="0" y="5400"/>
                  </a:moveTo>
                  <a:lnTo>
                    <a:pt x="16200" y="5400"/>
                  </a:lnTo>
                  <a:lnTo>
                    <a:pt x="21600" y="0"/>
                  </a:lnTo>
                  <a:moveTo>
                    <a:pt x="16200" y="5400"/>
                  </a:moveTo>
                  <a:lnTo>
                    <a:pt x="16200" y="21600"/>
                  </a:ln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pic>
        <p:nvPicPr>
          <p:cNvPr id="21547" name="Picture 4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1204913"/>
            <a:ext cx="1524000"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1548" name="Line 44"/>
          <p:cNvSpPr>
            <a:spLocks noChangeShapeType="1"/>
          </p:cNvSpPr>
          <p:nvPr/>
        </p:nvSpPr>
        <p:spPr bwMode="auto">
          <a:xfrm>
            <a:off x="0" y="2971800"/>
            <a:ext cx="9144000" cy="1588"/>
          </a:xfrm>
          <a:prstGeom prst="line">
            <a:avLst/>
          </a:prstGeom>
          <a:noFill/>
          <a:ln w="12700" cap="flat">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549" name="Line 45"/>
          <p:cNvSpPr>
            <a:spLocks noChangeShapeType="1"/>
          </p:cNvSpPr>
          <p:nvPr/>
        </p:nvSpPr>
        <p:spPr bwMode="auto">
          <a:xfrm>
            <a:off x="0" y="4724400"/>
            <a:ext cx="9144000" cy="1588"/>
          </a:xfrm>
          <a:prstGeom prst="line">
            <a:avLst/>
          </a:prstGeom>
          <a:noFill/>
          <a:ln w="12700" cap="flat">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nvGrpSpPr>
          <p:cNvPr id="21550" name="Group 46"/>
          <p:cNvGrpSpPr>
            <a:grpSpLocks/>
          </p:cNvGrpSpPr>
          <p:nvPr/>
        </p:nvGrpSpPr>
        <p:grpSpPr bwMode="auto">
          <a:xfrm>
            <a:off x="3733800" y="3505200"/>
            <a:ext cx="2667000" cy="485775"/>
            <a:chOff x="0" y="0"/>
            <a:chExt cx="1680" cy="306"/>
          </a:xfrm>
        </p:grpSpPr>
        <p:sp>
          <p:nvSpPr>
            <p:cNvPr id="21551" name="AutoShape 47"/>
            <p:cNvSpPr>
              <a:spLocks/>
            </p:cNvSpPr>
            <p:nvPr/>
          </p:nvSpPr>
          <p:spPr bwMode="auto">
            <a:xfrm>
              <a:off x="0" y="0"/>
              <a:ext cx="1680" cy="306"/>
            </a:xfrm>
            <a:prstGeom prst="rightArrow">
              <a:avLst>
                <a:gd name="adj1" fmla="val 50000"/>
                <a:gd name="adj2" fmla="val 137255"/>
              </a:avLst>
            </a:pr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52" name="Rectangle 48"/>
            <p:cNvSpPr>
              <a:spLocks/>
            </p:cNvSpPr>
            <p:nvPr/>
          </p:nvSpPr>
          <p:spPr bwMode="auto">
            <a:xfrm>
              <a:off x="534" y="69"/>
              <a:ext cx="43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Entails</a:t>
              </a:r>
            </a:p>
          </p:txBody>
        </p:sp>
      </p:grpSp>
      <p:grpSp>
        <p:nvGrpSpPr>
          <p:cNvPr id="21553" name="Group 49"/>
          <p:cNvGrpSpPr>
            <a:grpSpLocks/>
          </p:cNvGrpSpPr>
          <p:nvPr/>
        </p:nvGrpSpPr>
        <p:grpSpPr bwMode="auto">
          <a:xfrm>
            <a:off x="3733800" y="5334000"/>
            <a:ext cx="2667000" cy="485775"/>
            <a:chOff x="0" y="0"/>
            <a:chExt cx="1680" cy="306"/>
          </a:xfrm>
        </p:grpSpPr>
        <p:sp>
          <p:nvSpPr>
            <p:cNvPr id="21554" name="AutoShape 50"/>
            <p:cNvSpPr>
              <a:spLocks/>
            </p:cNvSpPr>
            <p:nvPr/>
          </p:nvSpPr>
          <p:spPr bwMode="auto">
            <a:xfrm>
              <a:off x="0" y="0"/>
              <a:ext cx="1680" cy="306"/>
            </a:xfrm>
            <a:prstGeom prst="rightArrow">
              <a:avLst>
                <a:gd name="adj1" fmla="val 50000"/>
                <a:gd name="adj2" fmla="val 137255"/>
              </a:avLst>
            </a:pr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55" name="Rectangle 51"/>
            <p:cNvSpPr>
              <a:spLocks/>
            </p:cNvSpPr>
            <p:nvPr/>
          </p:nvSpPr>
          <p:spPr bwMode="auto">
            <a:xfrm>
              <a:off x="516" y="69"/>
              <a:ext cx="47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Derives</a:t>
              </a:r>
            </a:p>
          </p:txBody>
        </p:sp>
      </p:grpSp>
      <p:grpSp>
        <p:nvGrpSpPr>
          <p:cNvPr id="21556" name="Group 52"/>
          <p:cNvGrpSpPr>
            <a:grpSpLocks/>
          </p:cNvGrpSpPr>
          <p:nvPr/>
        </p:nvGrpSpPr>
        <p:grpSpPr bwMode="auto">
          <a:xfrm>
            <a:off x="7115175" y="3505200"/>
            <a:ext cx="381000" cy="381000"/>
            <a:chOff x="0" y="0"/>
            <a:chExt cx="240" cy="240"/>
          </a:xfrm>
        </p:grpSpPr>
        <p:sp>
          <p:nvSpPr>
            <p:cNvPr id="21557" name="AutoShape 53"/>
            <p:cNvSpPr>
              <a:spLocks/>
            </p:cNvSpPr>
            <p:nvPr/>
          </p:nvSpPr>
          <p:spPr bwMode="auto">
            <a:xfrm>
              <a:off x="0" y="0"/>
              <a:ext cx="240" cy="240"/>
            </a:xfrm>
            <a:custGeom>
              <a:avLst/>
              <a:gdLst/>
              <a:ahLst/>
              <a:cxnLst/>
              <a:rect l="0" t="0" r="r" b="b"/>
              <a:pathLst>
                <a:path w="21600" h="21600">
                  <a:moveTo>
                    <a:pt x="5400" y="0"/>
                  </a:moveTo>
                  <a:lnTo>
                    <a:pt x="0" y="5400"/>
                  </a:lnTo>
                  <a:lnTo>
                    <a:pt x="0" y="21600"/>
                  </a:lnTo>
                  <a:lnTo>
                    <a:pt x="16200" y="21600"/>
                  </a:lnTo>
                  <a:lnTo>
                    <a:pt x="21600" y="162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58" name="AutoShape 54"/>
            <p:cNvSpPr>
              <a:spLocks/>
            </p:cNvSpPr>
            <p:nvPr/>
          </p:nvSpPr>
          <p:spPr bwMode="auto">
            <a:xfrm>
              <a:off x="0" y="0"/>
              <a:ext cx="240" cy="60"/>
            </a:xfrm>
            <a:custGeom>
              <a:avLst/>
              <a:gdLst/>
              <a:ahLst/>
              <a:cxnLst/>
              <a:rect l="0" t="0" r="r" b="b"/>
              <a:pathLst>
                <a:path w="21600" h="21600">
                  <a:moveTo>
                    <a:pt x="5400" y="0"/>
                  </a:moveTo>
                  <a:lnTo>
                    <a:pt x="0" y="21600"/>
                  </a:lnTo>
                  <a:lnTo>
                    <a:pt x="16200" y="21600"/>
                  </a:lnTo>
                  <a:lnTo>
                    <a:pt x="21600" y="0"/>
                  </a:lnTo>
                  <a:close/>
                  <a:moveTo>
                    <a:pt x="54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59" name="AutoShape 55"/>
            <p:cNvSpPr>
              <a:spLocks/>
            </p:cNvSpPr>
            <p:nvPr/>
          </p:nvSpPr>
          <p:spPr bwMode="auto">
            <a:xfrm>
              <a:off x="180" y="0"/>
              <a:ext cx="60" cy="240"/>
            </a:xfrm>
            <a:custGeom>
              <a:avLst/>
              <a:gdLst/>
              <a:ahLst/>
              <a:cxnLst/>
              <a:rect l="0" t="0" r="r" b="b"/>
              <a:pathLst>
                <a:path w="21600" h="21600">
                  <a:moveTo>
                    <a:pt x="0" y="5400"/>
                  </a:moveTo>
                  <a:lnTo>
                    <a:pt x="0" y="21600"/>
                  </a:lnTo>
                  <a:lnTo>
                    <a:pt x="21600" y="16200"/>
                  </a:lnTo>
                  <a:lnTo>
                    <a:pt x="21600" y="0"/>
                  </a:lnTo>
                  <a:close/>
                  <a:moveTo>
                    <a:pt x="0" y="540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sp>
          <p:nvSpPr>
            <p:cNvPr id="21560" name="AutoShape 56"/>
            <p:cNvSpPr>
              <a:spLocks/>
            </p:cNvSpPr>
            <p:nvPr/>
          </p:nvSpPr>
          <p:spPr bwMode="auto">
            <a:xfrm>
              <a:off x="0" y="0"/>
              <a:ext cx="240" cy="240"/>
            </a:xfrm>
            <a:custGeom>
              <a:avLst/>
              <a:gdLst/>
              <a:ahLst/>
              <a:cxnLst/>
              <a:rect l="0" t="0" r="r" b="b"/>
              <a:pathLst>
                <a:path w="21600" h="21600">
                  <a:moveTo>
                    <a:pt x="0" y="5400"/>
                  </a:moveTo>
                  <a:lnTo>
                    <a:pt x="16200" y="5400"/>
                  </a:lnTo>
                  <a:lnTo>
                    <a:pt x="21600" y="0"/>
                  </a:lnTo>
                  <a:moveTo>
                    <a:pt x="16200" y="5400"/>
                  </a:moveTo>
                  <a:lnTo>
                    <a:pt x="16200" y="21600"/>
                  </a:ln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grpSp>
        <p:nvGrpSpPr>
          <p:cNvPr id="21561" name="Group 57"/>
          <p:cNvGrpSpPr>
            <a:grpSpLocks/>
          </p:cNvGrpSpPr>
          <p:nvPr/>
        </p:nvGrpSpPr>
        <p:grpSpPr bwMode="auto">
          <a:xfrm>
            <a:off x="0" y="762000"/>
            <a:ext cx="4438650" cy="2133600"/>
            <a:chOff x="0" y="0"/>
            <a:chExt cx="2796" cy="1344"/>
          </a:xfrm>
        </p:grpSpPr>
        <p:pic>
          <p:nvPicPr>
            <p:cNvPr id="21562" name="Picture 5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 y="336"/>
              <a:ext cx="2705" cy="1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pic>
          <p:nvPicPr>
            <p:cNvPr id="21563" name="Picture 5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67" y="239"/>
              <a:ext cx="770" cy="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pic>
          <p:nvPicPr>
            <p:cNvPr id="21564" name="Picture 60"/>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99" y="0"/>
              <a:ext cx="597" cy="7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pic>
          <p:nvPicPr>
            <p:cNvPr id="21565" name="Picture 61"/>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528"/>
              <a:ext cx="955" cy="7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pic>
          <p:nvPicPr>
            <p:cNvPr id="21566" name="Picture 62"/>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19" y="864"/>
              <a:ext cx="770"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grpSp>
      <p:sp>
        <p:nvSpPr>
          <p:cNvPr id="21567" name="Rectangle 63"/>
          <p:cNvSpPr>
            <a:spLocks/>
          </p:cNvSpPr>
          <p:nvPr/>
        </p:nvSpPr>
        <p:spPr bwMode="auto">
          <a:xfrm>
            <a:off x="-76200" y="609600"/>
            <a:ext cx="10302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Real World</a:t>
            </a:r>
          </a:p>
        </p:txBody>
      </p:sp>
      <p:grpSp>
        <p:nvGrpSpPr>
          <p:cNvPr id="21568" name="Group 64"/>
          <p:cNvGrpSpPr>
            <a:grpSpLocks/>
          </p:cNvGrpSpPr>
          <p:nvPr/>
        </p:nvGrpSpPr>
        <p:grpSpPr bwMode="auto">
          <a:xfrm>
            <a:off x="8380413" y="4267200"/>
            <a:ext cx="458787" cy="914400"/>
            <a:chOff x="0" y="0"/>
            <a:chExt cx="289" cy="576"/>
          </a:xfrm>
        </p:grpSpPr>
        <p:sp>
          <p:nvSpPr>
            <p:cNvPr id="21569" name="Rectangle 65"/>
            <p:cNvSpPr>
              <a:spLocks/>
            </p:cNvSpPr>
            <p:nvPr/>
          </p:nvSpPr>
          <p:spPr bwMode="auto">
            <a:xfrm rot="5400000">
              <a:off x="-123" y="140"/>
              <a:ext cx="4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Syntax</a:t>
              </a:r>
            </a:p>
          </p:txBody>
        </p:sp>
        <p:sp>
          <p:nvSpPr>
            <p:cNvPr id="21570" name="AutoShape 66"/>
            <p:cNvSpPr>
              <a:spLocks/>
            </p:cNvSpPr>
            <p:nvPr/>
          </p:nvSpPr>
          <p:spPr bwMode="auto">
            <a:xfrm flipH="1">
              <a:off x="145" y="0"/>
              <a:ext cx="144" cy="576"/>
            </a:xfrm>
            <a:custGeom>
              <a:avLst/>
              <a:gdLst/>
              <a:ahLst/>
              <a:cxnLst/>
              <a:rect l="0" t="0" r="r" b="b"/>
              <a:pathLst>
                <a:path w="21600" h="21600">
                  <a:moveTo>
                    <a:pt x="10800" y="0"/>
                  </a:moveTo>
                  <a:lnTo>
                    <a:pt x="21600" y="4320"/>
                  </a:lnTo>
                  <a:lnTo>
                    <a:pt x="16200" y="4320"/>
                  </a:lnTo>
                  <a:lnTo>
                    <a:pt x="16200" y="17280"/>
                  </a:lnTo>
                  <a:lnTo>
                    <a:pt x="21600" y="17280"/>
                  </a:lnTo>
                  <a:lnTo>
                    <a:pt x="10800" y="21600"/>
                  </a:lnTo>
                  <a:lnTo>
                    <a:pt x="0" y="17280"/>
                  </a:lnTo>
                  <a:lnTo>
                    <a:pt x="5400" y="17280"/>
                  </a:lnTo>
                  <a:lnTo>
                    <a:pt x="5400" y="4320"/>
                  </a:lnTo>
                  <a:lnTo>
                    <a:pt x="0" y="4320"/>
                  </a:lnTo>
                  <a:close/>
                  <a:moveTo>
                    <a:pt x="108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grpSp>
        <p:nvGrpSpPr>
          <p:cNvPr id="21571" name="Group 67"/>
          <p:cNvGrpSpPr>
            <a:grpSpLocks/>
          </p:cNvGrpSpPr>
          <p:nvPr/>
        </p:nvGrpSpPr>
        <p:grpSpPr bwMode="auto">
          <a:xfrm rot="10800000" flipH="1">
            <a:off x="304800" y="2513013"/>
            <a:ext cx="457200" cy="1076325"/>
            <a:chOff x="0" y="0"/>
            <a:chExt cx="288" cy="678"/>
          </a:xfrm>
        </p:grpSpPr>
        <p:sp>
          <p:nvSpPr>
            <p:cNvPr id="21572" name="Rectangle 68"/>
            <p:cNvSpPr>
              <a:spLocks/>
            </p:cNvSpPr>
            <p:nvPr/>
          </p:nvSpPr>
          <p:spPr bwMode="auto">
            <a:xfrm rot="16200000" flipH="1">
              <a:off x="-118" y="214"/>
              <a:ext cx="62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1400">
                  <a:solidFill>
                    <a:schemeClr val="tx1"/>
                  </a:solidFill>
                  <a:latin typeface="Arial" charset="0"/>
                  <a:ea typeface="ＭＳ Ｐゴシック" charset="0"/>
                  <a:cs typeface="Arial" charset="0"/>
                  <a:sym typeface="Arial" charset="0"/>
                </a:rPr>
                <a:t>Semantics</a:t>
              </a:r>
            </a:p>
          </p:txBody>
        </p:sp>
        <p:sp>
          <p:nvSpPr>
            <p:cNvPr id="21573" name="AutoShape 69"/>
            <p:cNvSpPr>
              <a:spLocks/>
            </p:cNvSpPr>
            <p:nvPr/>
          </p:nvSpPr>
          <p:spPr bwMode="auto">
            <a:xfrm>
              <a:off x="0" y="102"/>
              <a:ext cx="144" cy="576"/>
            </a:xfrm>
            <a:custGeom>
              <a:avLst/>
              <a:gdLst/>
              <a:ahLst/>
              <a:cxnLst/>
              <a:rect l="0" t="0" r="r" b="b"/>
              <a:pathLst>
                <a:path w="21600" h="21600">
                  <a:moveTo>
                    <a:pt x="10800" y="0"/>
                  </a:moveTo>
                  <a:lnTo>
                    <a:pt x="21600" y="4320"/>
                  </a:lnTo>
                  <a:lnTo>
                    <a:pt x="16200" y="4320"/>
                  </a:lnTo>
                  <a:lnTo>
                    <a:pt x="16200" y="17280"/>
                  </a:lnTo>
                  <a:lnTo>
                    <a:pt x="21600" y="17280"/>
                  </a:lnTo>
                  <a:lnTo>
                    <a:pt x="10800" y="21600"/>
                  </a:lnTo>
                  <a:lnTo>
                    <a:pt x="0" y="17280"/>
                  </a:lnTo>
                  <a:lnTo>
                    <a:pt x="5400" y="17280"/>
                  </a:lnTo>
                  <a:lnTo>
                    <a:pt x="5400" y="4320"/>
                  </a:lnTo>
                  <a:lnTo>
                    <a:pt x="0" y="4320"/>
                  </a:lnTo>
                  <a:close/>
                  <a:moveTo>
                    <a:pt x="10800" y="0"/>
                  </a:moveTo>
                </a:path>
              </a:pathLst>
            </a:custGeom>
            <a:solidFill>
              <a:schemeClr val="accent1"/>
            </a:solidFill>
            <a:ln w="12700" cap="flat">
              <a:solidFill>
                <a:schemeClr val="tx1"/>
              </a:solidFill>
              <a:prstDash val="solid"/>
              <a:round/>
              <a:headEnd type="none" w="med" len="med"/>
              <a:tailEnd type="none" w="med" len="med"/>
            </a:ln>
          </p:spPr>
          <p:txBody>
            <a:bodyPr lIns="0" tIns="0" rIns="0" bIns="0"/>
            <a:lstStyle/>
            <a:p>
              <a:endParaRPr lang="en-US"/>
            </a:p>
          </p:txBody>
        </p:sp>
      </p:grpSp>
      <p:sp>
        <p:nvSpPr>
          <p:cNvPr id="21574" name="AutoShape 70"/>
          <p:cNvSpPr>
            <a:spLocks noChangeShapeType="1"/>
          </p:cNvSpPr>
          <p:nvPr/>
        </p:nvSpPr>
        <p:spPr bwMode="auto">
          <a:xfrm flipH="1">
            <a:off x="1866900" y="3390900"/>
            <a:ext cx="76200" cy="609600"/>
          </a:xfrm>
          <a:prstGeom prst="straightConnector1">
            <a:avLst/>
          </a:prstGeom>
          <a:noFill/>
          <a:ln w="12700" cap="flat">
            <a:solidFill>
              <a:schemeClr val="tx1"/>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21575" name="AutoShape 71"/>
          <p:cNvSpPr>
            <a:spLocks noChangeShapeType="1"/>
          </p:cNvSpPr>
          <p:nvPr/>
        </p:nvSpPr>
        <p:spPr bwMode="auto">
          <a:xfrm rot="10800000">
            <a:off x="1866900" y="4000500"/>
            <a:ext cx="838200" cy="1524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21576" name="AutoShape 72"/>
          <p:cNvSpPr>
            <a:spLocks noChangeShapeType="1"/>
          </p:cNvSpPr>
          <p:nvPr/>
        </p:nvSpPr>
        <p:spPr bwMode="auto">
          <a:xfrm flipH="1">
            <a:off x="2705100" y="3390900"/>
            <a:ext cx="76200" cy="7620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21577" name="AutoShape 73"/>
          <p:cNvSpPr>
            <a:spLocks noChangeShapeType="1"/>
          </p:cNvSpPr>
          <p:nvPr/>
        </p:nvSpPr>
        <p:spPr bwMode="auto">
          <a:xfrm rot="10800000">
            <a:off x="1943100" y="3390900"/>
            <a:ext cx="838200" cy="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21578" name="AutoShape 74"/>
          <p:cNvSpPr>
            <a:spLocks noChangeShapeType="1"/>
          </p:cNvSpPr>
          <p:nvPr/>
        </p:nvSpPr>
        <p:spPr bwMode="auto">
          <a:xfrm flipH="1">
            <a:off x="1866900" y="3390900"/>
            <a:ext cx="914400" cy="6096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21579" name="Rectangle 75"/>
          <p:cNvSpPr>
            <a:spLocks/>
          </p:cNvSpPr>
          <p:nvPr/>
        </p:nvSpPr>
        <p:spPr bwMode="auto">
          <a:xfrm>
            <a:off x="0" y="5257800"/>
            <a:ext cx="137953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2800" b="1" i="1">
                <a:solidFill>
                  <a:srgbClr val="000020"/>
                </a:solidFill>
                <a:latin typeface="Times New Roman" charset="0"/>
                <a:ea typeface="ＭＳ Ｐゴシック" charset="0"/>
                <a:cs typeface="Times New Roman" charset="0"/>
                <a:sym typeface="Times New Roman" charset="0"/>
              </a:rPr>
              <a:t>Symbols</a:t>
            </a:r>
          </a:p>
        </p:txBody>
      </p:sp>
      <p:sp>
        <p:nvSpPr>
          <p:cNvPr id="21580" name="Rectangle 76"/>
          <p:cNvSpPr>
            <a:spLocks/>
          </p:cNvSpPr>
          <p:nvPr/>
        </p:nvSpPr>
        <p:spPr bwMode="auto">
          <a:xfrm>
            <a:off x="1447800" y="6096000"/>
            <a:ext cx="172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2000">
                <a:solidFill>
                  <a:srgbClr val="663300"/>
                </a:solidFill>
                <a:latin typeface="Times New Roman" charset="0"/>
                <a:ea typeface="ＭＳ Ｐゴシック" charset="0"/>
                <a:cs typeface="Times New Roman" charset="0"/>
                <a:sym typeface="Times New Roman" charset="0"/>
              </a:rPr>
              <a:t>Symbol Strings</a:t>
            </a:r>
          </a:p>
        </p:txBody>
      </p:sp>
      <p:sp>
        <p:nvSpPr>
          <p:cNvPr id="21581" name="Rectangle 77"/>
          <p:cNvSpPr>
            <a:spLocks/>
          </p:cNvSpPr>
          <p:nvPr/>
        </p:nvSpPr>
        <p:spPr bwMode="auto">
          <a:xfrm>
            <a:off x="1600200" y="5562600"/>
            <a:ext cx="381000" cy="381000"/>
          </a:xfrm>
          <a:prstGeom prst="rect">
            <a:avLst/>
          </a:prstGeom>
          <a:noFill/>
          <a:ln w="76200" cap="flat">
            <a:solidFill>
              <a:srgbClr val="66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582" name="Rectangle 78"/>
          <p:cNvSpPr>
            <a:spLocks/>
          </p:cNvSpPr>
          <p:nvPr/>
        </p:nvSpPr>
        <p:spPr bwMode="auto">
          <a:xfrm>
            <a:off x="2438400" y="5715000"/>
            <a:ext cx="381000" cy="381000"/>
          </a:xfrm>
          <a:prstGeom prst="rect">
            <a:avLst/>
          </a:prstGeom>
          <a:noFill/>
          <a:ln w="76200" cap="flat">
            <a:solidFill>
              <a:srgbClr val="66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583" name="Rectangle 79"/>
          <p:cNvSpPr>
            <a:spLocks/>
          </p:cNvSpPr>
          <p:nvPr/>
        </p:nvSpPr>
        <p:spPr bwMode="auto">
          <a:xfrm>
            <a:off x="1676400" y="4953000"/>
            <a:ext cx="381000" cy="381000"/>
          </a:xfrm>
          <a:prstGeom prst="rect">
            <a:avLst/>
          </a:prstGeom>
          <a:noFill/>
          <a:ln w="76200" cap="flat">
            <a:solidFill>
              <a:srgbClr val="66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584" name="Rectangle 80"/>
          <p:cNvSpPr>
            <a:spLocks/>
          </p:cNvSpPr>
          <p:nvPr/>
        </p:nvSpPr>
        <p:spPr bwMode="auto">
          <a:xfrm>
            <a:off x="2514600" y="4953000"/>
            <a:ext cx="381000" cy="381000"/>
          </a:xfrm>
          <a:prstGeom prst="rect">
            <a:avLst/>
          </a:prstGeom>
          <a:noFill/>
          <a:ln w="76200" cap="flat">
            <a:solidFill>
              <a:srgbClr val="66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cxnSp>
        <p:nvCxnSpPr>
          <p:cNvPr id="21585" name="AutoShape 81"/>
          <p:cNvCxnSpPr>
            <a:cxnSpLocks noChangeShapeType="1"/>
            <a:stCxn id="21583" idx="0"/>
            <a:endCxn id="21581" idx="0"/>
          </p:cNvCxnSpPr>
          <p:nvPr/>
        </p:nvCxnSpPr>
        <p:spPr bwMode="auto">
          <a:xfrm flipH="1">
            <a:off x="1790700" y="5143500"/>
            <a:ext cx="76200" cy="6096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cxnSp>
      <p:cxnSp>
        <p:nvCxnSpPr>
          <p:cNvPr id="21586" name="AutoShape 82"/>
          <p:cNvCxnSpPr>
            <a:cxnSpLocks noChangeShapeType="1"/>
            <a:stCxn id="21582" idx="0"/>
            <a:endCxn id="21581" idx="0"/>
          </p:cNvCxnSpPr>
          <p:nvPr/>
        </p:nvCxnSpPr>
        <p:spPr bwMode="auto">
          <a:xfrm rot="10800000">
            <a:off x="1790700" y="5753100"/>
            <a:ext cx="838200" cy="1524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cxnSp>
      <p:cxnSp>
        <p:nvCxnSpPr>
          <p:cNvPr id="21587" name="AutoShape 83"/>
          <p:cNvCxnSpPr>
            <a:cxnSpLocks noChangeShapeType="1"/>
            <a:stCxn id="21584" idx="0"/>
            <a:endCxn id="21582" idx="0"/>
          </p:cNvCxnSpPr>
          <p:nvPr/>
        </p:nvCxnSpPr>
        <p:spPr bwMode="auto">
          <a:xfrm flipH="1">
            <a:off x="2628900" y="5143500"/>
            <a:ext cx="76200" cy="7620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cxnSp>
      <p:cxnSp>
        <p:nvCxnSpPr>
          <p:cNvPr id="21588" name="AutoShape 84"/>
          <p:cNvCxnSpPr>
            <a:cxnSpLocks noChangeShapeType="1"/>
            <a:stCxn id="21584" idx="0"/>
            <a:endCxn id="21583" idx="0"/>
          </p:cNvCxnSpPr>
          <p:nvPr/>
        </p:nvCxnSpPr>
        <p:spPr bwMode="auto">
          <a:xfrm rot="10800000">
            <a:off x="1866900" y="5143500"/>
            <a:ext cx="838200" cy="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cxnSp>
      <p:cxnSp>
        <p:nvCxnSpPr>
          <p:cNvPr id="21589" name="AutoShape 85"/>
          <p:cNvCxnSpPr>
            <a:cxnSpLocks noChangeShapeType="1"/>
            <a:stCxn id="21584" idx="0"/>
            <a:endCxn id="21581" idx="0"/>
          </p:cNvCxnSpPr>
          <p:nvPr/>
        </p:nvCxnSpPr>
        <p:spPr bwMode="auto">
          <a:xfrm flipH="1">
            <a:off x="1790700" y="5143500"/>
            <a:ext cx="914400" cy="609600"/>
          </a:xfrm>
          <a:prstGeom prst="straightConnector1">
            <a:avLst/>
          </a:prstGeom>
          <a:noFill/>
          <a:ln w="12700" cap="flat">
            <a:solidFill>
              <a:srgbClr val="663300"/>
            </a:solidFill>
            <a:prstDash val="solid"/>
            <a:round/>
            <a:headEnd type="none" w="med" len="med"/>
            <a:tailEnd type="none" w="med" len="med"/>
          </a:ln>
          <a:extLst>
            <a:ext uri="{909E8E84-426E-40dd-AFC4-6F175D3DCCD1}">
              <a14:hiddenFill xmlns:a14="http://schemas.microsoft.com/office/drawing/2010/main">
                <a:noFill/>
              </a14:hiddenFill>
            </a:ext>
          </a:extLst>
        </p:spPr>
      </p:cxnSp>
      <p:sp>
        <p:nvSpPr>
          <p:cNvPr id="21590" name="Rectangle 86"/>
          <p:cNvSpPr>
            <a:spLocks/>
          </p:cNvSpPr>
          <p:nvPr/>
        </p:nvSpPr>
        <p:spPr bwMode="auto">
          <a:xfrm>
            <a:off x="6475413" y="5851525"/>
            <a:ext cx="163036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2000">
                <a:solidFill>
                  <a:srgbClr val="663300"/>
                </a:solidFill>
                <a:latin typeface="Times New Roman" charset="0"/>
                <a:ea typeface="ＭＳ Ｐゴシック" charset="0"/>
                <a:cs typeface="Times New Roman" charset="0"/>
                <a:sym typeface="Times New Roman" charset="0"/>
              </a:rPr>
              <a:t>Symbol String</a:t>
            </a:r>
          </a:p>
        </p:txBody>
      </p:sp>
      <p:sp>
        <p:nvSpPr>
          <p:cNvPr id="21591" name="Rectangle 87"/>
          <p:cNvSpPr>
            <a:spLocks/>
          </p:cNvSpPr>
          <p:nvPr/>
        </p:nvSpPr>
        <p:spPr bwMode="auto">
          <a:xfrm>
            <a:off x="7115175" y="5241925"/>
            <a:ext cx="381000" cy="381000"/>
          </a:xfrm>
          <a:prstGeom prst="rect">
            <a:avLst/>
          </a:prstGeom>
          <a:noFill/>
          <a:ln w="76200" cap="flat">
            <a:solidFill>
              <a:srgbClr val="663300"/>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nvGrpSpPr>
          <p:cNvPr id="21592" name="Group 88"/>
          <p:cNvGrpSpPr>
            <a:grpSpLocks/>
          </p:cNvGrpSpPr>
          <p:nvPr/>
        </p:nvGrpSpPr>
        <p:grpSpPr bwMode="auto">
          <a:xfrm flipH="1">
            <a:off x="8320088" y="2438400"/>
            <a:ext cx="381000" cy="1184275"/>
            <a:chOff x="0" y="0"/>
            <a:chExt cx="240" cy="746"/>
          </a:xfrm>
        </p:grpSpPr>
        <p:sp>
          <p:nvSpPr>
            <p:cNvPr id="21593" name="Rectangle 89"/>
            <p:cNvSpPr>
              <a:spLocks/>
            </p:cNvSpPr>
            <p:nvPr/>
          </p:nvSpPr>
          <p:spPr bwMode="auto">
            <a:xfrm rot="16200000" flipH="1">
              <a:off x="-253" y="253"/>
              <a:ext cx="746"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spAutoFit/>
            </a:bodyPr>
            <a:lstStyle/>
            <a:p>
              <a:pPr marL="39688">
                <a:lnSpc>
                  <a:spcPct val="94000"/>
                </a:lnSpc>
              </a:pPr>
              <a:r>
                <a:rPr lang="en-US" sz="2000" i="1">
                  <a:solidFill>
                    <a:srgbClr val="FAFD00"/>
                  </a:solidFill>
                  <a:latin typeface="Times New Roman" charset="0"/>
                  <a:ea typeface="ＭＳ Ｐゴシック" charset="0"/>
                  <a:cs typeface="Times New Roman" charset="0"/>
                  <a:sym typeface="Times New Roman" charset="0"/>
                </a:rPr>
                <a:t>Semantics</a:t>
              </a:r>
            </a:p>
          </p:txBody>
        </p:sp>
        <p:sp>
          <p:nvSpPr>
            <p:cNvPr id="21594" name="AutoShape 90"/>
            <p:cNvSpPr>
              <a:spLocks/>
            </p:cNvSpPr>
            <p:nvPr/>
          </p:nvSpPr>
          <p:spPr bwMode="auto">
            <a:xfrm>
              <a:off x="1" y="95"/>
              <a:ext cx="144" cy="576"/>
            </a:xfrm>
            <a:custGeom>
              <a:avLst/>
              <a:gdLst/>
              <a:ahLst/>
              <a:cxnLst/>
              <a:rect l="0" t="0" r="r" b="b"/>
              <a:pathLst>
                <a:path w="21600" h="21600">
                  <a:moveTo>
                    <a:pt x="10800" y="0"/>
                  </a:moveTo>
                  <a:lnTo>
                    <a:pt x="21600" y="4320"/>
                  </a:lnTo>
                  <a:lnTo>
                    <a:pt x="16200" y="4320"/>
                  </a:lnTo>
                  <a:lnTo>
                    <a:pt x="16200" y="17280"/>
                  </a:lnTo>
                  <a:lnTo>
                    <a:pt x="21600" y="17280"/>
                  </a:lnTo>
                  <a:lnTo>
                    <a:pt x="10800" y="21600"/>
                  </a:lnTo>
                  <a:lnTo>
                    <a:pt x="0" y="17280"/>
                  </a:lnTo>
                  <a:lnTo>
                    <a:pt x="5400" y="17280"/>
                  </a:lnTo>
                  <a:lnTo>
                    <a:pt x="5400" y="4320"/>
                  </a:lnTo>
                  <a:lnTo>
                    <a:pt x="0" y="4320"/>
                  </a:lnTo>
                  <a:close/>
                  <a:moveTo>
                    <a:pt x="10800" y="0"/>
                  </a:moveTo>
                </a:path>
              </a:pathLst>
            </a:custGeom>
            <a:gradFill rotWithShape="0">
              <a:gsLst>
                <a:gs pos="0">
                  <a:srgbClr val="FF9933"/>
                </a:gs>
                <a:gs pos="100000">
                  <a:srgbClr val="00FF00"/>
                </a:gs>
              </a:gsLst>
              <a:lin ang="5400000" scaled="1"/>
            </a:gradFill>
            <a:ln w="12700" cap="flat">
              <a:solidFill>
                <a:srgbClr val="000020"/>
              </a:solidFill>
              <a:prstDash val="solid"/>
              <a:miter lim="800000"/>
              <a:headEnd type="none" w="med" len="med"/>
              <a:tailEnd type="none" w="med" len="med"/>
            </a:ln>
          </p:spPr>
          <p:txBody>
            <a:bodyPr lIns="0" tIns="0" rIns="0" bIns="0"/>
            <a:lstStyle/>
            <a:p>
              <a:endParaRPr lang="en-US"/>
            </a:p>
          </p:txBody>
        </p:sp>
      </p:grpSp>
      <p:grpSp>
        <p:nvGrpSpPr>
          <p:cNvPr id="21595" name="Group 91"/>
          <p:cNvGrpSpPr>
            <a:grpSpLocks/>
          </p:cNvGrpSpPr>
          <p:nvPr/>
        </p:nvGrpSpPr>
        <p:grpSpPr bwMode="auto">
          <a:xfrm>
            <a:off x="287338" y="4265613"/>
            <a:ext cx="542925" cy="914400"/>
            <a:chOff x="0" y="0"/>
            <a:chExt cx="341" cy="576"/>
          </a:xfrm>
        </p:grpSpPr>
        <p:sp>
          <p:nvSpPr>
            <p:cNvPr id="21596" name="Rectangle 92"/>
            <p:cNvSpPr>
              <a:spLocks/>
            </p:cNvSpPr>
            <p:nvPr/>
          </p:nvSpPr>
          <p:spPr bwMode="auto">
            <a:xfrm rot="-5400000">
              <a:off x="-41" y="171"/>
              <a:ext cx="52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wrap="none" lIns="0" tIns="0" rIns="40640" bIns="0" anchor="ctr">
              <a:spAutoFit/>
            </a:bodyPr>
            <a:lstStyle/>
            <a:p>
              <a:pPr marL="39688" algn="ctr">
                <a:lnSpc>
                  <a:spcPct val="94000"/>
                </a:lnSpc>
              </a:pPr>
              <a:r>
                <a:rPr lang="en-US" sz="2000" i="1">
                  <a:solidFill>
                    <a:srgbClr val="FAFD00"/>
                  </a:solidFill>
                  <a:latin typeface="Times New Roman" charset="0"/>
                  <a:ea typeface="ＭＳ Ｐゴシック" charset="0"/>
                  <a:cs typeface="Times New Roman" charset="0"/>
                  <a:sym typeface="Times New Roman" charset="0"/>
                </a:rPr>
                <a:t>Syntax</a:t>
              </a:r>
            </a:p>
          </p:txBody>
        </p:sp>
        <p:sp>
          <p:nvSpPr>
            <p:cNvPr id="21597" name="AutoShape 93"/>
            <p:cNvSpPr>
              <a:spLocks/>
            </p:cNvSpPr>
            <p:nvPr/>
          </p:nvSpPr>
          <p:spPr bwMode="auto">
            <a:xfrm rot="10800000" flipH="1">
              <a:off x="0" y="0"/>
              <a:ext cx="144" cy="576"/>
            </a:xfrm>
            <a:custGeom>
              <a:avLst/>
              <a:gdLst/>
              <a:ahLst/>
              <a:cxnLst/>
              <a:rect l="0" t="0" r="r" b="b"/>
              <a:pathLst>
                <a:path w="21600" h="21600">
                  <a:moveTo>
                    <a:pt x="10800" y="0"/>
                  </a:moveTo>
                  <a:lnTo>
                    <a:pt x="21600" y="4320"/>
                  </a:lnTo>
                  <a:lnTo>
                    <a:pt x="16200" y="4320"/>
                  </a:lnTo>
                  <a:lnTo>
                    <a:pt x="16200" y="17280"/>
                  </a:lnTo>
                  <a:lnTo>
                    <a:pt x="21600" y="17280"/>
                  </a:lnTo>
                  <a:lnTo>
                    <a:pt x="10800" y="21600"/>
                  </a:lnTo>
                  <a:lnTo>
                    <a:pt x="0" y="17280"/>
                  </a:lnTo>
                  <a:lnTo>
                    <a:pt x="5400" y="17280"/>
                  </a:lnTo>
                  <a:lnTo>
                    <a:pt x="5400" y="4320"/>
                  </a:lnTo>
                  <a:lnTo>
                    <a:pt x="0" y="4320"/>
                  </a:lnTo>
                  <a:close/>
                  <a:moveTo>
                    <a:pt x="10800" y="0"/>
                  </a:moveTo>
                </a:path>
              </a:pathLst>
            </a:custGeom>
            <a:gradFill rotWithShape="0">
              <a:gsLst>
                <a:gs pos="0">
                  <a:srgbClr val="FF9933"/>
                </a:gs>
                <a:gs pos="100000">
                  <a:srgbClr val="FF3399"/>
                </a:gs>
              </a:gsLst>
              <a:lin ang="5400000" scaled="1"/>
            </a:gradFill>
            <a:ln w="12700" cap="flat">
              <a:solidFill>
                <a:srgbClr val="000020"/>
              </a:solidFill>
              <a:prstDash val="solid"/>
              <a:miter lim="800000"/>
              <a:headEnd type="none" w="med" len="med"/>
              <a:tailEnd type="none" w="med" len="med"/>
            </a:ln>
          </p:spPr>
          <p:txBody>
            <a:bodyPr lIns="0" tIns="0" rIns="0" bIns="0"/>
            <a:lstStyle/>
            <a:p>
              <a:endParaRPr lang="en-US"/>
            </a:p>
          </p:txBody>
        </p:sp>
      </p:grpSp>
      <p:sp>
        <p:nvSpPr>
          <p:cNvPr id="21598" name="Text Box 94"/>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7B6DABD-63C4-374C-90A0-8B91D2FDE934}" type="slidenum">
              <a:rPr lang="en-US" sz="1100" b="1">
                <a:solidFill>
                  <a:srgbClr val="003399"/>
                </a:solidFill>
                <a:latin typeface="Arial" charset="0"/>
                <a:cs typeface="Arial" charset="0"/>
                <a:sym typeface="Arial" charset="0"/>
              </a:rPr>
              <a:pPr algn="ctr"/>
              <a:t>15</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1" name="Rectangle 13"/>
          <p:cNvSpPr>
            <a:spLocks noGrp="1" noChangeArrowheads="1"/>
          </p:cNvSpPr>
          <p:nvPr>
            <p:ph type="title"/>
          </p:nvPr>
        </p:nvSpPr>
        <p:spPr>
          <a:ln/>
        </p:spPr>
        <p:txBody>
          <a:bodyPr rIns="129200"/>
          <a:lstStyle/>
          <a:p>
            <a:r>
              <a:rPr lang="en-US"/>
              <a:t>Introduction to Logic</a:t>
            </a:r>
          </a:p>
        </p:txBody>
      </p:sp>
      <p:sp>
        <p:nvSpPr>
          <p:cNvPr id="22542" name="Rectangle 14"/>
          <p:cNvSpPr>
            <a:spLocks noGrp="1" noChangeArrowheads="1"/>
          </p:cNvSpPr>
          <p:nvPr>
            <p:ph idx="1"/>
          </p:nvPr>
        </p:nvSpPr>
        <p:spPr>
          <a:ln/>
        </p:spPr>
        <p:txBody>
          <a:bodyPr rIns="129200">
            <a:normAutofit fontScale="92500"/>
          </a:bodyPr>
          <a:lstStyle/>
          <a:p>
            <a:pPr marL="323850" indent="-285750">
              <a:lnSpc>
                <a:spcPct val="90000"/>
              </a:lnSpc>
              <a:buClr>
                <a:srgbClr val="0000FF"/>
              </a:buClr>
            </a:pPr>
            <a:r>
              <a:rPr lang="en-US"/>
              <a:t>expresses knowledge in a particular mathematical notation</a:t>
            </a:r>
          </a:p>
          <a:p>
            <a:pPr marL="323850" indent="-285750">
              <a:lnSpc>
                <a:spcPct val="90000"/>
              </a:lnSpc>
              <a:buFont typeface="Zapf Dingbats" charset="0"/>
              <a:buNone/>
            </a:pPr>
            <a:r>
              <a:rPr lang="en-US"/>
              <a:t>   </a:t>
            </a:r>
            <a:r>
              <a:rPr lang="en-US" sz="2000">
                <a:latin typeface="Courier New" charset="0"/>
                <a:cs typeface="Courier New" charset="0"/>
                <a:sym typeface="Courier New" charset="0"/>
              </a:rPr>
              <a:t>All birds have wings --&gt; ¥x. Bird(x) -&gt; HasWings(x)</a:t>
            </a:r>
            <a:r>
              <a:rPr lang="en-US"/>
              <a:t> </a:t>
            </a:r>
          </a:p>
          <a:p>
            <a:pPr marL="323850" indent="-285750">
              <a:lnSpc>
                <a:spcPct val="90000"/>
              </a:lnSpc>
              <a:buClr>
                <a:srgbClr val="0000FF"/>
              </a:buClr>
            </a:pPr>
            <a:r>
              <a:rPr lang="en-US"/>
              <a:t>rules of inference </a:t>
            </a:r>
          </a:p>
          <a:p>
            <a:pPr marL="723900" lvl="1" indent="-285750">
              <a:lnSpc>
                <a:spcPct val="90000"/>
              </a:lnSpc>
              <a:buClr>
                <a:srgbClr val="0000FF"/>
              </a:buClr>
            </a:pPr>
            <a:r>
              <a:rPr lang="en-US"/>
              <a:t>guarantee that, given true facts or premises, the new facts or premises derived by applying the rules are also true </a:t>
            </a:r>
          </a:p>
          <a:p>
            <a:pPr marL="723900" lvl="1" indent="-285750">
              <a:lnSpc>
                <a:spcPct val="90000"/>
              </a:lnSpc>
              <a:buFont typeface="Zapf Dingbats" charset="0"/>
              <a:buNone/>
            </a:pPr>
            <a:r>
              <a:rPr lang="en-US" sz="2000">
                <a:latin typeface="Courier New" charset="0"/>
                <a:cs typeface="Courier New" charset="0"/>
                <a:sym typeface="Courier New" charset="0"/>
              </a:rPr>
              <a:t>All robins are birds --&gt; ¥x Robin(x) -&gt; Bird(x) </a:t>
            </a:r>
            <a:endParaRPr lang="en-US" sz="2000">
              <a:latin typeface="Courier New" charset="0"/>
              <a:sym typeface="Courier New" charset="0"/>
            </a:endParaRPr>
          </a:p>
          <a:p>
            <a:pPr marL="323850" indent="-285750">
              <a:lnSpc>
                <a:spcPct val="90000"/>
              </a:lnSpc>
              <a:buClr>
                <a:srgbClr val="0000FF"/>
              </a:buClr>
            </a:pPr>
            <a:r>
              <a:rPr lang="en-US"/>
              <a:t>given these two facts, application of an inference rule gives: </a:t>
            </a:r>
          </a:p>
          <a:p>
            <a:pPr marL="723900" lvl="1" indent="-285750">
              <a:lnSpc>
                <a:spcPct val="90000"/>
              </a:lnSpc>
              <a:buFont typeface="Zapf Dingbats" charset="0"/>
              <a:buNone/>
            </a:pPr>
            <a:r>
              <a:rPr lang="en-US" sz="2000">
                <a:latin typeface="Courier New" charset="0"/>
                <a:cs typeface="Courier New" charset="0"/>
                <a:sym typeface="Courier New" charset="0"/>
              </a:rPr>
              <a:t> ¥x Robin(x) -&gt; HasWings(x) </a:t>
            </a:r>
            <a:endParaRPr lang="en-US" sz="2000">
              <a:latin typeface="Courier New" charset="0"/>
              <a:sym typeface="Courier New" charset="0"/>
            </a:endParaRP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005AC53A-477B-FE4F-9D70-E897F9ACA2C1}" type="slidenum">
              <a:rPr lang="en-US"/>
              <a:pPr/>
              <a:t>16</a:t>
            </a:fld>
            <a:endParaRPr lang="en-US"/>
          </a:p>
        </p:txBody>
      </p:sp>
      <p:grpSp>
        <p:nvGrpSpPr>
          <p:cNvPr id="22529" name="Group 1"/>
          <p:cNvGrpSpPr>
            <a:grpSpLocks/>
          </p:cNvGrpSpPr>
          <p:nvPr/>
        </p:nvGrpSpPr>
        <p:grpSpPr bwMode="auto">
          <a:xfrm>
            <a:off x="0" y="6369050"/>
            <a:ext cx="9110663" cy="495300"/>
            <a:chOff x="0" y="0"/>
            <a:chExt cx="5739" cy="312"/>
          </a:xfrm>
        </p:grpSpPr>
        <p:sp>
          <p:nvSpPr>
            <p:cNvPr id="2253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2531" name="Group 3"/>
            <p:cNvGrpSpPr>
              <a:grpSpLocks/>
            </p:cNvGrpSpPr>
            <p:nvPr/>
          </p:nvGrpSpPr>
          <p:grpSpPr bwMode="auto">
            <a:xfrm>
              <a:off x="0" y="0"/>
              <a:ext cx="5739" cy="312"/>
              <a:chOff x="0" y="0"/>
              <a:chExt cx="5739" cy="312"/>
            </a:xfrm>
          </p:grpSpPr>
          <p:grpSp>
            <p:nvGrpSpPr>
              <p:cNvPr id="22532" name="Group 4"/>
              <p:cNvGrpSpPr>
                <a:grpSpLocks/>
              </p:cNvGrpSpPr>
              <p:nvPr/>
            </p:nvGrpSpPr>
            <p:grpSpPr bwMode="auto">
              <a:xfrm>
                <a:off x="0" y="0"/>
                <a:ext cx="837" cy="312"/>
                <a:chOff x="0" y="0"/>
                <a:chExt cx="837" cy="312"/>
              </a:xfrm>
            </p:grpSpPr>
            <p:pic>
              <p:nvPicPr>
                <p:cNvPr id="225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253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2535" name="Group 7"/>
              <p:cNvGrpSpPr>
                <a:grpSpLocks/>
              </p:cNvGrpSpPr>
              <p:nvPr/>
            </p:nvGrpSpPr>
            <p:grpSpPr bwMode="auto">
              <a:xfrm>
                <a:off x="5287" y="24"/>
                <a:ext cx="452" cy="271"/>
                <a:chOff x="0" y="0"/>
                <a:chExt cx="451" cy="270"/>
              </a:xfrm>
            </p:grpSpPr>
            <p:pic>
              <p:nvPicPr>
                <p:cNvPr id="2253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253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253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253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254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254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7455C91-7D95-4A45-A173-9DB87D4373B1}" type="slidenum">
              <a:rPr lang="en-US" sz="1100" b="1">
                <a:solidFill>
                  <a:srgbClr val="003399"/>
                </a:solidFill>
                <a:latin typeface="Arial" charset="0"/>
                <a:cs typeface="Arial" charset="0"/>
                <a:sym typeface="Arial" charset="0"/>
              </a:rPr>
              <a:pPr algn="ctr"/>
              <a:t>16</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5" name="Rectangle 13"/>
          <p:cNvSpPr>
            <a:spLocks noGrp="1" noChangeArrowheads="1"/>
          </p:cNvSpPr>
          <p:nvPr>
            <p:ph type="title"/>
          </p:nvPr>
        </p:nvSpPr>
        <p:spPr>
          <a:ln/>
        </p:spPr>
        <p:txBody>
          <a:bodyPr rIns="129200"/>
          <a:lstStyle/>
          <a:p>
            <a:r>
              <a:rPr lang="en-US"/>
              <a:t>Logic and Knowledge </a:t>
            </a:r>
          </a:p>
        </p:txBody>
      </p:sp>
      <p:sp>
        <p:nvSpPr>
          <p:cNvPr id="23566" name="Rectangle 14"/>
          <p:cNvSpPr>
            <a:spLocks noGrp="1" noChangeArrowheads="1"/>
          </p:cNvSpPr>
          <p:nvPr>
            <p:ph idx="1"/>
          </p:nvPr>
        </p:nvSpPr>
        <p:spPr>
          <a:ln/>
        </p:spPr>
        <p:txBody>
          <a:bodyPr rIns="129200">
            <a:normAutofit fontScale="92500" lnSpcReduction="20000"/>
          </a:bodyPr>
          <a:lstStyle/>
          <a:p>
            <a:pPr>
              <a:spcBef>
                <a:spcPct val="0"/>
              </a:spcBef>
            </a:pPr>
            <a:r>
              <a:rPr lang="en-US" sz="2700"/>
              <a:t>rules of inference act on the superficial structure or syntax of the first two sentences </a:t>
            </a:r>
          </a:p>
          <a:p>
            <a:pPr marL="508000" lvl="1">
              <a:spcBef>
                <a:spcPts val="675"/>
              </a:spcBef>
            </a:pPr>
            <a:r>
              <a:rPr lang="en-US" sz="2300"/>
              <a:t>doesn't say anything about the meaning of birds and robins</a:t>
            </a:r>
          </a:p>
          <a:p>
            <a:pPr marL="508000" lvl="1">
              <a:spcBef>
                <a:spcPts val="675"/>
              </a:spcBef>
            </a:pPr>
            <a:r>
              <a:rPr lang="en-US" sz="2300"/>
              <a:t>could have substituted mammals and elephants etc.</a:t>
            </a:r>
          </a:p>
          <a:p>
            <a:pPr>
              <a:spcBef>
                <a:spcPts val="775"/>
              </a:spcBef>
            </a:pPr>
            <a:r>
              <a:rPr lang="en-US" sz="2700"/>
              <a:t>major advantages of this approach</a:t>
            </a:r>
          </a:p>
          <a:p>
            <a:pPr marL="508000" lvl="1">
              <a:spcBef>
                <a:spcPts val="675"/>
              </a:spcBef>
            </a:pPr>
            <a:r>
              <a:rPr lang="en-US" sz="2300"/>
              <a:t>deductions are guaranteed to be correct to an extent that other representation schemes have not yet reached </a:t>
            </a:r>
          </a:p>
          <a:p>
            <a:pPr marL="508000" lvl="1">
              <a:spcBef>
                <a:spcPts val="675"/>
              </a:spcBef>
            </a:pPr>
            <a:r>
              <a:rPr lang="en-US" sz="2300"/>
              <a:t>easy to automate derivation of new facts </a:t>
            </a:r>
          </a:p>
          <a:p>
            <a:pPr>
              <a:spcBef>
                <a:spcPts val="775"/>
              </a:spcBef>
            </a:pPr>
            <a:r>
              <a:rPr lang="en-US" sz="2700"/>
              <a:t>problems</a:t>
            </a:r>
          </a:p>
          <a:p>
            <a:pPr marL="508000" lvl="1">
              <a:spcBef>
                <a:spcPts val="675"/>
              </a:spcBef>
            </a:pPr>
            <a:r>
              <a:rPr lang="en-US" sz="2300"/>
              <a:t>computational efficiency</a:t>
            </a:r>
          </a:p>
          <a:p>
            <a:pPr marL="508000" lvl="1">
              <a:spcBef>
                <a:spcPts val="675"/>
              </a:spcBef>
            </a:pPr>
            <a:r>
              <a:rPr lang="en-US" sz="2300"/>
              <a:t>uncertain, incomplete, imprecise knowledge</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F6970C81-269A-084C-9A40-361F5F012CD4}" type="slidenum">
              <a:rPr lang="en-US"/>
              <a:pPr/>
              <a:t>17</a:t>
            </a:fld>
            <a:endParaRPr lang="en-US"/>
          </a:p>
        </p:txBody>
      </p:sp>
      <p:grpSp>
        <p:nvGrpSpPr>
          <p:cNvPr id="23555" name="Group 3"/>
          <p:cNvGrpSpPr>
            <a:grpSpLocks/>
          </p:cNvGrpSpPr>
          <p:nvPr/>
        </p:nvGrpSpPr>
        <p:grpSpPr bwMode="auto">
          <a:xfrm>
            <a:off x="0" y="6369050"/>
            <a:ext cx="9110663" cy="495300"/>
            <a:chOff x="0" y="0"/>
            <a:chExt cx="5739" cy="312"/>
          </a:xfrm>
        </p:grpSpPr>
        <p:grpSp>
          <p:nvGrpSpPr>
            <p:cNvPr id="23556" name="Group 4"/>
            <p:cNvGrpSpPr>
              <a:grpSpLocks/>
            </p:cNvGrpSpPr>
            <p:nvPr/>
          </p:nvGrpSpPr>
          <p:grpSpPr bwMode="auto">
            <a:xfrm>
              <a:off x="0" y="0"/>
              <a:ext cx="837" cy="312"/>
              <a:chOff x="0" y="0"/>
              <a:chExt cx="837" cy="312"/>
            </a:xfrm>
          </p:grpSpPr>
          <p:pic>
            <p:nvPicPr>
              <p:cNvPr id="2355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355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3559" name="Group 7"/>
            <p:cNvGrpSpPr>
              <a:grpSpLocks/>
            </p:cNvGrpSpPr>
            <p:nvPr/>
          </p:nvGrpSpPr>
          <p:grpSpPr bwMode="auto">
            <a:xfrm>
              <a:off x="5287" y="24"/>
              <a:ext cx="452" cy="271"/>
              <a:chOff x="0" y="0"/>
              <a:chExt cx="451" cy="270"/>
            </a:xfrm>
          </p:grpSpPr>
          <p:pic>
            <p:nvPicPr>
              <p:cNvPr id="2356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356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356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356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356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sp>
        <p:nvSpPr>
          <p:cNvPr id="2356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E772CEAA-E2F2-A04A-B1F5-E096C6EE6A22}" type="slidenum">
              <a:rPr lang="en-US" sz="1100" b="1">
                <a:solidFill>
                  <a:srgbClr val="003399"/>
                </a:solidFill>
                <a:latin typeface="Arial" charset="0"/>
                <a:cs typeface="Arial" charset="0"/>
                <a:sym typeface="Arial" charset="0"/>
              </a:rPr>
              <a:pPr algn="ctr"/>
              <a:t>17</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9" name="Rectangle 13"/>
          <p:cNvSpPr>
            <a:spLocks noGrp="1" noChangeArrowheads="1"/>
          </p:cNvSpPr>
          <p:nvPr>
            <p:ph type="title"/>
          </p:nvPr>
        </p:nvSpPr>
        <p:spPr>
          <a:ln/>
        </p:spPr>
        <p:txBody>
          <a:bodyPr rIns="129200"/>
          <a:lstStyle/>
          <a:p>
            <a:r>
              <a:rPr lang="en-US"/>
              <a:t>Summary of Logic Languages</a:t>
            </a:r>
          </a:p>
        </p:txBody>
      </p:sp>
      <p:sp>
        <p:nvSpPr>
          <p:cNvPr id="24590" name="Rectangle 14"/>
          <p:cNvSpPr>
            <a:spLocks noGrp="1" noChangeArrowheads="1"/>
          </p:cNvSpPr>
          <p:nvPr>
            <p:ph idx="1"/>
          </p:nvPr>
        </p:nvSpPr>
        <p:spPr>
          <a:ln/>
        </p:spPr>
        <p:txBody>
          <a:bodyPr rIns="129200">
            <a:normAutofit fontScale="92500" lnSpcReduction="10000"/>
          </a:bodyPr>
          <a:lstStyle/>
          <a:p>
            <a:pPr>
              <a:spcBef>
                <a:spcPct val="0"/>
              </a:spcBef>
            </a:pPr>
            <a:r>
              <a:rPr lang="en-US" sz="1900"/>
              <a:t>propositional logic	</a:t>
            </a:r>
          </a:p>
          <a:p>
            <a:pPr marL="508000" lvl="1">
              <a:spcBef>
                <a:spcPts val="475"/>
              </a:spcBef>
            </a:pPr>
            <a:r>
              <a:rPr lang="en-US" sz="1600"/>
              <a:t>facts</a:t>
            </a:r>
          </a:p>
          <a:p>
            <a:pPr marL="508000" lvl="1">
              <a:spcBef>
                <a:spcPts val="475"/>
              </a:spcBef>
            </a:pPr>
            <a:r>
              <a:rPr lang="en-US" sz="1600"/>
              <a:t>true/false/unknown</a:t>
            </a:r>
          </a:p>
          <a:p>
            <a:pPr>
              <a:spcBef>
                <a:spcPts val="550"/>
              </a:spcBef>
            </a:pPr>
            <a:r>
              <a:rPr lang="en-US" sz="1900"/>
              <a:t>first-order logic</a:t>
            </a:r>
          </a:p>
          <a:p>
            <a:pPr marL="508000" lvl="1">
              <a:spcBef>
                <a:spcPts val="475"/>
              </a:spcBef>
            </a:pPr>
            <a:r>
              <a:rPr lang="en-US" sz="1600"/>
              <a:t>facts, objects, relations	</a:t>
            </a:r>
          </a:p>
          <a:p>
            <a:pPr marL="508000" lvl="1">
              <a:spcBef>
                <a:spcPts val="475"/>
              </a:spcBef>
            </a:pPr>
            <a:r>
              <a:rPr lang="en-US" sz="1600"/>
              <a:t>true/false/unknown</a:t>
            </a:r>
          </a:p>
          <a:p>
            <a:pPr>
              <a:spcBef>
                <a:spcPts val="550"/>
              </a:spcBef>
            </a:pPr>
            <a:r>
              <a:rPr lang="en-US" sz="1900"/>
              <a:t>temporal logic</a:t>
            </a:r>
          </a:p>
          <a:p>
            <a:pPr marL="508000" lvl="1">
              <a:spcBef>
                <a:spcPts val="475"/>
              </a:spcBef>
            </a:pPr>
            <a:r>
              <a:rPr lang="en-US" sz="1600"/>
              <a:t>facts, objects, relations, times</a:t>
            </a:r>
          </a:p>
          <a:p>
            <a:pPr marL="508000" lvl="1">
              <a:spcBef>
                <a:spcPts val="475"/>
              </a:spcBef>
            </a:pPr>
            <a:r>
              <a:rPr lang="en-US" sz="1600"/>
              <a:t>true/false/unknown</a:t>
            </a:r>
          </a:p>
          <a:p>
            <a:pPr>
              <a:spcBef>
                <a:spcPts val="550"/>
              </a:spcBef>
            </a:pPr>
            <a:r>
              <a:rPr lang="en-US" sz="1900"/>
              <a:t>probability theory</a:t>
            </a:r>
          </a:p>
          <a:p>
            <a:pPr marL="508000" lvl="1">
              <a:spcBef>
                <a:spcPts val="475"/>
              </a:spcBef>
            </a:pPr>
            <a:r>
              <a:rPr lang="en-US" sz="1600"/>
              <a:t>facts</a:t>
            </a:r>
          </a:p>
          <a:p>
            <a:pPr marL="508000" lvl="1">
              <a:spcBef>
                <a:spcPts val="475"/>
              </a:spcBef>
            </a:pPr>
            <a:r>
              <a:rPr lang="en-US" sz="1600"/>
              <a:t>degree of belief [0..1]</a:t>
            </a:r>
          </a:p>
          <a:p>
            <a:pPr>
              <a:spcBef>
                <a:spcPts val="550"/>
              </a:spcBef>
            </a:pPr>
            <a:r>
              <a:rPr lang="en-US" sz="1900"/>
              <a:t>fuzzy logic</a:t>
            </a:r>
          </a:p>
          <a:p>
            <a:pPr marL="508000" lvl="1">
              <a:spcBef>
                <a:spcPts val="475"/>
              </a:spcBef>
            </a:pPr>
            <a:r>
              <a:rPr lang="en-US" sz="1600"/>
              <a:t>degree of truth	</a:t>
            </a:r>
          </a:p>
          <a:p>
            <a:pPr marL="508000" lvl="1">
              <a:spcBef>
                <a:spcPts val="475"/>
              </a:spcBef>
            </a:pPr>
            <a:r>
              <a:rPr lang="en-US" sz="1600"/>
              <a:t>degree of belief [0..1]</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A4ADFD1-D7EF-D94D-AE89-68932004C2E3}" type="slidenum">
              <a:rPr lang="en-US"/>
              <a:pPr/>
              <a:t>18</a:t>
            </a:fld>
            <a:endParaRPr lang="en-US"/>
          </a:p>
        </p:txBody>
      </p:sp>
      <p:grpSp>
        <p:nvGrpSpPr>
          <p:cNvPr id="24577" name="Group 1"/>
          <p:cNvGrpSpPr>
            <a:grpSpLocks/>
          </p:cNvGrpSpPr>
          <p:nvPr/>
        </p:nvGrpSpPr>
        <p:grpSpPr bwMode="auto">
          <a:xfrm>
            <a:off x="0" y="6369050"/>
            <a:ext cx="9110663" cy="495300"/>
            <a:chOff x="0" y="0"/>
            <a:chExt cx="5739" cy="312"/>
          </a:xfrm>
        </p:grpSpPr>
        <p:sp>
          <p:nvSpPr>
            <p:cNvPr id="2457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4579" name="Group 3"/>
            <p:cNvGrpSpPr>
              <a:grpSpLocks/>
            </p:cNvGrpSpPr>
            <p:nvPr/>
          </p:nvGrpSpPr>
          <p:grpSpPr bwMode="auto">
            <a:xfrm>
              <a:off x="0" y="0"/>
              <a:ext cx="5739" cy="312"/>
              <a:chOff x="0" y="0"/>
              <a:chExt cx="5739" cy="312"/>
            </a:xfrm>
          </p:grpSpPr>
          <p:grpSp>
            <p:nvGrpSpPr>
              <p:cNvPr id="24580" name="Group 4"/>
              <p:cNvGrpSpPr>
                <a:grpSpLocks/>
              </p:cNvGrpSpPr>
              <p:nvPr/>
            </p:nvGrpSpPr>
            <p:grpSpPr bwMode="auto">
              <a:xfrm>
                <a:off x="0" y="0"/>
                <a:ext cx="837" cy="312"/>
                <a:chOff x="0" y="0"/>
                <a:chExt cx="837" cy="312"/>
              </a:xfrm>
            </p:grpSpPr>
            <p:pic>
              <p:nvPicPr>
                <p:cNvPr id="2458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458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4583" name="Group 7"/>
              <p:cNvGrpSpPr>
                <a:grpSpLocks/>
              </p:cNvGrpSpPr>
              <p:nvPr/>
            </p:nvGrpSpPr>
            <p:grpSpPr bwMode="auto">
              <a:xfrm>
                <a:off x="5287" y="24"/>
                <a:ext cx="452" cy="271"/>
                <a:chOff x="0" y="0"/>
                <a:chExt cx="451" cy="270"/>
              </a:xfrm>
            </p:grpSpPr>
            <p:pic>
              <p:nvPicPr>
                <p:cNvPr id="2458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458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458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458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458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459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14091687-AB59-614A-A82B-7D5497860132}" type="slidenum">
              <a:rPr lang="en-US" sz="1100" b="1">
                <a:solidFill>
                  <a:srgbClr val="003399"/>
                </a:solidFill>
                <a:latin typeface="Arial" charset="0"/>
                <a:cs typeface="Arial" charset="0"/>
                <a:sym typeface="Arial" charset="0"/>
              </a:rPr>
              <a:pPr algn="ctr"/>
              <a:t>18</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13" name="Rectangle 13"/>
          <p:cNvSpPr>
            <a:spLocks noGrp="1" noChangeArrowheads="1"/>
          </p:cNvSpPr>
          <p:nvPr>
            <p:ph type="title"/>
          </p:nvPr>
        </p:nvSpPr>
        <p:spPr>
          <a:ln/>
        </p:spPr>
        <p:txBody>
          <a:bodyPr rIns="129200"/>
          <a:lstStyle/>
          <a:p>
            <a:r>
              <a:rPr lang="en-US"/>
              <a:t>Propositional Logic</a:t>
            </a:r>
          </a:p>
        </p:txBody>
      </p:sp>
      <p:sp>
        <p:nvSpPr>
          <p:cNvPr id="25614" name="Rectangle 14"/>
          <p:cNvSpPr>
            <a:spLocks noGrp="1" noChangeArrowheads="1"/>
          </p:cNvSpPr>
          <p:nvPr>
            <p:ph idx="1"/>
          </p:nvPr>
        </p:nvSpPr>
        <p:spPr>
          <a:ln/>
        </p:spPr>
        <p:txBody>
          <a:bodyPr rIns="129200"/>
          <a:lstStyle/>
          <a:p>
            <a:r>
              <a:rPr lang="en-US"/>
              <a:t>Syntax</a:t>
            </a:r>
          </a:p>
          <a:p>
            <a:r>
              <a:rPr lang="en-US"/>
              <a:t>Semantics</a:t>
            </a:r>
          </a:p>
          <a:p>
            <a:r>
              <a:rPr lang="en-US"/>
              <a:t>Validity and Inference</a:t>
            </a:r>
          </a:p>
          <a:p>
            <a:r>
              <a:rPr lang="en-US"/>
              <a:t>Models</a:t>
            </a:r>
          </a:p>
          <a:p>
            <a:r>
              <a:rPr lang="en-US"/>
              <a:t>Inference Rules</a:t>
            </a:r>
          </a:p>
          <a:p>
            <a:r>
              <a:rPr lang="en-US"/>
              <a:t>Complexity</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72B14665-8199-D04B-8ECE-0B6011D9B13D}" type="slidenum">
              <a:rPr lang="en-US"/>
              <a:pPr/>
              <a:t>19</a:t>
            </a:fld>
            <a:endParaRPr lang="en-US"/>
          </a:p>
        </p:txBody>
      </p:sp>
      <p:grpSp>
        <p:nvGrpSpPr>
          <p:cNvPr id="25601" name="Group 1"/>
          <p:cNvGrpSpPr>
            <a:grpSpLocks/>
          </p:cNvGrpSpPr>
          <p:nvPr/>
        </p:nvGrpSpPr>
        <p:grpSpPr bwMode="auto">
          <a:xfrm>
            <a:off x="0" y="6369050"/>
            <a:ext cx="9110663" cy="495300"/>
            <a:chOff x="0" y="0"/>
            <a:chExt cx="5739" cy="312"/>
          </a:xfrm>
        </p:grpSpPr>
        <p:sp>
          <p:nvSpPr>
            <p:cNvPr id="2560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5603" name="Group 3"/>
            <p:cNvGrpSpPr>
              <a:grpSpLocks/>
            </p:cNvGrpSpPr>
            <p:nvPr/>
          </p:nvGrpSpPr>
          <p:grpSpPr bwMode="auto">
            <a:xfrm>
              <a:off x="0" y="0"/>
              <a:ext cx="5739" cy="312"/>
              <a:chOff x="0" y="0"/>
              <a:chExt cx="5739" cy="312"/>
            </a:xfrm>
          </p:grpSpPr>
          <p:grpSp>
            <p:nvGrpSpPr>
              <p:cNvPr id="25604" name="Group 4"/>
              <p:cNvGrpSpPr>
                <a:grpSpLocks/>
              </p:cNvGrpSpPr>
              <p:nvPr/>
            </p:nvGrpSpPr>
            <p:grpSpPr bwMode="auto">
              <a:xfrm>
                <a:off x="0" y="0"/>
                <a:ext cx="837" cy="312"/>
                <a:chOff x="0" y="0"/>
                <a:chExt cx="837" cy="312"/>
              </a:xfrm>
            </p:grpSpPr>
            <p:pic>
              <p:nvPicPr>
                <p:cNvPr id="256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560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5607" name="Group 7"/>
              <p:cNvGrpSpPr>
                <a:grpSpLocks/>
              </p:cNvGrpSpPr>
              <p:nvPr/>
            </p:nvGrpSpPr>
            <p:grpSpPr bwMode="auto">
              <a:xfrm>
                <a:off x="5287" y="24"/>
                <a:ext cx="452" cy="271"/>
                <a:chOff x="0" y="0"/>
                <a:chExt cx="451" cy="270"/>
              </a:xfrm>
            </p:grpSpPr>
            <p:pic>
              <p:nvPicPr>
                <p:cNvPr id="2560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560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561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561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561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561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B510477-E1BD-244D-995B-5DBBC7FB3FA9}" type="slidenum">
              <a:rPr lang="en-US" sz="1100" b="1">
                <a:solidFill>
                  <a:srgbClr val="003399"/>
                </a:solidFill>
                <a:latin typeface="Arial" charset="0"/>
                <a:cs typeface="Arial" charset="0"/>
                <a:sym typeface="Arial" charset="0"/>
              </a:rPr>
              <a:pPr algn="ctr"/>
              <a:t>19</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5" name="Rectangle 13"/>
          <p:cNvSpPr>
            <a:spLocks noGrp="1" noChangeArrowheads="1"/>
          </p:cNvSpPr>
          <p:nvPr>
            <p:ph type="title"/>
          </p:nvPr>
        </p:nvSpPr>
        <p:spPr>
          <a:ln/>
        </p:spPr>
        <p:txBody>
          <a:bodyPr rIns="129200"/>
          <a:lstStyle/>
          <a:p>
            <a:r>
              <a:rPr lang="en-US"/>
              <a:t>Usage of the Slides</a:t>
            </a:r>
          </a:p>
        </p:txBody>
      </p:sp>
      <p:sp>
        <p:nvSpPr>
          <p:cNvPr id="8206" name="Rectangle 14"/>
          <p:cNvSpPr>
            <a:spLocks noGrp="1" noChangeArrowheads="1"/>
          </p:cNvSpPr>
          <p:nvPr>
            <p:ph idx="1"/>
          </p:nvPr>
        </p:nvSpPr>
        <p:spPr>
          <a:ln/>
        </p:spPr>
        <p:txBody>
          <a:bodyPr rIns="129200">
            <a:normAutofit fontScale="92500" lnSpcReduction="20000"/>
          </a:bodyPr>
          <a:lstStyle/>
          <a:p>
            <a:pPr>
              <a:spcBef>
                <a:spcPct val="0"/>
              </a:spcBef>
            </a:pPr>
            <a:r>
              <a:rPr lang="en-US" sz="2300"/>
              <a:t>these slides are intended for the students of my CPE/CSC 481 </a:t>
            </a:r>
            <a:r>
              <a:rPr lang="ja-JP" altLang="en-US" sz="2300">
                <a:latin typeface="Arial"/>
              </a:rPr>
              <a:t>“</a:t>
            </a:r>
            <a:r>
              <a:rPr lang="en-US" sz="2300"/>
              <a:t>Knowledge-Based Systems</a:t>
            </a:r>
            <a:r>
              <a:rPr lang="ja-JP" altLang="en-US" sz="2300">
                <a:latin typeface="Arial"/>
              </a:rPr>
              <a:t>”</a:t>
            </a:r>
            <a:r>
              <a:rPr lang="en-US" sz="2300"/>
              <a:t> class at Cal Poly SLO</a:t>
            </a:r>
          </a:p>
          <a:p>
            <a:pPr marL="508000" lvl="1">
              <a:spcBef>
                <a:spcPts val="588"/>
              </a:spcBef>
            </a:pPr>
            <a:r>
              <a:rPr lang="en-US" sz="2000"/>
              <a:t>if you want to use them outside of my class, please let me know (</a:t>
            </a:r>
            <a:r>
              <a:rPr lang="en-US" sz="2000">
                <a:hlinkClick r:id="rId2"/>
              </a:rPr>
              <a:t>fkurfess@calpoly.edu</a:t>
            </a:r>
            <a:r>
              <a:rPr lang="en-US" sz="2000"/>
              <a:t>)</a:t>
            </a:r>
          </a:p>
          <a:p>
            <a:pPr>
              <a:spcBef>
                <a:spcPts val="663"/>
              </a:spcBef>
            </a:pPr>
            <a:r>
              <a:rPr lang="en-US" sz="2300"/>
              <a:t>I usually put together a subset for each quarter as a </a:t>
            </a:r>
            <a:r>
              <a:rPr lang="ja-JP" altLang="en-US" sz="2300">
                <a:latin typeface="Arial"/>
              </a:rPr>
              <a:t>“</a:t>
            </a:r>
            <a:r>
              <a:rPr lang="en-US" sz="2300"/>
              <a:t>Custom Show</a:t>
            </a:r>
            <a:r>
              <a:rPr lang="ja-JP" altLang="en-US" sz="2300">
                <a:latin typeface="Arial"/>
              </a:rPr>
              <a:t>”</a:t>
            </a:r>
            <a:endParaRPr lang="en-US" sz="2300"/>
          </a:p>
          <a:p>
            <a:pPr marL="508000" lvl="1">
              <a:spcBef>
                <a:spcPts val="588"/>
              </a:spcBef>
            </a:pPr>
            <a:r>
              <a:rPr lang="en-US" sz="2000"/>
              <a:t>to view these, go to </a:t>
            </a:r>
            <a:r>
              <a:rPr lang="ja-JP" altLang="en-US" sz="2000">
                <a:latin typeface="Arial"/>
              </a:rPr>
              <a:t>“</a:t>
            </a:r>
            <a:r>
              <a:rPr lang="en-US" sz="2000"/>
              <a:t>Slide Show =&gt; Custom Shows</a:t>
            </a:r>
            <a:r>
              <a:rPr lang="ja-JP" altLang="en-US" sz="2000">
                <a:latin typeface="Arial"/>
              </a:rPr>
              <a:t>”</a:t>
            </a:r>
            <a:r>
              <a:rPr lang="en-US" sz="2000"/>
              <a:t>, select the respective quarter, and click on </a:t>
            </a:r>
            <a:r>
              <a:rPr lang="ja-JP" altLang="en-US" sz="2000">
                <a:latin typeface="Arial"/>
              </a:rPr>
              <a:t>“</a:t>
            </a:r>
            <a:r>
              <a:rPr lang="en-US" sz="2000"/>
              <a:t>Show</a:t>
            </a:r>
            <a:r>
              <a:rPr lang="ja-JP" altLang="en-US" sz="2000">
                <a:latin typeface="Arial"/>
              </a:rPr>
              <a:t>”</a:t>
            </a:r>
            <a:endParaRPr lang="en-US" sz="2000"/>
          </a:p>
          <a:p>
            <a:pPr marL="508000" lvl="1">
              <a:spcBef>
                <a:spcPts val="588"/>
              </a:spcBef>
            </a:pPr>
            <a:r>
              <a:rPr lang="en-US" sz="2000"/>
              <a:t>in Apple Keynote (.key files), I use the </a:t>
            </a:r>
            <a:r>
              <a:rPr lang="ja-JP" altLang="en-US" sz="2000">
                <a:latin typeface="Arial"/>
              </a:rPr>
              <a:t>“</a:t>
            </a:r>
            <a:r>
              <a:rPr lang="en-US" sz="2000"/>
              <a:t>Skip</a:t>
            </a:r>
            <a:r>
              <a:rPr lang="ja-JP" altLang="en-US" sz="2000">
                <a:latin typeface="Arial"/>
              </a:rPr>
              <a:t>”</a:t>
            </a:r>
            <a:r>
              <a:rPr lang="en-US" sz="2000"/>
              <a:t> feature to achieve similar results</a:t>
            </a:r>
          </a:p>
          <a:p>
            <a:pPr>
              <a:spcBef>
                <a:spcPts val="663"/>
              </a:spcBef>
            </a:pPr>
            <a:r>
              <a:rPr lang="en-US" sz="2300"/>
              <a:t>To print them, I suggest to use the </a:t>
            </a:r>
            <a:r>
              <a:rPr lang="ja-JP" altLang="en-US" sz="2300">
                <a:latin typeface="Arial"/>
              </a:rPr>
              <a:t>“</a:t>
            </a:r>
            <a:r>
              <a:rPr lang="en-US" sz="2300"/>
              <a:t>Handout</a:t>
            </a:r>
            <a:r>
              <a:rPr lang="ja-JP" altLang="en-US" sz="2300">
                <a:latin typeface="Arial"/>
              </a:rPr>
              <a:t>”</a:t>
            </a:r>
            <a:r>
              <a:rPr lang="en-US" sz="2300"/>
              <a:t> option </a:t>
            </a:r>
          </a:p>
          <a:p>
            <a:pPr marL="508000" lvl="1">
              <a:spcBef>
                <a:spcPts val="588"/>
              </a:spcBef>
            </a:pPr>
            <a:r>
              <a:rPr lang="en-US" sz="2000"/>
              <a:t>4, 6, or 9 per page works fine</a:t>
            </a:r>
          </a:p>
          <a:p>
            <a:pPr marL="508000" lvl="1">
              <a:spcBef>
                <a:spcPts val="588"/>
              </a:spcBef>
            </a:pPr>
            <a:r>
              <a:rPr lang="en-US" sz="2000"/>
              <a:t>Black &amp; White should be fine; there are few diagrams where color is important</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1671159C-E13C-7541-A746-4E2A833F0E0E}" type="slidenum">
              <a:rPr lang="en-US"/>
              <a:pPr/>
              <a:t>2</a:t>
            </a:fld>
            <a:endParaRPr lang="en-US"/>
          </a:p>
        </p:txBody>
      </p:sp>
      <p:grpSp>
        <p:nvGrpSpPr>
          <p:cNvPr id="8193" name="Group 1"/>
          <p:cNvGrpSpPr>
            <a:grpSpLocks/>
          </p:cNvGrpSpPr>
          <p:nvPr/>
        </p:nvGrpSpPr>
        <p:grpSpPr bwMode="auto">
          <a:xfrm>
            <a:off x="0" y="6369050"/>
            <a:ext cx="9110663" cy="495300"/>
            <a:chOff x="0" y="0"/>
            <a:chExt cx="5739" cy="312"/>
          </a:xfrm>
        </p:grpSpPr>
        <p:sp>
          <p:nvSpPr>
            <p:cNvPr id="819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8195" name="Group 3"/>
            <p:cNvGrpSpPr>
              <a:grpSpLocks/>
            </p:cNvGrpSpPr>
            <p:nvPr/>
          </p:nvGrpSpPr>
          <p:grpSpPr bwMode="auto">
            <a:xfrm>
              <a:off x="0" y="0"/>
              <a:ext cx="5739" cy="312"/>
              <a:chOff x="0" y="0"/>
              <a:chExt cx="5739" cy="312"/>
            </a:xfrm>
          </p:grpSpPr>
          <p:grpSp>
            <p:nvGrpSpPr>
              <p:cNvPr id="8196" name="Group 4"/>
              <p:cNvGrpSpPr>
                <a:grpSpLocks/>
              </p:cNvGrpSpPr>
              <p:nvPr/>
            </p:nvGrpSpPr>
            <p:grpSpPr bwMode="auto">
              <a:xfrm>
                <a:off x="0" y="0"/>
                <a:ext cx="837" cy="312"/>
                <a:chOff x="0" y="0"/>
                <a:chExt cx="837" cy="312"/>
              </a:xfrm>
            </p:grpSpPr>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819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8199" name="Group 7"/>
              <p:cNvGrpSpPr>
                <a:grpSpLocks/>
              </p:cNvGrpSpPr>
              <p:nvPr/>
            </p:nvGrpSpPr>
            <p:grpSpPr bwMode="auto">
              <a:xfrm>
                <a:off x="5287" y="24"/>
                <a:ext cx="452" cy="271"/>
                <a:chOff x="0" y="0"/>
                <a:chExt cx="451" cy="270"/>
              </a:xfrm>
            </p:grpSpPr>
            <p:pic>
              <p:nvPicPr>
                <p:cNvPr id="8200" name="Picture 8">
                  <a:hlinkClick r:id="" action="ppaction://hlinkshowjump?jump=firstslide"/>
                </p:cNvPr>
                <p:cNvPicPr>
                  <a:picLocks noChangeAspect="1" noChangeArrowheads="1"/>
                </p:cNvPicPr>
                <p:nvPr/>
              </p:nvPicPr>
              <p:blipFill>
                <a:blip r:embed="rId4">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820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820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8203" name="AutoShape 11">
                  <a:hlinkClick r:id="rId5"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8204" name="AutoShape 12">
                  <a:hlinkClick r:id="rId5"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820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01AF9911-CCDD-8B42-B4B0-416F248D56DD}" type="slidenum">
              <a:rPr lang="en-US" sz="1100" b="1">
                <a:solidFill>
                  <a:srgbClr val="003399"/>
                </a:solidFill>
                <a:latin typeface="Arial" charset="0"/>
                <a:cs typeface="Arial" charset="0"/>
                <a:sym typeface="Arial" charset="0"/>
              </a:rPr>
              <a:pPr algn="ctr"/>
              <a:t>2</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7" name="Rectangle 13"/>
          <p:cNvSpPr>
            <a:spLocks noGrp="1" noChangeArrowheads="1"/>
          </p:cNvSpPr>
          <p:nvPr>
            <p:ph type="title"/>
          </p:nvPr>
        </p:nvSpPr>
        <p:spPr>
          <a:ln/>
        </p:spPr>
        <p:txBody>
          <a:bodyPr rIns="129200"/>
          <a:lstStyle/>
          <a:p>
            <a:r>
              <a:rPr lang="en-US"/>
              <a:t>Syntax</a:t>
            </a:r>
          </a:p>
        </p:txBody>
      </p:sp>
      <p:sp>
        <p:nvSpPr>
          <p:cNvPr id="26638" name="Rectangle 14"/>
          <p:cNvSpPr>
            <a:spLocks noGrp="1" noChangeArrowheads="1"/>
          </p:cNvSpPr>
          <p:nvPr>
            <p:ph idx="1"/>
          </p:nvPr>
        </p:nvSpPr>
        <p:spPr>
          <a:ln/>
        </p:spPr>
        <p:txBody>
          <a:bodyPr rIns="129200">
            <a:normAutofit fontScale="92500" lnSpcReduction="20000"/>
          </a:bodyPr>
          <a:lstStyle/>
          <a:p>
            <a:pPr>
              <a:spcBef>
                <a:spcPct val="0"/>
              </a:spcBef>
            </a:pPr>
            <a:r>
              <a:rPr lang="en-US" sz="2700"/>
              <a:t>symbols</a:t>
            </a:r>
          </a:p>
          <a:p>
            <a:pPr marL="508000" lvl="1">
              <a:spcBef>
                <a:spcPts val="675"/>
              </a:spcBef>
            </a:pPr>
            <a:r>
              <a:rPr lang="en-US" sz="2300"/>
              <a:t>logical constants True, False</a:t>
            </a:r>
          </a:p>
          <a:p>
            <a:pPr marL="508000" lvl="1">
              <a:spcBef>
                <a:spcPts val="675"/>
              </a:spcBef>
            </a:pPr>
            <a:r>
              <a:rPr lang="en-US" sz="2300"/>
              <a:t>propositional symbols  P, Q, …</a:t>
            </a:r>
          </a:p>
          <a:p>
            <a:pPr marL="508000" lvl="1">
              <a:spcBef>
                <a:spcPts val="675"/>
              </a:spcBef>
            </a:pPr>
            <a:r>
              <a:rPr lang="en-US" sz="2300"/>
              <a:t>logical connectives </a:t>
            </a:r>
          </a:p>
          <a:p>
            <a:pPr marL="698500" lvl="2">
              <a:spcBef>
                <a:spcPts val="588"/>
              </a:spcBef>
            </a:pPr>
            <a:r>
              <a:rPr lang="en-US" sz="1900">
                <a:cs typeface="Apple Symbols" charset="0"/>
              </a:rPr>
              <a:t>conjunction ∧, disjunction ∨, </a:t>
            </a:r>
            <a:endParaRPr lang="en-US" sz="1900"/>
          </a:p>
          <a:p>
            <a:pPr marL="698500" lvl="2">
              <a:spcBef>
                <a:spcPts val="588"/>
              </a:spcBef>
            </a:pPr>
            <a:r>
              <a:rPr lang="en-US" sz="1900"/>
              <a:t>negation ¬, </a:t>
            </a:r>
          </a:p>
          <a:p>
            <a:pPr marL="698500" lvl="2">
              <a:spcBef>
                <a:spcPts val="588"/>
              </a:spcBef>
            </a:pPr>
            <a:r>
              <a:rPr lang="en-US" sz="1900"/>
              <a:t>implication ⇒, equivalence ⇔</a:t>
            </a:r>
          </a:p>
          <a:p>
            <a:pPr marL="508000" lvl="1">
              <a:spcBef>
                <a:spcPts val="675"/>
              </a:spcBef>
            </a:pPr>
            <a:r>
              <a:rPr lang="en-US" sz="2300"/>
              <a:t>parentheses (, )</a:t>
            </a:r>
          </a:p>
          <a:p>
            <a:pPr>
              <a:spcBef>
                <a:spcPts val="775"/>
              </a:spcBef>
            </a:pPr>
            <a:r>
              <a:rPr lang="en-US" sz="2700"/>
              <a:t>sentences</a:t>
            </a:r>
          </a:p>
          <a:p>
            <a:pPr marL="508000" lvl="1">
              <a:spcBef>
                <a:spcPts val="675"/>
              </a:spcBef>
            </a:pPr>
            <a:r>
              <a:rPr lang="en-US" sz="2300"/>
              <a:t>constructed from simple sentences</a:t>
            </a:r>
          </a:p>
          <a:p>
            <a:pPr marL="508000" lvl="1">
              <a:spcBef>
                <a:spcPts val="675"/>
              </a:spcBef>
            </a:pPr>
            <a:r>
              <a:rPr lang="en-US" sz="2300"/>
              <a:t>conjunction, disjunction, implication, equivalence, negation</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1769B248-1056-7747-9DA4-B68A77446897}" type="slidenum">
              <a:rPr lang="en-US"/>
              <a:pPr/>
              <a:t>20</a:t>
            </a:fld>
            <a:endParaRPr lang="en-US"/>
          </a:p>
        </p:txBody>
      </p:sp>
      <p:grpSp>
        <p:nvGrpSpPr>
          <p:cNvPr id="26625" name="Group 1"/>
          <p:cNvGrpSpPr>
            <a:grpSpLocks/>
          </p:cNvGrpSpPr>
          <p:nvPr/>
        </p:nvGrpSpPr>
        <p:grpSpPr bwMode="auto">
          <a:xfrm>
            <a:off x="0" y="6369050"/>
            <a:ext cx="9110663" cy="495300"/>
            <a:chOff x="0" y="0"/>
            <a:chExt cx="5739" cy="312"/>
          </a:xfrm>
        </p:grpSpPr>
        <p:sp>
          <p:nvSpPr>
            <p:cNvPr id="2662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6627" name="Group 3"/>
            <p:cNvGrpSpPr>
              <a:grpSpLocks/>
            </p:cNvGrpSpPr>
            <p:nvPr/>
          </p:nvGrpSpPr>
          <p:grpSpPr bwMode="auto">
            <a:xfrm>
              <a:off x="0" y="0"/>
              <a:ext cx="5739" cy="312"/>
              <a:chOff x="0" y="0"/>
              <a:chExt cx="5739" cy="312"/>
            </a:xfrm>
          </p:grpSpPr>
          <p:grpSp>
            <p:nvGrpSpPr>
              <p:cNvPr id="26628" name="Group 4"/>
              <p:cNvGrpSpPr>
                <a:grpSpLocks/>
              </p:cNvGrpSpPr>
              <p:nvPr/>
            </p:nvGrpSpPr>
            <p:grpSpPr bwMode="auto">
              <a:xfrm>
                <a:off x="0" y="0"/>
                <a:ext cx="837" cy="312"/>
                <a:chOff x="0" y="0"/>
                <a:chExt cx="837" cy="312"/>
              </a:xfrm>
            </p:grpSpPr>
            <p:pic>
              <p:nvPicPr>
                <p:cNvPr id="266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663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6631" name="Group 7"/>
              <p:cNvGrpSpPr>
                <a:grpSpLocks/>
              </p:cNvGrpSpPr>
              <p:nvPr/>
            </p:nvGrpSpPr>
            <p:grpSpPr bwMode="auto">
              <a:xfrm>
                <a:off x="5287" y="24"/>
                <a:ext cx="452" cy="271"/>
                <a:chOff x="0" y="0"/>
                <a:chExt cx="451" cy="270"/>
              </a:xfrm>
            </p:grpSpPr>
            <p:pic>
              <p:nvPicPr>
                <p:cNvPr id="2663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663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663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663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663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663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42E8EF87-A35E-DB41-A0FB-C15086B7894D}" type="slidenum">
              <a:rPr lang="en-US" sz="1100" b="1">
                <a:solidFill>
                  <a:srgbClr val="003399"/>
                </a:solidFill>
                <a:latin typeface="Arial" charset="0"/>
                <a:cs typeface="Arial" charset="0"/>
                <a:sym typeface="Arial" charset="0"/>
              </a:rPr>
              <a:pPr algn="ctr"/>
              <a:t>20</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61" name="Rectangle 13"/>
          <p:cNvSpPr>
            <a:spLocks noGrp="1" noChangeArrowheads="1"/>
          </p:cNvSpPr>
          <p:nvPr>
            <p:ph type="title"/>
          </p:nvPr>
        </p:nvSpPr>
        <p:spPr>
          <a:ln/>
        </p:spPr>
        <p:txBody>
          <a:bodyPr rIns="129200"/>
          <a:lstStyle/>
          <a:p>
            <a:r>
              <a:rPr lang="en-US"/>
              <a:t>BNF Grammar Propositional Logic</a:t>
            </a:r>
          </a:p>
        </p:txBody>
      </p:sp>
      <p:sp>
        <p:nvSpPr>
          <p:cNvPr id="27662" name="Rectangle 14"/>
          <p:cNvSpPr>
            <a:spLocks noGrp="1" noChangeArrowheads="1"/>
          </p:cNvSpPr>
          <p:nvPr>
            <p:ph idx="1"/>
          </p:nvPr>
        </p:nvSpPr>
        <p:spPr>
          <a:ln/>
        </p:spPr>
        <p:txBody>
          <a:bodyPr rIns="129200">
            <a:normAutofit fontScale="85000" lnSpcReduction="20000"/>
          </a:bodyPr>
          <a:lstStyle/>
          <a:p>
            <a:pPr marL="323850" indent="-285750">
              <a:buFont typeface="Zapf Dingbats" charset="0"/>
              <a:buNone/>
            </a:pPr>
            <a:r>
              <a:rPr lang="en-US" sz="2000" i="1"/>
              <a:t>Sentence		</a:t>
            </a:r>
            <a:r>
              <a:rPr lang="en-US" sz="2000">
                <a:latin typeface="Symbol" charset="0"/>
                <a:cs typeface="Symbol" charset="0"/>
                <a:sym typeface="Symbol" charset="0"/>
              </a:rPr>
              <a:t>→</a:t>
            </a:r>
            <a:r>
              <a:rPr lang="en-US" sz="2000" i="1"/>
              <a:t> AtomicSentence | ComplexSentence</a:t>
            </a:r>
          </a:p>
          <a:p>
            <a:pPr marL="323850" indent="-285750">
              <a:buFont typeface="Zapf Dingbats" charset="0"/>
              <a:buNone/>
            </a:pPr>
            <a:r>
              <a:rPr lang="en-US" sz="2000" i="1"/>
              <a:t>AtomicSentence	</a:t>
            </a:r>
            <a:r>
              <a:rPr lang="en-US" sz="2000">
                <a:latin typeface="Symbol" charset="0"/>
                <a:cs typeface="Symbol" charset="0"/>
                <a:sym typeface="Symbol" charset="0"/>
              </a:rPr>
              <a:t>→</a:t>
            </a:r>
            <a:r>
              <a:rPr lang="en-US" sz="2000" i="1"/>
              <a:t> </a:t>
            </a:r>
            <a:r>
              <a:rPr lang="en-US" sz="2000">
                <a:latin typeface="Courier" charset="0"/>
                <a:cs typeface="Courier" charset="0"/>
                <a:sym typeface="Courier" charset="0"/>
              </a:rPr>
              <a:t>True</a:t>
            </a:r>
            <a:r>
              <a:rPr lang="en-US" sz="2000" i="1"/>
              <a:t> | </a:t>
            </a:r>
            <a:r>
              <a:rPr lang="en-US" sz="2000">
                <a:latin typeface="Courier" charset="0"/>
                <a:cs typeface="Courier" charset="0"/>
                <a:sym typeface="Courier" charset="0"/>
              </a:rPr>
              <a:t>False</a:t>
            </a:r>
            <a:r>
              <a:rPr lang="en-US" sz="2000" i="1"/>
              <a:t> | </a:t>
            </a:r>
            <a:r>
              <a:rPr lang="en-US" sz="2000">
                <a:latin typeface="Courier" charset="0"/>
                <a:cs typeface="Courier" charset="0"/>
                <a:sym typeface="Courier" charset="0"/>
              </a:rPr>
              <a:t>P</a:t>
            </a:r>
            <a:r>
              <a:rPr lang="en-US" sz="2000" i="1"/>
              <a:t> | </a:t>
            </a:r>
            <a:r>
              <a:rPr lang="en-US" sz="2000">
                <a:latin typeface="Courier" charset="0"/>
                <a:cs typeface="Courier" charset="0"/>
                <a:sym typeface="Courier" charset="0"/>
              </a:rPr>
              <a:t>Q</a:t>
            </a:r>
            <a:r>
              <a:rPr lang="en-US" sz="2000" i="1"/>
              <a:t> | </a:t>
            </a:r>
            <a:r>
              <a:rPr lang="en-US" sz="2000">
                <a:latin typeface="Courier" charset="0"/>
                <a:cs typeface="Courier" charset="0"/>
                <a:sym typeface="Courier" charset="0"/>
              </a:rPr>
              <a:t>R</a:t>
            </a:r>
            <a:r>
              <a:rPr lang="en-US" sz="2000" i="1"/>
              <a:t> | </a:t>
            </a:r>
            <a:r>
              <a:rPr lang="en-US" sz="2000">
                <a:latin typeface="Courier" charset="0"/>
                <a:cs typeface="Courier" charset="0"/>
                <a:sym typeface="Courier" charset="0"/>
              </a:rPr>
              <a:t>...</a:t>
            </a:r>
            <a:endParaRPr lang="en-US" sz="2000">
              <a:latin typeface="Courier" charset="0"/>
              <a:sym typeface="Courier" charset="0"/>
            </a:endParaRPr>
          </a:p>
          <a:p>
            <a:pPr marL="323850" indent="-285750">
              <a:buFont typeface="Zapf Dingbats" charset="0"/>
              <a:buNone/>
            </a:pPr>
            <a:r>
              <a:rPr lang="en-US" sz="2000" i="1"/>
              <a:t>ComplexSentence	</a:t>
            </a:r>
            <a:r>
              <a:rPr lang="en-US" sz="2000">
                <a:latin typeface="Symbol" charset="0"/>
                <a:cs typeface="Symbol" charset="0"/>
                <a:sym typeface="Symbol" charset="0"/>
              </a:rPr>
              <a:t>→</a:t>
            </a:r>
            <a:r>
              <a:rPr lang="en-US" sz="2000" i="1"/>
              <a:t> </a:t>
            </a:r>
            <a:r>
              <a:rPr lang="en-US" sz="2000"/>
              <a:t>(</a:t>
            </a:r>
            <a:r>
              <a:rPr lang="en-US" sz="2000" i="1"/>
              <a:t>Sentence </a:t>
            </a:r>
            <a:r>
              <a:rPr lang="en-US" sz="2000"/>
              <a:t>)</a:t>
            </a:r>
          </a:p>
          <a:p>
            <a:pPr marL="323850" indent="-285750">
              <a:buFont typeface="Zapf Dingbats" charset="0"/>
              <a:buNone/>
            </a:pPr>
            <a:r>
              <a:rPr lang="en-US" sz="2000"/>
              <a:t>				   </a:t>
            </a:r>
            <a:r>
              <a:rPr lang="en-US" sz="2000" i="1"/>
              <a:t> | Sentence Connective Sentence</a:t>
            </a:r>
          </a:p>
          <a:p>
            <a:pPr marL="323850" indent="-285750">
              <a:buFont typeface="Zapf Dingbats" charset="0"/>
              <a:buNone/>
            </a:pPr>
            <a:r>
              <a:rPr lang="en-US" sz="2000"/>
              <a:t>				   </a:t>
            </a:r>
            <a:r>
              <a:rPr lang="en-US" sz="2000" i="1"/>
              <a:t> | </a:t>
            </a:r>
            <a:r>
              <a:rPr lang="en-US">
                <a:latin typeface="Symbol" charset="0"/>
                <a:cs typeface="Symbol" charset="0"/>
                <a:sym typeface="Symbol" charset="0"/>
              </a:rPr>
              <a:t>¬</a:t>
            </a:r>
            <a:r>
              <a:rPr lang="en-US" sz="2000" i="1"/>
              <a:t> Sentence</a:t>
            </a:r>
          </a:p>
          <a:p>
            <a:pPr marL="323850" indent="-285750">
              <a:buFont typeface="Zapf Dingbats" charset="0"/>
              <a:buNone/>
            </a:pPr>
            <a:r>
              <a:rPr lang="en-US" sz="2000" i="1"/>
              <a:t>Connective	</a:t>
            </a:r>
            <a:r>
              <a:rPr lang="en-US" sz="2000">
                <a:latin typeface="Symbol" charset="0"/>
                <a:cs typeface="Symbol" charset="0"/>
                <a:sym typeface="Symbol" charset="0"/>
              </a:rPr>
              <a:t>→</a:t>
            </a:r>
            <a:r>
              <a:rPr lang="en-US" sz="2000" i="1"/>
              <a:t>  </a:t>
            </a:r>
            <a:r>
              <a:rPr lang="en-US">
                <a:latin typeface="Symbol" charset="0"/>
                <a:cs typeface="Symbol" charset="0"/>
                <a:sym typeface="Symbol" charset="0"/>
              </a:rPr>
              <a:t>∧</a:t>
            </a:r>
            <a:r>
              <a:rPr lang="en-US"/>
              <a:t> </a:t>
            </a:r>
            <a:r>
              <a:rPr lang="en-US" sz="2000" i="1"/>
              <a:t>|</a:t>
            </a:r>
            <a:r>
              <a:rPr lang="en-US"/>
              <a:t> </a:t>
            </a:r>
            <a:r>
              <a:rPr lang="en-US">
                <a:latin typeface="Symbol" charset="0"/>
                <a:cs typeface="Symbol" charset="0"/>
                <a:sym typeface="Symbol" charset="0"/>
              </a:rPr>
              <a:t>∨</a:t>
            </a:r>
            <a:r>
              <a:rPr lang="en-US"/>
              <a:t> </a:t>
            </a:r>
            <a:r>
              <a:rPr lang="en-US" sz="2000" i="1"/>
              <a:t>|</a:t>
            </a:r>
            <a:r>
              <a:rPr lang="en-US"/>
              <a:t> </a:t>
            </a:r>
            <a:r>
              <a:rPr lang="en-US">
                <a:latin typeface="Symbol" charset="0"/>
                <a:cs typeface="Symbol" charset="0"/>
                <a:sym typeface="Symbol" charset="0"/>
              </a:rPr>
              <a:t>⇒</a:t>
            </a:r>
            <a:r>
              <a:rPr lang="en-US"/>
              <a:t> </a:t>
            </a:r>
            <a:r>
              <a:rPr lang="en-US" sz="2000" i="1"/>
              <a:t>|</a:t>
            </a:r>
            <a:r>
              <a:rPr lang="en-US"/>
              <a:t> </a:t>
            </a:r>
            <a:r>
              <a:rPr lang="en-US">
                <a:latin typeface="Symbol" charset="0"/>
                <a:cs typeface="Symbol" charset="0"/>
                <a:sym typeface="Symbol" charset="0"/>
              </a:rPr>
              <a:t>⇔</a:t>
            </a:r>
            <a:endParaRPr lang="en-US"/>
          </a:p>
          <a:p>
            <a:pPr marL="323850" indent="-285750">
              <a:buFont typeface="Zapf Dingbats" charset="0"/>
              <a:buNone/>
            </a:pPr>
            <a:endParaRPr lang="en-US"/>
          </a:p>
          <a:p>
            <a:pPr marL="323850" indent="-285750">
              <a:buFont typeface="Zapf Dingbats" charset="0"/>
              <a:buNone/>
            </a:pPr>
            <a:r>
              <a:rPr lang="en-US" sz="1800"/>
              <a:t>ambiguities are resolved through precedence </a:t>
            </a:r>
            <a:r>
              <a:rPr lang="en-US">
                <a:latin typeface="Symbol" charset="0"/>
                <a:cs typeface="Symbol" charset="0"/>
                <a:sym typeface="Symbol" charset="0"/>
              </a:rPr>
              <a:t>¬</a:t>
            </a:r>
            <a:r>
              <a:rPr lang="en-US" sz="2000" i="1"/>
              <a:t> </a:t>
            </a:r>
            <a:r>
              <a:rPr lang="en-US">
                <a:latin typeface="Symbol" charset="0"/>
                <a:cs typeface="Symbol" charset="0"/>
                <a:sym typeface="Symbol" charset="0"/>
              </a:rPr>
              <a:t>∧</a:t>
            </a:r>
            <a:r>
              <a:rPr lang="en-US"/>
              <a:t> </a:t>
            </a:r>
            <a:r>
              <a:rPr lang="en-US">
                <a:latin typeface="Symbol" charset="0"/>
                <a:cs typeface="Symbol" charset="0"/>
                <a:sym typeface="Symbol" charset="0"/>
              </a:rPr>
              <a:t>∨</a:t>
            </a:r>
            <a:r>
              <a:rPr lang="en-US"/>
              <a:t> </a:t>
            </a:r>
            <a:r>
              <a:rPr lang="en-US">
                <a:latin typeface="Symbol" charset="0"/>
                <a:cs typeface="Symbol" charset="0"/>
                <a:sym typeface="Symbol" charset="0"/>
              </a:rPr>
              <a:t>⇒</a:t>
            </a:r>
            <a:r>
              <a:rPr lang="en-US"/>
              <a:t> </a:t>
            </a:r>
            <a:r>
              <a:rPr lang="en-US">
                <a:latin typeface="Symbol" charset="0"/>
                <a:cs typeface="Symbol" charset="0"/>
                <a:sym typeface="Symbol" charset="0"/>
              </a:rPr>
              <a:t>⇔</a:t>
            </a:r>
            <a:r>
              <a:rPr lang="en-US" sz="1800"/>
              <a:t> </a:t>
            </a:r>
            <a:br>
              <a:rPr lang="en-US" sz="1800"/>
            </a:br>
            <a:r>
              <a:rPr lang="en-US" sz="1800"/>
              <a:t>or parentheses</a:t>
            </a:r>
          </a:p>
          <a:p>
            <a:pPr marL="723900" lvl="1" indent="-285750">
              <a:buFont typeface="Zapf Dingbats" charset="0"/>
              <a:buNone/>
            </a:pPr>
            <a:r>
              <a:rPr lang="en-US" sz="1600"/>
              <a:t>e.g. </a:t>
            </a:r>
            <a:r>
              <a:rPr lang="en-US">
                <a:latin typeface="Symbol" charset="0"/>
                <a:cs typeface="Symbol" charset="0"/>
                <a:sym typeface="Symbol" charset="0"/>
              </a:rPr>
              <a:t>¬</a:t>
            </a:r>
            <a:r>
              <a:rPr lang="en-US" sz="1800" i="1"/>
              <a:t> P </a:t>
            </a:r>
            <a:r>
              <a:rPr lang="en-US">
                <a:latin typeface="Symbol" charset="0"/>
                <a:cs typeface="Symbol" charset="0"/>
                <a:sym typeface="Symbol" charset="0"/>
              </a:rPr>
              <a:t>∨</a:t>
            </a:r>
            <a:r>
              <a:rPr lang="en-US" sz="1800" i="1"/>
              <a:t> Q </a:t>
            </a:r>
            <a:r>
              <a:rPr lang="en-US">
                <a:latin typeface="Symbol" charset="0"/>
                <a:cs typeface="Symbol" charset="0"/>
                <a:sym typeface="Symbol" charset="0"/>
              </a:rPr>
              <a:t>∧</a:t>
            </a:r>
            <a:r>
              <a:rPr lang="en-US"/>
              <a:t> </a:t>
            </a:r>
            <a:r>
              <a:rPr lang="en-US" sz="1800" i="1"/>
              <a:t>R </a:t>
            </a:r>
            <a:r>
              <a:rPr lang="en-US">
                <a:latin typeface="Symbol" charset="0"/>
                <a:cs typeface="Symbol" charset="0"/>
                <a:sym typeface="Symbol" charset="0"/>
              </a:rPr>
              <a:t>⇒</a:t>
            </a:r>
            <a:r>
              <a:rPr lang="en-US"/>
              <a:t> </a:t>
            </a:r>
            <a:r>
              <a:rPr lang="en-US" sz="1800" i="1"/>
              <a:t>S </a:t>
            </a:r>
            <a:r>
              <a:rPr lang="en-US" sz="1600"/>
              <a:t>is equivalent to  (</a:t>
            </a:r>
            <a:r>
              <a:rPr lang="en-US">
                <a:latin typeface="Symbol" charset="0"/>
                <a:cs typeface="Symbol" charset="0"/>
                <a:sym typeface="Symbol" charset="0"/>
              </a:rPr>
              <a:t>¬</a:t>
            </a:r>
            <a:r>
              <a:rPr lang="en-US" sz="1800" i="1"/>
              <a:t> P) </a:t>
            </a:r>
            <a:r>
              <a:rPr lang="en-US">
                <a:latin typeface="Symbol" charset="0"/>
                <a:cs typeface="Symbol" charset="0"/>
                <a:sym typeface="Symbol" charset="0"/>
              </a:rPr>
              <a:t>∨</a:t>
            </a:r>
            <a:r>
              <a:rPr lang="en-US" sz="1800" i="1"/>
              <a:t> (Q </a:t>
            </a:r>
            <a:r>
              <a:rPr lang="en-US">
                <a:latin typeface="Symbol" charset="0"/>
                <a:cs typeface="Symbol" charset="0"/>
                <a:sym typeface="Symbol" charset="0"/>
              </a:rPr>
              <a:t>∧</a:t>
            </a:r>
            <a:r>
              <a:rPr lang="en-US"/>
              <a:t> </a:t>
            </a:r>
            <a:r>
              <a:rPr lang="en-US" sz="1800" i="1"/>
              <a:t>R)) </a:t>
            </a:r>
            <a:r>
              <a:rPr lang="en-US">
                <a:latin typeface="Symbol" charset="0"/>
                <a:cs typeface="Symbol" charset="0"/>
                <a:sym typeface="Symbol" charset="0"/>
              </a:rPr>
              <a:t>⇒</a:t>
            </a:r>
            <a:r>
              <a:rPr lang="en-US"/>
              <a:t> </a:t>
            </a:r>
            <a:r>
              <a:rPr lang="en-US" sz="1800" i="1"/>
              <a:t>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0CD92A02-0EDC-C44D-8080-0166427DB23F}" type="slidenum">
              <a:rPr lang="en-US"/>
              <a:pPr/>
              <a:t>21</a:t>
            </a:fld>
            <a:endParaRPr lang="en-US"/>
          </a:p>
        </p:txBody>
      </p:sp>
      <p:grpSp>
        <p:nvGrpSpPr>
          <p:cNvPr id="27649" name="Group 1"/>
          <p:cNvGrpSpPr>
            <a:grpSpLocks/>
          </p:cNvGrpSpPr>
          <p:nvPr/>
        </p:nvGrpSpPr>
        <p:grpSpPr bwMode="auto">
          <a:xfrm>
            <a:off x="0" y="6369050"/>
            <a:ext cx="9110663" cy="495300"/>
            <a:chOff x="0" y="0"/>
            <a:chExt cx="5739" cy="312"/>
          </a:xfrm>
        </p:grpSpPr>
        <p:sp>
          <p:nvSpPr>
            <p:cNvPr id="2765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7651" name="Group 3"/>
            <p:cNvGrpSpPr>
              <a:grpSpLocks/>
            </p:cNvGrpSpPr>
            <p:nvPr/>
          </p:nvGrpSpPr>
          <p:grpSpPr bwMode="auto">
            <a:xfrm>
              <a:off x="0" y="0"/>
              <a:ext cx="5739" cy="312"/>
              <a:chOff x="0" y="0"/>
              <a:chExt cx="5739" cy="312"/>
            </a:xfrm>
          </p:grpSpPr>
          <p:grpSp>
            <p:nvGrpSpPr>
              <p:cNvPr id="27652" name="Group 4"/>
              <p:cNvGrpSpPr>
                <a:grpSpLocks/>
              </p:cNvGrpSpPr>
              <p:nvPr/>
            </p:nvGrpSpPr>
            <p:grpSpPr bwMode="auto">
              <a:xfrm>
                <a:off x="0" y="0"/>
                <a:ext cx="837" cy="312"/>
                <a:chOff x="0" y="0"/>
                <a:chExt cx="837" cy="312"/>
              </a:xfrm>
            </p:grpSpPr>
            <p:pic>
              <p:nvPicPr>
                <p:cNvPr id="276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765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7655" name="Group 7"/>
              <p:cNvGrpSpPr>
                <a:grpSpLocks/>
              </p:cNvGrpSpPr>
              <p:nvPr/>
            </p:nvGrpSpPr>
            <p:grpSpPr bwMode="auto">
              <a:xfrm>
                <a:off x="5287" y="24"/>
                <a:ext cx="452" cy="271"/>
                <a:chOff x="0" y="0"/>
                <a:chExt cx="451" cy="270"/>
              </a:xfrm>
            </p:grpSpPr>
            <p:pic>
              <p:nvPicPr>
                <p:cNvPr id="2765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765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765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765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766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766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85B6F7D8-46DD-944E-8C56-733FDF8C4642}" type="slidenum">
              <a:rPr lang="en-US" sz="1100" b="1">
                <a:solidFill>
                  <a:srgbClr val="003399"/>
                </a:solidFill>
                <a:latin typeface="Arial" charset="0"/>
                <a:cs typeface="Arial" charset="0"/>
                <a:sym typeface="Arial" charset="0"/>
              </a:rPr>
              <a:pPr algn="ctr"/>
              <a:t>21</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 name="Rectangle 13"/>
          <p:cNvSpPr>
            <a:spLocks noGrp="1" noChangeArrowheads="1"/>
          </p:cNvSpPr>
          <p:nvPr>
            <p:ph type="title"/>
          </p:nvPr>
        </p:nvSpPr>
        <p:spPr>
          <a:ln/>
        </p:spPr>
        <p:txBody>
          <a:bodyPr rIns="129200"/>
          <a:lstStyle/>
          <a:p>
            <a:r>
              <a:rPr lang="en-US"/>
              <a:t>Semantics</a:t>
            </a:r>
          </a:p>
        </p:txBody>
      </p:sp>
      <p:sp>
        <p:nvSpPr>
          <p:cNvPr id="28686" name="Rectangle 14"/>
          <p:cNvSpPr>
            <a:spLocks noGrp="1" noChangeArrowheads="1"/>
          </p:cNvSpPr>
          <p:nvPr>
            <p:ph idx="1"/>
          </p:nvPr>
        </p:nvSpPr>
        <p:spPr>
          <a:ln/>
        </p:spPr>
        <p:txBody>
          <a:bodyPr rIns="129200">
            <a:normAutofit lnSpcReduction="10000"/>
          </a:bodyPr>
          <a:lstStyle/>
          <a:p>
            <a:r>
              <a:rPr lang="en-US"/>
              <a:t>interpretation of the propositional symbols and constants</a:t>
            </a:r>
          </a:p>
          <a:p>
            <a:pPr marL="508000" lvl="1"/>
            <a:r>
              <a:rPr lang="en-US"/>
              <a:t>symbols can be any arbitrary fact</a:t>
            </a:r>
          </a:p>
          <a:p>
            <a:pPr marL="698500" lvl="2"/>
            <a:r>
              <a:rPr lang="en-US"/>
              <a:t>sentences consisting of only a propositional symbols are satisfiable, but not valid</a:t>
            </a:r>
          </a:p>
          <a:p>
            <a:pPr marL="508000" lvl="1"/>
            <a:r>
              <a:rPr lang="en-US"/>
              <a:t>the constants True and False have a fixed interpretation</a:t>
            </a:r>
          </a:p>
          <a:p>
            <a:pPr marL="698500" lvl="2"/>
            <a:r>
              <a:rPr lang="en-US"/>
              <a:t> True indicates that the world is as stated</a:t>
            </a:r>
          </a:p>
          <a:p>
            <a:pPr marL="698500" lvl="2"/>
            <a:r>
              <a:rPr lang="en-US"/>
              <a:t> False indicates that the world is not as stated</a:t>
            </a:r>
          </a:p>
          <a:p>
            <a:r>
              <a:rPr lang="en-US"/>
              <a:t>specification of the logical connectives</a:t>
            </a:r>
          </a:p>
          <a:p>
            <a:pPr marL="508000" lvl="1"/>
            <a:r>
              <a:rPr lang="en-US"/>
              <a:t>frequently explicitly via truth tables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238DC6FA-3F0F-C944-9756-A775B0538C59}" type="slidenum">
              <a:rPr lang="en-US"/>
              <a:pPr/>
              <a:t>22</a:t>
            </a:fld>
            <a:endParaRPr lang="en-US"/>
          </a:p>
        </p:txBody>
      </p:sp>
      <p:grpSp>
        <p:nvGrpSpPr>
          <p:cNvPr id="28673" name="Group 1"/>
          <p:cNvGrpSpPr>
            <a:grpSpLocks/>
          </p:cNvGrpSpPr>
          <p:nvPr/>
        </p:nvGrpSpPr>
        <p:grpSpPr bwMode="auto">
          <a:xfrm>
            <a:off x="0" y="6369050"/>
            <a:ext cx="9110663" cy="495300"/>
            <a:chOff x="0" y="0"/>
            <a:chExt cx="5739" cy="312"/>
          </a:xfrm>
        </p:grpSpPr>
        <p:sp>
          <p:nvSpPr>
            <p:cNvPr id="2867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8675" name="Group 3"/>
            <p:cNvGrpSpPr>
              <a:grpSpLocks/>
            </p:cNvGrpSpPr>
            <p:nvPr/>
          </p:nvGrpSpPr>
          <p:grpSpPr bwMode="auto">
            <a:xfrm>
              <a:off x="0" y="0"/>
              <a:ext cx="5739" cy="312"/>
              <a:chOff x="0" y="0"/>
              <a:chExt cx="5739" cy="312"/>
            </a:xfrm>
          </p:grpSpPr>
          <p:grpSp>
            <p:nvGrpSpPr>
              <p:cNvPr id="28676" name="Group 4"/>
              <p:cNvGrpSpPr>
                <a:grpSpLocks/>
              </p:cNvGrpSpPr>
              <p:nvPr/>
            </p:nvGrpSpPr>
            <p:grpSpPr bwMode="auto">
              <a:xfrm>
                <a:off x="0" y="0"/>
                <a:ext cx="837" cy="312"/>
                <a:chOff x="0" y="0"/>
                <a:chExt cx="837" cy="312"/>
              </a:xfrm>
            </p:grpSpPr>
            <p:pic>
              <p:nvPicPr>
                <p:cNvPr id="286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867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8679" name="Group 7"/>
              <p:cNvGrpSpPr>
                <a:grpSpLocks/>
              </p:cNvGrpSpPr>
              <p:nvPr/>
            </p:nvGrpSpPr>
            <p:grpSpPr bwMode="auto">
              <a:xfrm>
                <a:off x="5287" y="24"/>
                <a:ext cx="452" cy="271"/>
                <a:chOff x="0" y="0"/>
                <a:chExt cx="451" cy="270"/>
              </a:xfrm>
            </p:grpSpPr>
            <p:pic>
              <p:nvPicPr>
                <p:cNvPr id="2868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868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868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868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868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868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756D687-CB76-174F-8929-DF2A9E4D4C03}" type="slidenum">
              <a:rPr lang="en-US" sz="1100" b="1">
                <a:solidFill>
                  <a:srgbClr val="003399"/>
                </a:solidFill>
                <a:latin typeface="Arial" charset="0"/>
                <a:cs typeface="Arial" charset="0"/>
                <a:sym typeface="Arial" charset="0"/>
              </a:rPr>
              <a:pPr algn="ctr"/>
              <a:t>22</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9" name="Rectangle 13"/>
          <p:cNvSpPr>
            <a:spLocks noGrp="1" noChangeArrowheads="1"/>
          </p:cNvSpPr>
          <p:nvPr>
            <p:ph type="title"/>
          </p:nvPr>
        </p:nvSpPr>
        <p:spPr>
          <a:ln/>
        </p:spPr>
        <p:txBody>
          <a:bodyPr rIns="129200"/>
          <a:lstStyle/>
          <a:p>
            <a:r>
              <a:rPr lang="en-US"/>
              <a:t>Validity and Satisfiability</a:t>
            </a:r>
          </a:p>
        </p:txBody>
      </p:sp>
      <p:sp>
        <p:nvSpPr>
          <p:cNvPr id="29710" name="Rectangle 14"/>
          <p:cNvSpPr>
            <a:spLocks noGrp="1" noChangeArrowheads="1"/>
          </p:cNvSpPr>
          <p:nvPr>
            <p:ph idx="1"/>
          </p:nvPr>
        </p:nvSpPr>
        <p:spPr>
          <a:ln/>
        </p:spPr>
        <p:txBody>
          <a:bodyPr rIns="129200">
            <a:normAutofit fontScale="92500" lnSpcReduction="10000"/>
          </a:bodyPr>
          <a:lstStyle/>
          <a:p>
            <a:r>
              <a:rPr lang="en-US"/>
              <a:t>a sentence is valid or necessarily true if and only if it is true under all possible interpretations in all possible worlds </a:t>
            </a:r>
          </a:p>
          <a:p>
            <a:pPr marL="508000" lvl="1"/>
            <a:r>
              <a:rPr lang="en-US"/>
              <a:t>also called a tautology</a:t>
            </a:r>
          </a:p>
          <a:p>
            <a:pPr marL="508000" lvl="1"/>
            <a:r>
              <a:rPr lang="en-US"/>
              <a:t>since computers reason mostly at the syntactic level, valid sentences are very important</a:t>
            </a:r>
          </a:p>
          <a:p>
            <a:pPr marL="698500" lvl="2"/>
            <a:r>
              <a:rPr lang="en-US"/>
              <a:t>interpretations can be neglected</a:t>
            </a:r>
          </a:p>
          <a:p>
            <a:r>
              <a:rPr lang="en-US"/>
              <a:t>a sentence is satisfiable iff there is some interpretation in some world for which it is true </a:t>
            </a:r>
          </a:p>
          <a:p>
            <a:r>
              <a:rPr lang="en-US"/>
              <a:t>a sentence that is not satisfiable is unsatisfiable </a:t>
            </a:r>
          </a:p>
          <a:p>
            <a:pPr marL="508000" lvl="1"/>
            <a:r>
              <a:rPr lang="en-US"/>
              <a:t>also known as a contradiction</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B41D165F-8AF0-AB41-B471-A1DD5FE236CB}" type="slidenum">
              <a:rPr lang="en-US"/>
              <a:pPr/>
              <a:t>23</a:t>
            </a:fld>
            <a:endParaRPr lang="en-US"/>
          </a:p>
        </p:txBody>
      </p:sp>
      <p:grpSp>
        <p:nvGrpSpPr>
          <p:cNvPr id="29697" name="Group 1"/>
          <p:cNvGrpSpPr>
            <a:grpSpLocks/>
          </p:cNvGrpSpPr>
          <p:nvPr/>
        </p:nvGrpSpPr>
        <p:grpSpPr bwMode="auto">
          <a:xfrm>
            <a:off x="0" y="6369050"/>
            <a:ext cx="9110663" cy="495300"/>
            <a:chOff x="0" y="0"/>
            <a:chExt cx="5739" cy="312"/>
          </a:xfrm>
        </p:grpSpPr>
        <p:sp>
          <p:nvSpPr>
            <p:cNvPr id="2969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29699" name="Group 3"/>
            <p:cNvGrpSpPr>
              <a:grpSpLocks/>
            </p:cNvGrpSpPr>
            <p:nvPr/>
          </p:nvGrpSpPr>
          <p:grpSpPr bwMode="auto">
            <a:xfrm>
              <a:off x="0" y="0"/>
              <a:ext cx="5739" cy="312"/>
              <a:chOff x="0" y="0"/>
              <a:chExt cx="5739" cy="312"/>
            </a:xfrm>
          </p:grpSpPr>
          <p:grpSp>
            <p:nvGrpSpPr>
              <p:cNvPr id="29700" name="Group 4"/>
              <p:cNvGrpSpPr>
                <a:grpSpLocks/>
              </p:cNvGrpSpPr>
              <p:nvPr/>
            </p:nvGrpSpPr>
            <p:grpSpPr bwMode="auto">
              <a:xfrm>
                <a:off x="0" y="0"/>
                <a:ext cx="837" cy="312"/>
                <a:chOff x="0" y="0"/>
                <a:chExt cx="837" cy="312"/>
              </a:xfrm>
            </p:grpSpPr>
            <p:pic>
              <p:nvPicPr>
                <p:cNvPr id="297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2970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29703" name="Group 7"/>
              <p:cNvGrpSpPr>
                <a:grpSpLocks/>
              </p:cNvGrpSpPr>
              <p:nvPr/>
            </p:nvGrpSpPr>
            <p:grpSpPr bwMode="auto">
              <a:xfrm>
                <a:off x="5287" y="24"/>
                <a:ext cx="452" cy="271"/>
                <a:chOff x="0" y="0"/>
                <a:chExt cx="451" cy="270"/>
              </a:xfrm>
            </p:grpSpPr>
            <p:pic>
              <p:nvPicPr>
                <p:cNvPr id="2970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2970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970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970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2970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2971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5E76EE1-21C4-C342-8BD6-AF33131AE41F}" type="slidenum">
              <a:rPr lang="en-US" sz="1100" b="1">
                <a:solidFill>
                  <a:srgbClr val="003399"/>
                </a:solidFill>
                <a:latin typeface="Arial" charset="0"/>
                <a:cs typeface="Arial" charset="0"/>
                <a:sym typeface="Arial" charset="0"/>
              </a:rPr>
              <a:pPr algn="ctr"/>
              <a:t>23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3" name="Rectangle 13"/>
          <p:cNvSpPr>
            <a:spLocks noGrp="1" noChangeArrowheads="1"/>
          </p:cNvSpPr>
          <p:nvPr>
            <p:ph type="title"/>
          </p:nvPr>
        </p:nvSpPr>
        <p:spPr>
          <a:ln/>
        </p:spPr>
        <p:txBody>
          <a:bodyPr rIns="129200"/>
          <a:lstStyle/>
          <a:p>
            <a:r>
              <a:rPr lang="en-US"/>
              <a:t>Truth Tables for </a:t>
            </a:r>
            <a:r>
              <a:rPr lang="en-US" sz="4800"/>
              <a:t>Connectives</a:t>
            </a:r>
          </a:p>
        </p:txBody>
      </p:sp>
      <p:sp>
        <p:nvSpPr>
          <p:cNvPr id="37" name="Slide Number Placeholder 3"/>
          <p:cNvSpPr>
            <a:spLocks noGrp="1"/>
          </p:cNvSpPr>
          <p:nvPr>
            <p:ph type="sldNum" sz="quarter" idx="4294967295"/>
          </p:nvPr>
        </p:nvSpPr>
        <p:spPr>
          <a:xfrm>
            <a:off x="8874125" y="6484938"/>
            <a:ext cx="269875" cy="254000"/>
          </a:xfrm>
          <a:prstGeom prst="rect">
            <a:avLst/>
          </a:prstGeom>
        </p:spPr>
        <p:txBody>
          <a:bodyPr/>
          <a:lstStyle/>
          <a:p>
            <a:fld id="{6D41569C-F408-9E48-8991-8651653302F7}" type="slidenum">
              <a:rPr lang="en-US"/>
              <a:pPr/>
              <a:t>24</a:t>
            </a:fld>
            <a:endParaRPr lang="en-US"/>
          </a:p>
        </p:txBody>
      </p:sp>
      <p:grpSp>
        <p:nvGrpSpPr>
          <p:cNvPr id="30721" name="Group 1"/>
          <p:cNvGrpSpPr>
            <a:grpSpLocks/>
          </p:cNvGrpSpPr>
          <p:nvPr/>
        </p:nvGrpSpPr>
        <p:grpSpPr bwMode="auto">
          <a:xfrm>
            <a:off x="0" y="6369050"/>
            <a:ext cx="9110663" cy="495300"/>
            <a:chOff x="0" y="0"/>
            <a:chExt cx="5739" cy="312"/>
          </a:xfrm>
        </p:grpSpPr>
        <p:sp>
          <p:nvSpPr>
            <p:cNvPr id="3072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0723" name="Group 3"/>
            <p:cNvGrpSpPr>
              <a:grpSpLocks/>
            </p:cNvGrpSpPr>
            <p:nvPr/>
          </p:nvGrpSpPr>
          <p:grpSpPr bwMode="auto">
            <a:xfrm>
              <a:off x="0" y="0"/>
              <a:ext cx="5739" cy="312"/>
              <a:chOff x="0" y="0"/>
              <a:chExt cx="5739" cy="312"/>
            </a:xfrm>
          </p:grpSpPr>
          <p:grpSp>
            <p:nvGrpSpPr>
              <p:cNvPr id="30724" name="Group 4"/>
              <p:cNvGrpSpPr>
                <a:grpSpLocks/>
              </p:cNvGrpSpPr>
              <p:nvPr/>
            </p:nvGrpSpPr>
            <p:grpSpPr bwMode="auto">
              <a:xfrm>
                <a:off x="0" y="0"/>
                <a:ext cx="837" cy="312"/>
                <a:chOff x="0" y="0"/>
                <a:chExt cx="837" cy="312"/>
              </a:xfrm>
            </p:grpSpPr>
            <p:pic>
              <p:nvPicPr>
                <p:cNvPr id="307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072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0727" name="Group 7"/>
              <p:cNvGrpSpPr>
                <a:grpSpLocks/>
              </p:cNvGrpSpPr>
              <p:nvPr/>
            </p:nvGrpSpPr>
            <p:grpSpPr bwMode="auto">
              <a:xfrm>
                <a:off x="5287" y="24"/>
                <a:ext cx="452" cy="271"/>
                <a:chOff x="0" y="0"/>
                <a:chExt cx="451" cy="270"/>
              </a:xfrm>
            </p:grpSpPr>
            <p:pic>
              <p:nvPicPr>
                <p:cNvPr id="3072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072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073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073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073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grpSp>
        <p:nvGrpSpPr>
          <p:cNvPr id="30734" name="Group 14"/>
          <p:cNvGrpSpPr>
            <a:grpSpLocks/>
          </p:cNvGrpSpPr>
          <p:nvPr/>
        </p:nvGrpSpPr>
        <p:grpSpPr bwMode="auto">
          <a:xfrm>
            <a:off x="227013" y="2362200"/>
            <a:ext cx="8702675" cy="2159000"/>
            <a:chOff x="0" y="0"/>
            <a:chExt cx="5482" cy="1360"/>
          </a:xfrm>
        </p:grpSpPr>
        <p:grpSp>
          <p:nvGrpSpPr>
            <p:cNvPr id="30735" name="Group 15"/>
            <p:cNvGrpSpPr>
              <a:grpSpLocks/>
            </p:cNvGrpSpPr>
            <p:nvPr/>
          </p:nvGrpSpPr>
          <p:grpSpPr bwMode="auto">
            <a:xfrm>
              <a:off x="1340" y="0"/>
              <a:ext cx="680" cy="1352"/>
              <a:chOff x="0" y="0"/>
              <a:chExt cx="680" cy="1352"/>
            </a:xfrm>
          </p:grpSpPr>
          <p:sp>
            <p:nvSpPr>
              <p:cNvPr id="30736" name="Rectangle 16"/>
              <p:cNvSpPr>
                <a:spLocks/>
              </p:cNvSpPr>
              <p:nvPr/>
            </p:nvSpPr>
            <p:spPr bwMode="auto">
              <a:xfrm>
                <a:off x="0" y="0"/>
                <a:ext cx="680" cy="1352"/>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a:solidFill>
                      <a:srgbClr val="00025A"/>
                    </a:solidFill>
                    <a:latin typeface="Symbol" charset="0"/>
                    <a:ea typeface="ＭＳ Ｐゴシック" charset="0"/>
                    <a:cs typeface="Symbol" charset="0"/>
                    <a:sym typeface="Symbol" charset="0"/>
                  </a:rPr>
                  <a:t>¬</a:t>
                </a:r>
                <a:r>
                  <a:rPr lang="en-US" sz="2800" b="1" i="1">
                    <a:solidFill>
                      <a:srgbClr val="00025A"/>
                    </a:solidFill>
                    <a:latin typeface="Times New Roman" charset="0"/>
                    <a:ea typeface="ＭＳ Ｐゴシック" charset="0"/>
                    <a:cs typeface="Times New Roman" charset="0"/>
                    <a:sym typeface="Times New Roman" charset="0"/>
                  </a:rPr>
                  <a:t> </a:t>
                </a:r>
                <a:r>
                  <a:rPr lang="en-US" sz="3200" b="1" i="1">
                    <a:solidFill>
                      <a:srgbClr val="00025A"/>
                    </a:solidFill>
                    <a:latin typeface="Times New Roman" charset="0"/>
                    <a:ea typeface="ＭＳ Ｐゴシック" charset="0"/>
                    <a:cs typeface="Times New Roman" charset="0"/>
                    <a:sym typeface="Times New Roman" charset="0"/>
                  </a:rPr>
                  <a:t>P</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 False</a:t>
                </a:r>
              </a:p>
              <a:p>
                <a:pPr marL="39688">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p:txBody>
          </p:sp>
          <p:sp>
            <p:nvSpPr>
              <p:cNvPr id="30737" name="Line 17"/>
              <p:cNvSpPr>
                <a:spLocks noChangeShapeType="1"/>
              </p:cNvSpPr>
              <p:nvPr/>
            </p:nvSpPr>
            <p:spPr bwMode="auto">
              <a:xfrm>
                <a:off x="0" y="364"/>
                <a:ext cx="671"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0738" name="Group 18"/>
            <p:cNvGrpSpPr>
              <a:grpSpLocks/>
            </p:cNvGrpSpPr>
            <p:nvPr/>
          </p:nvGrpSpPr>
          <p:grpSpPr bwMode="auto">
            <a:xfrm>
              <a:off x="2009" y="0"/>
              <a:ext cx="792" cy="1360"/>
              <a:chOff x="0" y="0"/>
              <a:chExt cx="792" cy="1360"/>
            </a:xfrm>
          </p:grpSpPr>
          <p:sp>
            <p:nvSpPr>
              <p:cNvPr id="30739" name="Rectangle 19"/>
              <p:cNvSpPr>
                <a:spLocks/>
              </p:cNvSpPr>
              <p:nvPr/>
            </p:nvSpPr>
            <p:spPr bwMode="auto">
              <a:xfrm>
                <a:off x="0" y="0"/>
                <a:ext cx="792" cy="1360"/>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latin typeface="Times New Roman" charset="0"/>
                    <a:ea typeface="ＭＳ Ｐゴシック" charset="0"/>
                    <a:cs typeface="Times New Roman" charset="0"/>
                    <a:sym typeface="Times New Roman" charset="0"/>
                  </a:rPr>
                  <a:t>P </a:t>
                </a:r>
                <a:r>
                  <a:rPr lang="en-US" sz="3200">
                    <a:solidFill>
                      <a:srgbClr val="00025A"/>
                    </a:solidFill>
                    <a:latin typeface="Symbol" charset="0"/>
                    <a:ea typeface="ＭＳ Ｐゴシック" charset="0"/>
                    <a:cs typeface="Symbol" charset="0"/>
                    <a:sym typeface="Symbol" charset="0"/>
                  </a:rPr>
                  <a:t>∧</a:t>
                </a:r>
                <a:r>
                  <a:rPr lang="en-US" sz="3200" b="1">
                    <a:solidFill>
                      <a:srgbClr val="00025A"/>
                    </a:solidFill>
                    <a:ea typeface="ＭＳ Ｐゴシック" charset="0"/>
                    <a:cs typeface="Times" charset="0"/>
                  </a:rPr>
                  <a:t> </a:t>
                </a:r>
                <a:r>
                  <a:rPr lang="en-US" sz="3200" b="1" i="1">
                    <a:solidFill>
                      <a:srgbClr val="00025A"/>
                    </a:solidFill>
                    <a:ea typeface="ＭＳ Ｐゴシック" charset="0"/>
                    <a:cs typeface="Times" charset="0"/>
                  </a:rPr>
                  <a:t>Q</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p:txBody>
          </p:sp>
          <p:sp>
            <p:nvSpPr>
              <p:cNvPr id="30740" name="Line 20"/>
              <p:cNvSpPr>
                <a:spLocks noChangeShapeType="1"/>
              </p:cNvSpPr>
              <p:nvPr/>
            </p:nvSpPr>
            <p:spPr bwMode="auto">
              <a:xfrm>
                <a:off x="1" y="364"/>
                <a:ext cx="781"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0741" name="Group 21"/>
            <p:cNvGrpSpPr>
              <a:grpSpLocks/>
            </p:cNvGrpSpPr>
            <p:nvPr/>
          </p:nvGrpSpPr>
          <p:grpSpPr bwMode="auto">
            <a:xfrm>
              <a:off x="2791" y="0"/>
              <a:ext cx="848" cy="1360"/>
              <a:chOff x="0" y="0"/>
              <a:chExt cx="848" cy="1360"/>
            </a:xfrm>
          </p:grpSpPr>
          <p:sp>
            <p:nvSpPr>
              <p:cNvPr id="30742" name="Rectangle 22"/>
              <p:cNvSpPr>
                <a:spLocks/>
              </p:cNvSpPr>
              <p:nvPr/>
            </p:nvSpPr>
            <p:spPr bwMode="auto">
              <a:xfrm>
                <a:off x="0" y="0"/>
                <a:ext cx="848" cy="1360"/>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latin typeface="Times New Roman" charset="0"/>
                    <a:ea typeface="ＭＳ Ｐゴシック" charset="0"/>
                    <a:cs typeface="Times New Roman" charset="0"/>
                    <a:sym typeface="Times New Roman" charset="0"/>
                  </a:rPr>
                  <a:t>P </a:t>
                </a:r>
                <a:r>
                  <a:rPr lang="en-US" sz="3200">
                    <a:solidFill>
                      <a:srgbClr val="00025A"/>
                    </a:solidFill>
                    <a:latin typeface="Symbol" charset="0"/>
                    <a:ea typeface="ＭＳ Ｐゴシック" charset="0"/>
                    <a:cs typeface="Symbol" charset="0"/>
                    <a:sym typeface="Symbol" charset="0"/>
                  </a:rPr>
                  <a:t>∨</a:t>
                </a:r>
                <a:r>
                  <a:rPr lang="en-US" sz="3200" b="1">
                    <a:solidFill>
                      <a:srgbClr val="00025A"/>
                    </a:solidFill>
                    <a:ea typeface="ＭＳ Ｐゴシック" charset="0"/>
                    <a:cs typeface="Times" charset="0"/>
                  </a:rPr>
                  <a:t> </a:t>
                </a:r>
                <a:r>
                  <a:rPr lang="en-US" sz="3200" b="1" i="1">
                    <a:solidFill>
                      <a:srgbClr val="00025A"/>
                    </a:solidFill>
                    <a:ea typeface="ＭＳ Ｐゴシック" charset="0"/>
                    <a:cs typeface="Times" charset="0"/>
                  </a:rPr>
                  <a:t>Q</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p:txBody>
          </p:sp>
          <p:sp>
            <p:nvSpPr>
              <p:cNvPr id="30743" name="Line 23"/>
              <p:cNvSpPr>
                <a:spLocks noChangeShapeType="1"/>
              </p:cNvSpPr>
              <p:nvPr/>
            </p:nvSpPr>
            <p:spPr bwMode="auto">
              <a:xfrm>
                <a:off x="1" y="364"/>
                <a:ext cx="837"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0744" name="Group 24"/>
            <p:cNvGrpSpPr>
              <a:grpSpLocks/>
            </p:cNvGrpSpPr>
            <p:nvPr/>
          </p:nvGrpSpPr>
          <p:grpSpPr bwMode="auto">
            <a:xfrm>
              <a:off x="3629" y="0"/>
              <a:ext cx="904" cy="1360"/>
              <a:chOff x="0" y="0"/>
              <a:chExt cx="904" cy="1360"/>
            </a:xfrm>
          </p:grpSpPr>
          <p:sp>
            <p:nvSpPr>
              <p:cNvPr id="30745" name="Rectangle 25"/>
              <p:cNvSpPr>
                <a:spLocks/>
              </p:cNvSpPr>
              <p:nvPr/>
            </p:nvSpPr>
            <p:spPr bwMode="auto">
              <a:xfrm>
                <a:off x="0" y="0"/>
                <a:ext cx="904" cy="1360"/>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latin typeface="Times New Roman" charset="0"/>
                    <a:ea typeface="ＭＳ Ｐゴシック" charset="0"/>
                    <a:cs typeface="Times New Roman" charset="0"/>
                    <a:sym typeface="Times New Roman" charset="0"/>
                  </a:rPr>
                  <a:t>P </a:t>
                </a:r>
                <a:r>
                  <a:rPr lang="en-US" sz="3200">
                    <a:solidFill>
                      <a:srgbClr val="00025A"/>
                    </a:solidFill>
                    <a:latin typeface="Symbol" charset="0"/>
                    <a:ea typeface="ＭＳ Ｐゴシック" charset="0"/>
                    <a:cs typeface="Symbol" charset="0"/>
                    <a:sym typeface="Symbol" charset="0"/>
                  </a:rPr>
                  <a:t>⇒</a:t>
                </a:r>
                <a:r>
                  <a:rPr lang="en-US" sz="3200" b="1">
                    <a:solidFill>
                      <a:srgbClr val="00025A"/>
                    </a:solidFill>
                    <a:ea typeface="ＭＳ Ｐゴシック" charset="0"/>
                    <a:cs typeface="Times" charset="0"/>
                  </a:rPr>
                  <a:t> </a:t>
                </a:r>
                <a:r>
                  <a:rPr lang="en-US" sz="3200" b="1" i="1">
                    <a:solidFill>
                      <a:srgbClr val="00025A"/>
                    </a:solidFill>
                    <a:ea typeface="ＭＳ Ｐゴシック" charset="0"/>
                    <a:cs typeface="Times" charset="0"/>
                  </a:rPr>
                  <a:t>Q</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 True</a:t>
                </a:r>
              </a:p>
            </p:txBody>
          </p:sp>
          <p:sp>
            <p:nvSpPr>
              <p:cNvPr id="30746" name="Line 26"/>
              <p:cNvSpPr>
                <a:spLocks noChangeShapeType="1"/>
              </p:cNvSpPr>
              <p:nvPr/>
            </p:nvSpPr>
            <p:spPr bwMode="auto">
              <a:xfrm>
                <a:off x="1" y="364"/>
                <a:ext cx="893"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0747" name="Group 27"/>
            <p:cNvGrpSpPr>
              <a:grpSpLocks/>
            </p:cNvGrpSpPr>
            <p:nvPr/>
          </p:nvGrpSpPr>
          <p:grpSpPr bwMode="auto">
            <a:xfrm>
              <a:off x="4522" y="0"/>
              <a:ext cx="960" cy="1360"/>
              <a:chOff x="0" y="0"/>
              <a:chExt cx="960" cy="1360"/>
            </a:xfrm>
          </p:grpSpPr>
          <p:sp>
            <p:nvSpPr>
              <p:cNvPr id="30748" name="Rectangle 28"/>
              <p:cNvSpPr>
                <a:spLocks/>
              </p:cNvSpPr>
              <p:nvPr/>
            </p:nvSpPr>
            <p:spPr bwMode="auto">
              <a:xfrm>
                <a:off x="0" y="0"/>
                <a:ext cx="960" cy="1360"/>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latin typeface="Times New Roman" charset="0"/>
                    <a:ea typeface="ＭＳ Ｐゴシック" charset="0"/>
                    <a:cs typeface="Times New Roman" charset="0"/>
                    <a:sym typeface="Times New Roman" charset="0"/>
                  </a:rPr>
                  <a:t>P </a:t>
                </a:r>
                <a:r>
                  <a:rPr lang="en-US" sz="3200">
                    <a:solidFill>
                      <a:srgbClr val="00025A"/>
                    </a:solidFill>
                    <a:latin typeface="Symbol" charset="0"/>
                    <a:ea typeface="ＭＳ Ｐゴシック" charset="0"/>
                    <a:cs typeface="Symbol" charset="0"/>
                    <a:sym typeface="Symbol" charset="0"/>
                  </a:rPr>
                  <a:t>⇔</a:t>
                </a:r>
                <a:r>
                  <a:rPr lang="en-US" sz="3200" b="1">
                    <a:solidFill>
                      <a:srgbClr val="00025A"/>
                    </a:solidFill>
                    <a:ea typeface="ＭＳ Ｐゴシック" charset="0"/>
                    <a:cs typeface="Times" charset="0"/>
                  </a:rPr>
                  <a:t> </a:t>
                </a:r>
                <a:r>
                  <a:rPr lang="en-US" sz="3200" b="1" i="1">
                    <a:solidFill>
                      <a:srgbClr val="00025A"/>
                    </a:solidFill>
                    <a:ea typeface="ＭＳ Ｐゴシック" charset="0"/>
                    <a:cs typeface="Times" charset="0"/>
                  </a:rPr>
                  <a:t>Q</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p:txBody>
          </p:sp>
          <p:sp>
            <p:nvSpPr>
              <p:cNvPr id="30749" name="Line 29"/>
              <p:cNvSpPr>
                <a:spLocks noChangeShapeType="1"/>
              </p:cNvSpPr>
              <p:nvPr/>
            </p:nvSpPr>
            <p:spPr bwMode="auto">
              <a:xfrm>
                <a:off x="1" y="364"/>
                <a:ext cx="949"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30750" name="Group 30"/>
            <p:cNvGrpSpPr>
              <a:grpSpLocks/>
            </p:cNvGrpSpPr>
            <p:nvPr/>
          </p:nvGrpSpPr>
          <p:grpSpPr bwMode="auto">
            <a:xfrm>
              <a:off x="670" y="0"/>
              <a:ext cx="680" cy="1344"/>
              <a:chOff x="0" y="0"/>
              <a:chExt cx="680" cy="1344"/>
            </a:xfrm>
          </p:grpSpPr>
          <p:sp>
            <p:nvSpPr>
              <p:cNvPr id="30751" name="Rectangle 31"/>
              <p:cNvSpPr>
                <a:spLocks/>
              </p:cNvSpPr>
              <p:nvPr/>
            </p:nvSpPr>
            <p:spPr bwMode="auto">
              <a:xfrm>
                <a:off x="0" y="0"/>
                <a:ext cx="680" cy="1344"/>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ea typeface="ＭＳ Ｐゴシック" charset="0"/>
                    <a:cs typeface="Times" charset="0"/>
                  </a:rPr>
                  <a:t>Q</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 True</a:t>
                </a:r>
              </a:p>
            </p:txBody>
          </p:sp>
          <p:sp>
            <p:nvSpPr>
              <p:cNvPr id="30752" name="Line 32"/>
              <p:cNvSpPr>
                <a:spLocks noChangeShapeType="1"/>
              </p:cNvSpPr>
              <p:nvPr/>
            </p:nvSpPr>
            <p:spPr bwMode="auto">
              <a:xfrm>
                <a:off x="0" y="364"/>
                <a:ext cx="671"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0753" name="Rectangle 33"/>
            <p:cNvSpPr>
              <a:spLocks/>
            </p:cNvSpPr>
            <p:nvPr/>
          </p:nvSpPr>
          <p:spPr bwMode="auto">
            <a:xfrm>
              <a:off x="0" y="0"/>
              <a:ext cx="680" cy="1336"/>
            </a:xfrm>
            <a:prstGeom prst="rect">
              <a:avLst/>
            </a:prstGeom>
            <a:solidFill>
              <a:srgbClr val="FCFEB9"/>
            </a:solidFill>
            <a:ln w="12700" cap="flat">
              <a:solidFill>
                <a:srgbClr val="000020"/>
              </a:solidFill>
              <a:prstDash val="solid"/>
              <a:miter lim="800000"/>
              <a:headEnd type="none" w="med" len="med"/>
              <a:tailEnd type="none" w="med" len="med"/>
            </a:ln>
          </p:spPr>
          <p:txBody>
            <a:bodyPr lIns="0" tIns="0" rIns="40640" bIns="0"/>
            <a:lstStyle/>
            <a:p>
              <a:pPr marL="39688" algn="ctr">
                <a:lnSpc>
                  <a:spcPct val="94000"/>
                </a:lnSpc>
              </a:pPr>
              <a:r>
                <a:rPr lang="en-US" sz="3200" b="1" i="1">
                  <a:solidFill>
                    <a:srgbClr val="00025A"/>
                  </a:solidFill>
                  <a:latin typeface="Times New Roman" charset="0"/>
                  <a:ea typeface="ＭＳ Ｐゴシック" charset="0"/>
                  <a:cs typeface="Times New Roman" charset="0"/>
                  <a:sym typeface="Times New Roman" charset="0"/>
                </a:rPr>
                <a:t>P</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False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a:p>
              <a:pPr marL="39688" algn="ctr">
                <a:lnSpc>
                  <a:spcPct val="94000"/>
                </a:lnSpc>
              </a:pPr>
              <a:r>
                <a:rPr lang="en-US" sz="2800" i="1">
                  <a:solidFill>
                    <a:srgbClr val="00025A"/>
                  </a:solidFill>
                  <a:latin typeface="Times New Roman" charset="0"/>
                  <a:ea typeface="ＭＳ Ｐゴシック" charset="0"/>
                  <a:cs typeface="Times New Roman" charset="0"/>
                  <a:sym typeface="Times New Roman" charset="0"/>
                </a:rPr>
                <a:t>True</a:t>
              </a:r>
            </a:p>
          </p:txBody>
        </p:sp>
        <p:sp>
          <p:nvSpPr>
            <p:cNvPr id="30754" name="Line 34"/>
            <p:cNvSpPr>
              <a:spLocks noChangeShapeType="1"/>
            </p:cNvSpPr>
            <p:nvPr/>
          </p:nvSpPr>
          <p:spPr bwMode="auto">
            <a:xfrm>
              <a:off x="0" y="364"/>
              <a:ext cx="671" cy="1"/>
            </a:xfrm>
            <a:prstGeom prst="line">
              <a:avLst/>
            </a:prstGeom>
            <a:noFill/>
            <a:ln w="12700"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30755" name="Text Box 3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7FF7601-4C49-0245-BA4B-C191FDD703EC}" type="slidenum">
              <a:rPr lang="en-US" sz="1100" b="1">
                <a:solidFill>
                  <a:srgbClr val="003399"/>
                </a:solidFill>
                <a:latin typeface="Arial" charset="0"/>
                <a:cs typeface="Arial" charset="0"/>
                <a:sym typeface="Arial" charset="0"/>
              </a:rPr>
              <a:pPr algn="ctr"/>
              <a:t>24</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7" name="Rectangle 13"/>
          <p:cNvSpPr>
            <a:spLocks noGrp="1" noChangeArrowheads="1"/>
          </p:cNvSpPr>
          <p:nvPr>
            <p:ph type="title"/>
          </p:nvPr>
        </p:nvSpPr>
        <p:spPr>
          <a:ln/>
        </p:spPr>
        <p:txBody>
          <a:bodyPr rIns="129200"/>
          <a:lstStyle/>
          <a:p>
            <a:r>
              <a:rPr lang="en-US"/>
              <a:t>Validity and Inference</a:t>
            </a:r>
          </a:p>
        </p:txBody>
      </p:sp>
      <p:sp>
        <p:nvSpPr>
          <p:cNvPr id="31758" name="Rectangle 14"/>
          <p:cNvSpPr>
            <a:spLocks noGrp="1" noChangeArrowheads="1"/>
          </p:cNvSpPr>
          <p:nvPr>
            <p:ph idx="1"/>
          </p:nvPr>
        </p:nvSpPr>
        <p:spPr>
          <a:ln/>
        </p:spPr>
        <p:txBody>
          <a:bodyPr rIns="129200"/>
          <a:lstStyle/>
          <a:p>
            <a:r>
              <a:rPr lang="en-US"/>
              <a:t>truth tables can be used to test sentences for validity</a:t>
            </a:r>
          </a:p>
          <a:p>
            <a:pPr marL="508000" lvl="1"/>
            <a:r>
              <a:rPr lang="en-US"/>
              <a:t>one row for each possible combination of truth values for the symbols in the sentence</a:t>
            </a:r>
          </a:p>
          <a:p>
            <a:pPr marL="508000" lvl="1"/>
            <a:r>
              <a:rPr lang="en-US"/>
              <a:t>the final value must be True for every sentence</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EA3A580-8709-4B4B-9FE4-66C923C31C2C}" type="slidenum">
              <a:rPr lang="en-US"/>
              <a:pPr/>
              <a:t>25</a:t>
            </a:fld>
            <a:endParaRPr lang="en-US"/>
          </a:p>
        </p:txBody>
      </p:sp>
      <p:grpSp>
        <p:nvGrpSpPr>
          <p:cNvPr id="31745" name="Group 1"/>
          <p:cNvGrpSpPr>
            <a:grpSpLocks/>
          </p:cNvGrpSpPr>
          <p:nvPr/>
        </p:nvGrpSpPr>
        <p:grpSpPr bwMode="auto">
          <a:xfrm>
            <a:off x="0" y="6369050"/>
            <a:ext cx="9110663" cy="495300"/>
            <a:chOff x="0" y="0"/>
            <a:chExt cx="5739" cy="312"/>
          </a:xfrm>
        </p:grpSpPr>
        <p:sp>
          <p:nvSpPr>
            <p:cNvPr id="3174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1747" name="Group 3"/>
            <p:cNvGrpSpPr>
              <a:grpSpLocks/>
            </p:cNvGrpSpPr>
            <p:nvPr/>
          </p:nvGrpSpPr>
          <p:grpSpPr bwMode="auto">
            <a:xfrm>
              <a:off x="0" y="0"/>
              <a:ext cx="5739" cy="312"/>
              <a:chOff x="0" y="0"/>
              <a:chExt cx="5739" cy="312"/>
            </a:xfrm>
          </p:grpSpPr>
          <p:grpSp>
            <p:nvGrpSpPr>
              <p:cNvPr id="31748" name="Group 4"/>
              <p:cNvGrpSpPr>
                <a:grpSpLocks/>
              </p:cNvGrpSpPr>
              <p:nvPr/>
            </p:nvGrpSpPr>
            <p:grpSpPr bwMode="auto">
              <a:xfrm>
                <a:off x="0" y="0"/>
                <a:ext cx="837" cy="312"/>
                <a:chOff x="0" y="0"/>
                <a:chExt cx="837" cy="312"/>
              </a:xfrm>
            </p:grpSpPr>
            <p:pic>
              <p:nvPicPr>
                <p:cNvPr id="317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175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1751" name="Group 7"/>
              <p:cNvGrpSpPr>
                <a:grpSpLocks/>
              </p:cNvGrpSpPr>
              <p:nvPr/>
            </p:nvGrpSpPr>
            <p:grpSpPr bwMode="auto">
              <a:xfrm>
                <a:off x="5287" y="24"/>
                <a:ext cx="452" cy="271"/>
                <a:chOff x="0" y="0"/>
                <a:chExt cx="451" cy="270"/>
              </a:xfrm>
            </p:grpSpPr>
            <p:pic>
              <p:nvPicPr>
                <p:cNvPr id="3175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175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175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175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175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175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BB9148CD-F34D-7F46-9616-DB1549AEB28E}" type="slidenum">
              <a:rPr lang="en-US" sz="1100" b="1">
                <a:solidFill>
                  <a:srgbClr val="003399"/>
                </a:solidFill>
                <a:latin typeface="Arial" charset="0"/>
                <a:cs typeface="Arial" charset="0"/>
                <a:sym typeface="Arial" charset="0"/>
              </a:rPr>
              <a:pPr algn="ctr"/>
              <a:t>25</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1" name="Rectangle 13"/>
          <p:cNvSpPr>
            <a:spLocks noGrp="1" noChangeArrowheads="1"/>
          </p:cNvSpPr>
          <p:nvPr>
            <p:ph type="title"/>
          </p:nvPr>
        </p:nvSpPr>
        <p:spPr>
          <a:ln/>
        </p:spPr>
        <p:txBody>
          <a:bodyPr rIns="129200"/>
          <a:lstStyle/>
          <a:p>
            <a:r>
              <a:rPr lang="en-US"/>
              <a:t>Propositional Calculus</a:t>
            </a:r>
          </a:p>
        </p:txBody>
      </p:sp>
      <p:sp>
        <p:nvSpPr>
          <p:cNvPr id="32782" name="Rectangle 14"/>
          <p:cNvSpPr>
            <a:spLocks noGrp="1" noChangeArrowheads="1"/>
          </p:cNvSpPr>
          <p:nvPr>
            <p:ph idx="1"/>
          </p:nvPr>
        </p:nvSpPr>
        <p:spPr>
          <a:ln/>
        </p:spPr>
        <p:txBody>
          <a:bodyPr rIns="129200">
            <a:normAutofit fontScale="92500" lnSpcReduction="20000"/>
          </a:bodyPr>
          <a:lstStyle/>
          <a:p>
            <a:pPr>
              <a:spcBef>
                <a:spcPct val="0"/>
              </a:spcBef>
            </a:pPr>
            <a:r>
              <a:rPr lang="en-US" sz="2400"/>
              <a:t>properly formed statements that are either True or False </a:t>
            </a:r>
          </a:p>
          <a:p>
            <a:pPr>
              <a:spcBef>
                <a:spcPts val="688"/>
              </a:spcBef>
            </a:pPr>
            <a:r>
              <a:rPr lang="en-US" sz="2400"/>
              <a:t>syntax</a:t>
            </a:r>
          </a:p>
          <a:p>
            <a:pPr marL="508000" lvl="1">
              <a:spcBef>
                <a:spcPts val="600"/>
              </a:spcBef>
            </a:pPr>
            <a:r>
              <a:rPr lang="en-US" sz="2000"/>
              <a:t>logical constants, True and False </a:t>
            </a:r>
          </a:p>
          <a:p>
            <a:pPr marL="508000" lvl="1">
              <a:spcBef>
                <a:spcPts val="600"/>
              </a:spcBef>
            </a:pPr>
            <a:r>
              <a:rPr lang="en-US" sz="2000"/>
              <a:t>proposition symbols such as P and Q </a:t>
            </a:r>
          </a:p>
          <a:p>
            <a:pPr marL="508000" lvl="1">
              <a:spcBef>
                <a:spcPts val="600"/>
              </a:spcBef>
            </a:pPr>
            <a:r>
              <a:rPr lang="en-US" sz="2000"/>
              <a:t>logical connectives: and ^, or V, equivalence &lt;=&gt;, implies =&gt; and not ~ </a:t>
            </a:r>
          </a:p>
          <a:p>
            <a:pPr marL="508000" lvl="1">
              <a:spcBef>
                <a:spcPts val="600"/>
              </a:spcBef>
            </a:pPr>
            <a:r>
              <a:rPr lang="en-US" sz="2000"/>
              <a:t>parentheses to indicate complex sentences </a:t>
            </a:r>
          </a:p>
          <a:p>
            <a:pPr>
              <a:spcBef>
                <a:spcPts val="688"/>
              </a:spcBef>
            </a:pPr>
            <a:r>
              <a:rPr lang="en-US" sz="2400"/>
              <a:t>sentences in this language are created through application of the following rules</a:t>
            </a:r>
          </a:p>
          <a:p>
            <a:pPr marL="508000" lvl="1">
              <a:spcBef>
                <a:spcPts val="600"/>
              </a:spcBef>
            </a:pPr>
            <a:r>
              <a:rPr lang="en-US" sz="2000"/>
              <a:t>True and False are each (atomic) sentences </a:t>
            </a:r>
          </a:p>
          <a:p>
            <a:pPr marL="508000" lvl="1">
              <a:spcBef>
                <a:spcPts val="600"/>
              </a:spcBef>
            </a:pPr>
            <a:r>
              <a:rPr lang="en-US" sz="2000"/>
              <a:t>Propositional symbols such as P or Q are each (atomic) sentences </a:t>
            </a:r>
          </a:p>
          <a:p>
            <a:pPr marL="508000" lvl="1">
              <a:spcBef>
                <a:spcPts val="600"/>
              </a:spcBef>
            </a:pPr>
            <a:r>
              <a:rPr lang="en-US" sz="2000"/>
              <a:t>Enclosing symbols and connective in parentheses yields (complex) sentences, e.g., (P ^ Q)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BCA44415-8EA0-1141-B08D-2E360BA609FA}" type="slidenum">
              <a:rPr lang="en-US"/>
              <a:pPr/>
              <a:t>26</a:t>
            </a:fld>
            <a:endParaRPr lang="en-US"/>
          </a:p>
        </p:txBody>
      </p:sp>
      <p:grpSp>
        <p:nvGrpSpPr>
          <p:cNvPr id="32769" name="Group 1"/>
          <p:cNvGrpSpPr>
            <a:grpSpLocks/>
          </p:cNvGrpSpPr>
          <p:nvPr/>
        </p:nvGrpSpPr>
        <p:grpSpPr bwMode="auto">
          <a:xfrm>
            <a:off x="0" y="6369050"/>
            <a:ext cx="9110663" cy="495300"/>
            <a:chOff x="0" y="0"/>
            <a:chExt cx="5739" cy="312"/>
          </a:xfrm>
        </p:grpSpPr>
        <p:sp>
          <p:nvSpPr>
            <p:cNvPr id="3277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2771" name="Group 3"/>
            <p:cNvGrpSpPr>
              <a:grpSpLocks/>
            </p:cNvGrpSpPr>
            <p:nvPr/>
          </p:nvGrpSpPr>
          <p:grpSpPr bwMode="auto">
            <a:xfrm>
              <a:off x="0" y="0"/>
              <a:ext cx="5739" cy="312"/>
              <a:chOff x="0" y="0"/>
              <a:chExt cx="5739" cy="312"/>
            </a:xfrm>
          </p:grpSpPr>
          <p:grpSp>
            <p:nvGrpSpPr>
              <p:cNvPr id="32772" name="Group 4"/>
              <p:cNvGrpSpPr>
                <a:grpSpLocks/>
              </p:cNvGrpSpPr>
              <p:nvPr/>
            </p:nvGrpSpPr>
            <p:grpSpPr bwMode="auto">
              <a:xfrm>
                <a:off x="0" y="0"/>
                <a:ext cx="837" cy="312"/>
                <a:chOff x="0" y="0"/>
                <a:chExt cx="837" cy="312"/>
              </a:xfrm>
            </p:grpSpPr>
            <p:pic>
              <p:nvPicPr>
                <p:cNvPr id="327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277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2775" name="Group 7"/>
              <p:cNvGrpSpPr>
                <a:grpSpLocks/>
              </p:cNvGrpSpPr>
              <p:nvPr/>
            </p:nvGrpSpPr>
            <p:grpSpPr bwMode="auto">
              <a:xfrm>
                <a:off x="5287" y="24"/>
                <a:ext cx="452" cy="271"/>
                <a:chOff x="0" y="0"/>
                <a:chExt cx="451" cy="270"/>
              </a:xfrm>
            </p:grpSpPr>
            <p:pic>
              <p:nvPicPr>
                <p:cNvPr id="3277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277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277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277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278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278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6B8A2D24-6A2C-6846-82F9-AAC3635201E5}" type="slidenum">
              <a:rPr lang="en-US" sz="1100" b="1">
                <a:solidFill>
                  <a:srgbClr val="003399"/>
                </a:solidFill>
                <a:latin typeface="Arial" charset="0"/>
                <a:cs typeface="Arial" charset="0"/>
                <a:sym typeface="Arial" charset="0"/>
              </a:rPr>
              <a:pPr algn="ctr"/>
              <a:t>26</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5" name="Rectangle 13"/>
          <p:cNvSpPr>
            <a:spLocks noGrp="1" noChangeArrowheads="1"/>
          </p:cNvSpPr>
          <p:nvPr>
            <p:ph type="title"/>
          </p:nvPr>
        </p:nvSpPr>
        <p:spPr>
          <a:ln/>
        </p:spPr>
        <p:txBody>
          <a:bodyPr rIns="129200"/>
          <a:lstStyle/>
          <a:p>
            <a:r>
              <a:rPr lang="en-US"/>
              <a:t>Complex Sentences</a:t>
            </a:r>
          </a:p>
        </p:txBody>
      </p:sp>
      <p:sp>
        <p:nvSpPr>
          <p:cNvPr id="33806" name="Rectangle 14"/>
          <p:cNvSpPr>
            <a:spLocks noGrp="1" noChangeArrowheads="1"/>
          </p:cNvSpPr>
          <p:nvPr>
            <p:ph idx="1"/>
          </p:nvPr>
        </p:nvSpPr>
        <p:spPr>
          <a:ln/>
        </p:spPr>
        <p:txBody>
          <a:bodyPr rIns="129200">
            <a:normAutofit fontScale="92500" lnSpcReduction="20000"/>
          </a:bodyPr>
          <a:lstStyle/>
          <a:p>
            <a:pPr>
              <a:spcBef>
                <a:spcPct val="0"/>
              </a:spcBef>
            </a:pPr>
            <a:r>
              <a:rPr lang="en-US" sz="2100"/>
              <a:t>Combining simpler sentences with logical connectives yields complex sentences</a:t>
            </a:r>
          </a:p>
          <a:p>
            <a:pPr marL="508000" lvl="1">
              <a:spcBef>
                <a:spcPts val="525"/>
              </a:spcBef>
            </a:pPr>
            <a:r>
              <a:rPr lang="en-US" sz="1800"/>
              <a:t>conjunction</a:t>
            </a:r>
          </a:p>
          <a:p>
            <a:pPr marL="698500" lvl="2">
              <a:spcBef>
                <a:spcPts val="450"/>
              </a:spcBef>
            </a:pPr>
            <a:r>
              <a:rPr lang="en-US" sz="1500"/>
              <a:t>sentence whose main connective is and: P ^ (Q V R) </a:t>
            </a:r>
          </a:p>
          <a:p>
            <a:pPr marL="508000" lvl="1">
              <a:spcBef>
                <a:spcPts val="525"/>
              </a:spcBef>
            </a:pPr>
            <a:r>
              <a:rPr lang="en-US" sz="1800"/>
              <a:t>disjunction</a:t>
            </a:r>
          </a:p>
          <a:p>
            <a:pPr marL="508000" lvl="1">
              <a:spcBef>
                <a:spcPts val="525"/>
              </a:spcBef>
            </a:pPr>
            <a:r>
              <a:rPr lang="en-US" sz="1800"/>
              <a:t>sentence whose main connective is or: A V (P ^ Q) </a:t>
            </a:r>
          </a:p>
          <a:p>
            <a:pPr marL="508000" lvl="1">
              <a:spcBef>
                <a:spcPts val="525"/>
              </a:spcBef>
            </a:pPr>
            <a:r>
              <a:rPr lang="en-US" sz="1800"/>
              <a:t>implication (conditional)</a:t>
            </a:r>
          </a:p>
          <a:p>
            <a:pPr marL="698500" lvl="2">
              <a:spcBef>
                <a:spcPts val="450"/>
              </a:spcBef>
            </a:pPr>
            <a:r>
              <a:rPr lang="en-US" sz="1500"/>
              <a:t>sentence such as (P ^ Q) =&gt; R </a:t>
            </a:r>
          </a:p>
          <a:p>
            <a:pPr marL="698500" lvl="2">
              <a:spcBef>
                <a:spcPts val="450"/>
              </a:spcBef>
            </a:pPr>
            <a:r>
              <a:rPr lang="en-US" sz="1500"/>
              <a:t>the left hand side is called the premise or antecedent </a:t>
            </a:r>
          </a:p>
          <a:p>
            <a:pPr marL="698500" lvl="2">
              <a:spcBef>
                <a:spcPts val="450"/>
              </a:spcBef>
            </a:pPr>
            <a:r>
              <a:rPr lang="en-US" sz="1500"/>
              <a:t>the right hand side is called the conclusion or consequent </a:t>
            </a:r>
          </a:p>
          <a:p>
            <a:pPr marL="698500" lvl="2">
              <a:spcBef>
                <a:spcPts val="450"/>
              </a:spcBef>
            </a:pPr>
            <a:r>
              <a:rPr lang="en-US" sz="1500"/>
              <a:t>implications are also known as rules or if-then statements </a:t>
            </a:r>
          </a:p>
          <a:p>
            <a:pPr marL="508000" lvl="1">
              <a:spcBef>
                <a:spcPts val="525"/>
              </a:spcBef>
            </a:pPr>
            <a:r>
              <a:rPr lang="en-US" sz="1800"/>
              <a:t>equivalence (biconditional)</a:t>
            </a:r>
          </a:p>
          <a:p>
            <a:pPr marL="698500" lvl="2">
              <a:spcBef>
                <a:spcPts val="450"/>
              </a:spcBef>
            </a:pPr>
            <a:r>
              <a:rPr lang="en-US" sz="1500"/>
              <a:t>(P ^ Q) &lt;=&gt; (Q ^ P) </a:t>
            </a:r>
          </a:p>
          <a:p>
            <a:pPr marL="508000" lvl="1">
              <a:spcBef>
                <a:spcPts val="525"/>
              </a:spcBef>
            </a:pPr>
            <a:r>
              <a:rPr lang="en-US" sz="1800"/>
              <a:t>negation </a:t>
            </a:r>
          </a:p>
          <a:p>
            <a:pPr marL="698500" lvl="2">
              <a:spcBef>
                <a:spcPts val="450"/>
              </a:spcBef>
            </a:pPr>
            <a:r>
              <a:rPr lang="en-US" sz="1500"/>
              <a:t>the only unary connective (operates only on one sentence)</a:t>
            </a:r>
          </a:p>
          <a:p>
            <a:pPr marL="698500" lvl="2">
              <a:spcBef>
                <a:spcPts val="450"/>
              </a:spcBef>
            </a:pPr>
            <a:r>
              <a:rPr lang="en-US" sz="1500"/>
              <a:t>e.g., ~P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1629827F-3A9C-8D4C-8CD1-5E30AB28491C}" type="slidenum">
              <a:rPr lang="en-US"/>
              <a:pPr/>
              <a:t>27</a:t>
            </a:fld>
            <a:endParaRPr lang="en-US"/>
          </a:p>
        </p:txBody>
      </p:sp>
      <p:grpSp>
        <p:nvGrpSpPr>
          <p:cNvPr id="33793" name="Group 1"/>
          <p:cNvGrpSpPr>
            <a:grpSpLocks/>
          </p:cNvGrpSpPr>
          <p:nvPr/>
        </p:nvGrpSpPr>
        <p:grpSpPr bwMode="auto">
          <a:xfrm>
            <a:off x="0" y="6369050"/>
            <a:ext cx="9110663" cy="495300"/>
            <a:chOff x="0" y="0"/>
            <a:chExt cx="5739" cy="312"/>
          </a:xfrm>
        </p:grpSpPr>
        <p:sp>
          <p:nvSpPr>
            <p:cNvPr id="3379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3795" name="Group 3"/>
            <p:cNvGrpSpPr>
              <a:grpSpLocks/>
            </p:cNvGrpSpPr>
            <p:nvPr/>
          </p:nvGrpSpPr>
          <p:grpSpPr bwMode="auto">
            <a:xfrm>
              <a:off x="0" y="0"/>
              <a:ext cx="5739" cy="312"/>
              <a:chOff x="0" y="0"/>
              <a:chExt cx="5739" cy="312"/>
            </a:xfrm>
          </p:grpSpPr>
          <p:grpSp>
            <p:nvGrpSpPr>
              <p:cNvPr id="33796" name="Group 4"/>
              <p:cNvGrpSpPr>
                <a:grpSpLocks/>
              </p:cNvGrpSpPr>
              <p:nvPr/>
            </p:nvGrpSpPr>
            <p:grpSpPr bwMode="auto">
              <a:xfrm>
                <a:off x="0" y="0"/>
                <a:ext cx="837" cy="312"/>
                <a:chOff x="0" y="0"/>
                <a:chExt cx="837" cy="312"/>
              </a:xfrm>
            </p:grpSpPr>
            <p:pic>
              <p:nvPicPr>
                <p:cNvPr id="3379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379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3799" name="Group 7"/>
              <p:cNvGrpSpPr>
                <a:grpSpLocks/>
              </p:cNvGrpSpPr>
              <p:nvPr/>
            </p:nvGrpSpPr>
            <p:grpSpPr bwMode="auto">
              <a:xfrm>
                <a:off x="5287" y="24"/>
                <a:ext cx="452" cy="271"/>
                <a:chOff x="0" y="0"/>
                <a:chExt cx="451" cy="270"/>
              </a:xfrm>
            </p:grpSpPr>
            <p:pic>
              <p:nvPicPr>
                <p:cNvPr id="3380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380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380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380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380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380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E5C16BA-67A6-8941-A4A8-750ABE007927}" type="slidenum">
              <a:rPr lang="en-US" sz="1100" b="1">
                <a:solidFill>
                  <a:srgbClr val="003399"/>
                </a:solidFill>
                <a:latin typeface="Arial" charset="0"/>
                <a:cs typeface="Arial" charset="0"/>
                <a:sym typeface="Arial" charset="0"/>
              </a:rPr>
              <a:pPr algn="ctr"/>
              <a:t>27</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9" name="Rectangle 13"/>
          <p:cNvSpPr>
            <a:spLocks noGrp="1" noChangeArrowheads="1"/>
          </p:cNvSpPr>
          <p:nvPr>
            <p:ph type="title"/>
          </p:nvPr>
        </p:nvSpPr>
        <p:spPr>
          <a:ln/>
        </p:spPr>
        <p:txBody>
          <a:bodyPr rIns="129200"/>
          <a:lstStyle/>
          <a:p>
            <a:r>
              <a:rPr lang="en-US"/>
              <a:t>Syntax of Propositional Logic</a:t>
            </a:r>
          </a:p>
        </p:txBody>
      </p:sp>
      <p:sp>
        <p:nvSpPr>
          <p:cNvPr id="34830" name="Rectangle 14"/>
          <p:cNvSpPr>
            <a:spLocks noGrp="1" noChangeArrowheads="1"/>
          </p:cNvSpPr>
          <p:nvPr>
            <p:ph idx="1"/>
          </p:nvPr>
        </p:nvSpPr>
        <p:spPr>
          <a:ln/>
        </p:spPr>
        <p:txBody>
          <a:bodyPr rIns="129200">
            <a:normAutofit/>
          </a:bodyPr>
          <a:lstStyle/>
          <a:p>
            <a:pPr marL="323850" indent="-285750">
              <a:buClr>
                <a:srgbClr val="0000FF"/>
              </a:buClr>
            </a:pPr>
            <a:r>
              <a:rPr lang="en-US" sz="2400" dirty="0"/>
              <a:t>A BNF (Backus-Naur Form) grammar of sentences in propositional logic</a:t>
            </a:r>
          </a:p>
          <a:p>
            <a:pPr marL="323850" indent="-285750">
              <a:buFont typeface="Zapf Dingbats" charset="0"/>
              <a:buNone/>
            </a:pPr>
            <a:r>
              <a:rPr lang="en-US" sz="2400" dirty="0"/>
              <a:t> </a:t>
            </a:r>
            <a:r>
              <a:rPr lang="en-US" sz="2400" dirty="0" smtClean="0"/>
              <a:t> </a:t>
            </a:r>
            <a:r>
              <a:rPr lang="en-US" sz="2000" dirty="0" smtClean="0">
                <a:latin typeface="Courier New" charset="0"/>
                <a:cs typeface="Courier New" charset="0"/>
                <a:sym typeface="Courier New" charset="0"/>
              </a:rPr>
              <a:t>Sentence </a:t>
            </a:r>
            <a:r>
              <a:rPr lang="en-US" sz="2000" dirty="0">
                <a:latin typeface="Courier New" charset="0"/>
                <a:cs typeface="Courier New" charset="0"/>
                <a:sym typeface="Courier New" charset="0"/>
              </a:rPr>
              <a:t>-&gt; </a:t>
            </a:r>
            <a:r>
              <a:rPr lang="en-US" sz="2000" dirty="0" err="1">
                <a:latin typeface="Courier New" charset="0"/>
                <a:cs typeface="Courier New" charset="0"/>
                <a:sym typeface="Courier New" charset="0"/>
              </a:rPr>
              <a:t>AtomicSentence</a:t>
            </a:r>
            <a:r>
              <a:rPr lang="en-US" sz="2000" dirty="0">
                <a:latin typeface="Courier New" charset="0"/>
                <a:cs typeface="Courier New" charset="0"/>
                <a:sym typeface="Courier New" charset="0"/>
              </a:rPr>
              <a:t> | </a:t>
            </a:r>
            <a:r>
              <a:rPr lang="en-US" sz="2000" dirty="0" err="1" smtClean="0">
                <a:latin typeface="Courier New" charset="0"/>
                <a:cs typeface="Courier New" charset="0"/>
                <a:sym typeface="Courier New" charset="0"/>
              </a:rPr>
              <a:t>ComplexSentence</a:t>
            </a:r>
            <a:endParaRPr lang="en-US" sz="2000" dirty="0">
              <a:latin typeface="Courier New" charset="0"/>
              <a:sym typeface="Courier New" charset="0"/>
            </a:endParaRPr>
          </a:p>
          <a:p>
            <a:pPr marL="323850" indent="-285750">
              <a:buFont typeface="Zapf Dingbats" charset="0"/>
              <a:buNone/>
            </a:pPr>
            <a:r>
              <a:rPr lang="en-US" sz="2000" dirty="0">
                <a:latin typeface="Courier New" charset="0"/>
                <a:cs typeface="Courier New" charset="0"/>
                <a:sym typeface="Courier New" charset="0"/>
              </a:rPr>
              <a:t> </a:t>
            </a:r>
            <a:r>
              <a:rPr lang="en-US" sz="2000" dirty="0" err="1" smtClean="0">
                <a:latin typeface="Courier New" charset="0"/>
                <a:cs typeface="Courier New" charset="0"/>
                <a:sym typeface="Courier New" charset="0"/>
              </a:rPr>
              <a:t>AtomicSentence</a:t>
            </a:r>
            <a:r>
              <a:rPr lang="en-US" sz="2000" dirty="0" smtClean="0">
                <a:latin typeface="Courier New" charset="0"/>
                <a:cs typeface="Courier New" charset="0"/>
                <a:sym typeface="Courier New" charset="0"/>
              </a:rPr>
              <a:t> </a:t>
            </a:r>
            <a:r>
              <a:rPr lang="en-US" sz="2000" dirty="0">
                <a:latin typeface="Courier New" charset="0"/>
                <a:cs typeface="Courier New" charset="0"/>
                <a:sym typeface="Courier New" charset="0"/>
              </a:rPr>
              <a:t>-&gt; True | False | P | Q | R | </a:t>
            </a:r>
            <a:r>
              <a:rPr lang="en-US" sz="2000" dirty="0" smtClean="0">
                <a:latin typeface="Courier New" charset="0"/>
                <a:cs typeface="Courier New" charset="0"/>
                <a:sym typeface="Courier New" charset="0"/>
              </a:rPr>
              <a:t>…</a:t>
            </a:r>
            <a:endParaRPr lang="en-US" sz="2000" dirty="0">
              <a:latin typeface="Courier New" charset="0"/>
              <a:sym typeface="Courier New" charset="0"/>
            </a:endParaRPr>
          </a:p>
          <a:p>
            <a:pPr marL="323850" indent="-285750">
              <a:buFont typeface="Zapf Dingbats" charset="0"/>
              <a:buNone/>
            </a:pPr>
            <a:r>
              <a:rPr lang="en-US" sz="2000" dirty="0">
                <a:latin typeface="Courier New" charset="0"/>
                <a:cs typeface="Courier New" charset="0"/>
                <a:sym typeface="Courier New" charset="0"/>
              </a:rPr>
              <a:t> </a:t>
            </a:r>
            <a:r>
              <a:rPr lang="en-US" sz="2000" dirty="0" err="1" smtClean="0">
                <a:latin typeface="Courier New" charset="0"/>
                <a:cs typeface="Courier New" charset="0"/>
                <a:sym typeface="Courier New" charset="0"/>
              </a:rPr>
              <a:t>ComplexSentence</a:t>
            </a:r>
            <a:r>
              <a:rPr lang="en-US" sz="2000" dirty="0" smtClean="0">
                <a:latin typeface="Courier New" charset="0"/>
                <a:cs typeface="Courier New" charset="0"/>
                <a:sym typeface="Courier New" charset="0"/>
              </a:rPr>
              <a:t> </a:t>
            </a:r>
            <a:r>
              <a:rPr lang="en-US" sz="2000" dirty="0">
                <a:latin typeface="Courier New" charset="0"/>
                <a:cs typeface="Courier New" charset="0"/>
                <a:sym typeface="Courier New" charset="0"/>
              </a:rPr>
              <a:t>-&gt; (Sentence)</a:t>
            </a:r>
            <a:endParaRPr lang="en-US" sz="2000" dirty="0">
              <a:latin typeface="Courier New" charset="0"/>
              <a:sym typeface="Courier New" charset="0"/>
            </a:endParaRPr>
          </a:p>
          <a:p>
            <a:pPr marL="323850" indent="-285750">
              <a:buFont typeface="Zapf Dingbats" charset="0"/>
              <a:buNone/>
            </a:pPr>
            <a:r>
              <a:rPr lang="en-US" sz="2000" dirty="0">
                <a:latin typeface="Courier New" charset="0"/>
                <a:cs typeface="Courier New" charset="0"/>
                <a:sym typeface="Courier New" charset="0"/>
              </a:rPr>
              <a:t>                </a:t>
            </a:r>
            <a:r>
              <a:rPr lang="en-US" sz="2000" dirty="0" smtClean="0">
                <a:latin typeface="Courier New" charset="0"/>
                <a:cs typeface="Courier New" charset="0"/>
                <a:sym typeface="Courier New" charset="0"/>
              </a:rPr>
              <a:t>  | </a:t>
            </a:r>
            <a:r>
              <a:rPr lang="en-US" sz="2000" dirty="0">
                <a:latin typeface="Courier New" charset="0"/>
                <a:cs typeface="Courier New" charset="0"/>
                <a:sym typeface="Courier New" charset="0"/>
              </a:rPr>
              <a:t>Sentence Connective Sentence </a:t>
            </a:r>
            <a:endParaRPr lang="en-US" sz="2000" dirty="0">
              <a:latin typeface="Courier New" charset="0"/>
              <a:sym typeface="Courier New" charset="0"/>
            </a:endParaRPr>
          </a:p>
          <a:p>
            <a:pPr marL="323850" indent="-285750">
              <a:buFont typeface="Zapf Dingbats" charset="0"/>
              <a:buNone/>
            </a:pPr>
            <a:r>
              <a:rPr lang="en-US" sz="2000" dirty="0">
                <a:latin typeface="Courier New" charset="0"/>
                <a:cs typeface="Courier New" charset="0"/>
                <a:sym typeface="Courier New" charset="0"/>
              </a:rPr>
              <a:t>                 </a:t>
            </a:r>
            <a:r>
              <a:rPr lang="en-US" sz="2000" dirty="0" smtClean="0">
                <a:latin typeface="Courier New" charset="0"/>
                <a:cs typeface="Courier New" charset="0"/>
                <a:sym typeface="Courier New" charset="0"/>
              </a:rPr>
              <a:t> </a:t>
            </a:r>
            <a:r>
              <a:rPr lang="en-US" sz="2000" dirty="0">
                <a:latin typeface="Courier New" charset="0"/>
                <a:cs typeface="Courier New" charset="0"/>
                <a:sym typeface="Courier New" charset="0"/>
              </a:rPr>
              <a:t>| ~</a:t>
            </a:r>
            <a:r>
              <a:rPr lang="en-US" sz="2000" dirty="0" smtClean="0">
                <a:latin typeface="Courier New" charset="0"/>
                <a:cs typeface="Courier New" charset="0"/>
                <a:sym typeface="Courier New" charset="0"/>
              </a:rPr>
              <a:t>Sentence</a:t>
            </a:r>
            <a:endParaRPr lang="en-US" sz="2000" dirty="0" smtClean="0">
              <a:latin typeface="Courier New" charset="0"/>
              <a:sym typeface="Courier New" charset="0"/>
            </a:endParaRPr>
          </a:p>
          <a:p>
            <a:pPr marL="323850" indent="-285750">
              <a:buFont typeface="Zapf Dingbats" charset="0"/>
              <a:buNone/>
            </a:pPr>
            <a:r>
              <a:rPr lang="en-US" sz="2000" dirty="0" smtClean="0">
                <a:latin typeface="Courier New" charset="0"/>
                <a:cs typeface="Courier New" charset="0"/>
                <a:sym typeface="Courier New" charset="0"/>
              </a:rPr>
              <a:t> Connective </a:t>
            </a:r>
            <a:r>
              <a:rPr lang="en-US" sz="2000" dirty="0">
                <a:latin typeface="Courier New" charset="0"/>
                <a:cs typeface="Courier New" charset="0"/>
                <a:sym typeface="Courier New" charset="0"/>
              </a:rPr>
              <a:t>-&gt; ^ | V | &lt;=&gt; | =&gt;</a:t>
            </a:r>
            <a:endParaRPr lang="en-US" sz="2000" dirty="0">
              <a:latin typeface="Courier New" charset="0"/>
              <a:sym typeface="Courier New" charset="0"/>
            </a:endParaRP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5AA57466-17A4-E84C-AE6B-12B1EC6E33A1}" type="slidenum">
              <a:rPr lang="en-US"/>
              <a:pPr/>
              <a:t>28</a:t>
            </a:fld>
            <a:endParaRPr lang="en-US"/>
          </a:p>
        </p:txBody>
      </p:sp>
      <p:grpSp>
        <p:nvGrpSpPr>
          <p:cNvPr id="34817" name="Group 1"/>
          <p:cNvGrpSpPr>
            <a:grpSpLocks/>
          </p:cNvGrpSpPr>
          <p:nvPr/>
        </p:nvGrpSpPr>
        <p:grpSpPr bwMode="auto">
          <a:xfrm>
            <a:off x="0" y="6369050"/>
            <a:ext cx="9110663" cy="495300"/>
            <a:chOff x="0" y="0"/>
            <a:chExt cx="5739" cy="312"/>
          </a:xfrm>
        </p:grpSpPr>
        <p:sp>
          <p:nvSpPr>
            <p:cNvPr id="3481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4819" name="Group 3"/>
            <p:cNvGrpSpPr>
              <a:grpSpLocks/>
            </p:cNvGrpSpPr>
            <p:nvPr/>
          </p:nvGrpSpPr>
          <p:grpSpPr bwMode="auto">
            <a:xfrm>
              <a:off x="0" y="0"/>
              <a:ext cx="5739" cy="312"/>
              <a:chOff x="0" y="0"/>
              <a:chExt cx="5739" cy="312"/>
            </a:xfrm>
          </p:grpSpPr>
          <p:grpSp>
            <p:nvGrpSpPr>
              <p:cNvPr id="34820" name="Group 4"/>
              <p:cNvGrpSpPr>
                <a:grpSpLocks/>
              </p:cNvGrpSpPr>
              <p:nvPr/>
            </p:nvGrpSpPr>
            <p:grpSpPr bwMode="auto">
              <a:xfrm>
                <a:off x="0" y="0"/>
                <a:ext cx="837" cy="312"/>
                <a:chOff x="0" y="0"/>
                <a:chExt cx="837" cy="312"/>
              </a:xfrm>
            </p:grpSpPr>
            <p:pic>
              <p:nvPicPr>
                <p:cNvPr id="348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482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4823" name="Group 7"/>
              <p:cNvGrpSpPr>
                <a:grpSpLocks/>
              </p:cNvGrpSpPr>
              <p:nvPr/>
            </p:nvGrpSpPr>
            <p:grpSpPr bwMode="auto">
              <a:xfrm>
                <a:off x="5287" y="24"/>
                <a:ext cx="452" cy="271"/>
                <a:chOff x="0" y="0"/>
                <a:chExt cx="451" cy="270"/>
              </a:xfrm>
            </p:grpSpPr>
            <p:pic>
              <p:nvPicPr>
                <p:cNvPr id="3482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482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482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482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482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483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C6E66F4C-6D6F-DC45-A002-ECB272902A81}" type="slidenum">
              <a:rPr lang="en-US" sz="1100" b="1">
                <a:solidFill>
                  <a:srgbClr val="003399"/>
                </a:solidFill>
                <a:latin typeface="Arial" charset="0"/>
                <a:cs typeface="Arial" charset="0"/>
                <a:sym typeface="Arial" charset="0"/>
              </a:rPr>
              <a:pPr algn="ctr"/>
              <a:t>28</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53" name="Rectangle 13"/>
          <p:cNvSpPr>
            <a:spLocks noGrp="1" noChangeArrowheads="1"/>
          </p:cNvSpPr>
          <p:nvPr>
            <p:ph type="title"/>
          </p:nvPr>
        </p:nvSpPr>
        <p:spPr>
          <a:ln/>
        </p:spPr>
        <p:txBody>
          <a:bodyPr rIns="129200"/>
          <a:lstStyle/>
          <a:p>
            <a:r>
              <a:rPr lang="en-US"/>
              <a:t>Semantics</a:t>
            </a:r>
          </a:p>
        </p:txBody>
      </p:sp>
      <p:sp>
        <p:nvSpPr>
          <p:cNvPr id="35854" name="Rectangle 14"/>
          <p:cNvSpPr>
            <a:spLocks noGrp="1" noChangeArrowheads="1"/>
          </p:cNvSpPr>
          <p:nvPr>
            <p:ph idx="1"/>
          </p:nvPr>
        </p:nvSpPr>
        <p:spPr>
          <a:ln/>
        </p:spPr>
        <p:txBody>
          <a:bodyPr rIns="129200">
            <a:normAutofit fontScale="92500" lnSpcReduction="20000"/>
          </a:bodyPr>
          <a:lstStyle/>
          <a:p>
            <a:pPr>
              <a:spcBef>
                <a:spcPct val="0"/>
              </a:spcBef>
            </a:pPr>
            <a:r>
              <a:rPr lang="en-US" sz="2600"/>
              <a:t>propositions can be interpreted as any facts you want</a:t>
            </a:r>
          </a:p>
          <a:p>
            <a:pPr marL="508000" lvl="1">
              <a:spcBef>
                <a:spcPts val="650"/>
              </a:spcBef>
            </a:pPr>
            <a:r>
              <a:rPr lang="en-US" sz="2200"/>
              <a:t>e.g., P means "robins are birds", Q means "the wumpus is dead", etc. </a:t>
            </a:r>
          </a:p>
          <a:p>
            <a:pPr>
              <a:spcBef>
                <a:spcPts val="750"/>
              </a:spcBef>
            </a:pPr>
            <a:r>
              <a:rPr lang="en-US" sz="2600"/>
              <a:t>meaning of complex sentences is derived from the meaning of its parts</a:t>
            </a:r>
          </a:p>
          <a:p>
            <a:pPr marL="508000" lvl="1">
              <a:spcBef>
                <a:spcPts val="650"/>
              </a:spcBef>
            </a:pPr>
            <a:r>
              <a:rPr lang="en-US" sz="2200"/>
              <a:t>one method is to use a truth table </a:t>
            </a:r>
          </a:p>
          <a:p>
            <a:pPr marL="508000" lvl="1">
              <a:spcBef>
                <a:spcPts val="650"/>
              </a:spcBef>
            </a:pPr>
            <a:r>
              <a:rPr lang="en-US" sz="2200"/>
              <a:t>all are easy except P =&gt; Q</a:t>
            </a:r>
          </a:p>
          <a:p>
            <a:pPr marL="698500" lvl="2">
              <a:spcBef>
                <a:spcPts val="563"/>
              </a:spcBef>
            </a:pPr>
            <a:r>
              <a:rPr lang="en-US" sz="1800"/>
              <a:t> this says that if P is true, then I claim that Q is true; otherwise I make no claim; </a:t>
            </a:r>
          </a:p>
          <a:p>
            <a:pPr marL="698500" lvl="2">
              <a:spcBef>
                <a:spcPts val="563"/>
              </a:spcBef>
            </a:pPr>
            <a:r>
              <a:rPr lang="en-US" sz="1800"/>
              <a:t>P is true and Q is true, then P =&gt; Q is true </a:t>
            </a:r>
          </a:p>
          <a:p>
            <a:pPr marL="698500" lvl="2">
              <a:spcBef>
                <a:spcPts val="563"/>
              </a:spcBef>
            </a:pPr>
            <a:r>
              <a:rPr lang="en-US" sz="1800"/>
              <a:t>P is true and Q is false, then P =&gt; Q is false </a:t>
            </a:r>
          </a:p>
          <a:p>
            <a:pPr marL="698500" lvl="2">
              <a:spcBef>
                <a:spcPts val="563"/>
              </a:spcBef>
            </a:pPr>
            <a:r>
              <a:rPr lang="en-US" sz="1800"/>
              <a:t>P is false and Q is true, then P =&gt; Q is true </a:t>
            </a:r>
          </a:p>
          <a:p>
            <a:pPr marL="698500" lvl="2">
              <a:spcBef>
                <a:spcPts val="563"/>
              </a:spcBef>
            </a:pPr>
            <a:r>
              <a:rPr lang="en-US" sz="1800"/>
              <a:t>P is false and Q is false, then P =&gt; Q is true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0EDBFE27-EE2C-3645-B019-4C95BE68F2C0}" type="slidenum">
              <a:rPr lang="en-US"/>
              <a:pPr/>
              <a:t>29</a:t>
            </a:fld>
            <a:endParaRPr lang="en-US"/>
          </a:p>
        </p:txBody>
      </p:sp>
      <p:grpSp>
        <p:nvGrpSpPr>
          <p:cNvPr id="35841" name="Group 1"/>
          <p:cNvGrpSpPr>
            <a:grpSpLocks/>
          </p:cNvGrpSpPr>
          <p:nvPr/>
        </p:nvGrpSpPr>
        <p:grpSpPr bwMode="auto">
          <a:xfrm>
            <a:off x="0" y="6369050"/>
            <a:ext cx="9110663" cy="495300"/>
            <a:chOff x="0" y="0"/>
            <a:chExt cx="5739" cy="312"/>
          </a:xfrm>
        </p:grpSpPr>
        <p:sp>
          <p:nvSpPr>
            <p:cNvPr id="3584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5843" name="Group 3"/>
            <p:cNvGrpSpPr>
              <a:grpSpLocks/>
            </p:cNvGrpSpPr>
            <p:nvPr/>
          </p:nvGrpSpPr>
          <p:grpSpPr bwMode="auto">
            <a:xfrm>
              <a:off x="0" y="0"/>
              <a:ext cx="5739" cy="312"/>
              <a:chOff x="0" y="0"/>
              <a:chExt cx="5739" cy="312"/>
            </a:xfrm>
          </p:grpSpPr>
          <p:grpSp>
            <p:nvGrpSpPr>
              <p:cNvPr id="35844" name="Group 4"/>
              <p:cNvGrpSpPr>
                <a:grpSpLocks/>
              </p:cNvGrpSpPr>
              <p:nvPr/>
            </p:nvGrpSpPr>
            <p:grpSpPr bwMode="auto">
              <a:xfrm>
                <a:off x="0" y="0"/>
                <a:ext cx="837" cy="312"/>
                <a:chOff x="0" y="0"/>
                <a:chExt cx="837" cy="312"/>
              </a:xfrm>
            </p:grpSpPr>
            <p:pic>
              <p:nvPicPr>
                <p:cNvPr id="358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584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5847" name="Group 7"/>
              <p:cNvGrpSpPr>
                <a:grpSpLocks/>
              </p:cNvGrpSpPr>
              <p:nvPr/>
            </p:nvGrpSpPr>
            <p:grpSpPr bwMode="auto">
              <a:xfrm>
                <a:off x="5287" y="24"/>
                <a:ext cx="452" cy="271"/>
                <a:chOff x="0" y="0"/>
                <a:chExt cx="451" cy="270"/>
              </a:xfrm>
            </p:grpSpPr>
            <p:pic>
              <p:nvPicPr>
                <p:cNvPr id="3584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584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585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585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585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585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1A0A88E1-46DF-8E44-B4FB-A6D34098DEDD}" type="slidenum">
              <a:rPr lang="en-US" sz="1100" b="1">
                <a:solidFill>
                  <a:srgbClr val="003399"/>
                </a:solidFill>
                <a:latin typeface="Arial" charset="0"/>
                <a:cs typeface="Arial" charset="0"/>
                <a:sym typeface="Arial" charset="0"/>
              </a:rPr>
              <a:pPr algn="ctr"/>
              <a:t>29</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9" name="Rectangle 13"/>
          <p:cNvSpPr>
            <a:spLocks noGrp="1" noChangeArrowheads="1"/>
          </p:cNvSpPr>
          <p:nvPr>
            <p:ph type="title"/>
          </p:nvPr>
        </p:nvSpPr>
        <p:spPr>
          <a:ln/>
        </p:spPr>
        <p:txBody>
          <a:bodyPr rIns="129200"/>
          <a:lstStyle/>
          <a:p>
            <a:r>
              <a:rPr lang="en-US" dirty="0"/>
              <a:t>Overview </a:t>
            </a:r>
            <a:r>
              <a:rPr lang="en-US" b="0" dirty="0">
                <a:latin typeface="ＭＳ Ｐゴシック" charset="0"/>
                <a:ea typeface="ＭＳ Ｐゴシック" charset="0"/>
                <a:cs typeface="ＭＳ Ｐゴシック" charset="0"/>
                <a:sym typeface="ＭＳ Ｐゴシック" charset="0"/>
              </a:rPr>
              <a:t/>
            </a:r>
            <a:br>
              <a:rPr lang="en-US" b="0" dirty="0">
                <a:latin typeface="ＭＳ Ｐゴシック" charset="0"/>
                <a:ea typeface="ＭＳ Ｐゴシック" charset="0"/>
                <a:cs typeface="ＭＳ Ｐゴシック" charset="0"/>
                <a:sym typeface="ＭＳ Ｐゴシック" charset="0"/>
              </a:rPr>
            </a:br>
            <a:r>
              <a:rPr lang="en-US" dirty="0"/>
              <a:t>Logic and Reasoning</a:t>
            </a:r>
          </a:p>
        </p:txBody>
      </p:sp>
      <p:sp>
        <p:nvSpPr>
          <p:cNvPr id="9230" name="Rectangle 14"/>
          <p:cNvSpPr>
            <a:spLocks noGrp="1" noChangeArrowheads="1"/>
          </p:cNvSpPr>
          <p:nvPr>
            <p:ph sz="half" idx="1"/>
          </p:nvPr>
        </p:nvSpPr>
        <p:spPr>
          <a:ln/>
        </p:spPr>
        <p:txBody>
          <a:bodyPr rIns="129200">
            <a:noAutofit/>
          </a:bodyPr>
          <a:lstStyle/>
          <a:p>
            <a:r>
              <a:rPr lang="en-US" sz="1700" dirty="0" smtClean="0"/>
              <a:t>Motivation &amp; Objectives</a:t>
            </a:r>
            <a:endParaRPr lang="en-US" sz="1700" dirty="0"/>
          </a:p>
          <a:p>
            <a:r>
              <a:rPr lang="en-US" sz="1700" dirty="0"/>
              <a:t>Knowledge and Reasoning</a:t>
            </a:r>
          </a:p>
          <a:p>
            <a:r>
              <a:rPr lang="en-US" sz="1700" dirty="0"/>
              <a:t>logic as prototypical reasoning system</a:t>
            </a:r>
          </a:p>
          <a:p>
            <a:r>
              <a:rPr lang="en-US" sz="1700" dirty="0"/>
              <a:t>syntax and semantics </a:t>
            </a:r>
          </a:p>
          <a:p>
            <a:r>
              <a:rPr lang="en-US" sz="1700" dirty="0"/>
              <a:t>validity and </a:t>
            </a:r>
            <a:r>
              <a:rPr lang="en-US" sz="1700" dirty="0" err="1"/>
              <a:t>satisfiability</a:t>
            </a:r>
            <a:endParaRPr lang="en-US" sz="1700" dirty="0"/>
          </a:p>
          <a:p>
            <a:r>
              <a:rPr lang="en-US" sz="1700" dirty="0"/>
              <a:t>logic languages</a:t>
            </a:r>
          </a:p>
          <a:p>
            <a:r>
              <a:rPr lang="en-US" sz="1700" dirty="0"/>
              <a:t>Reasoning Methods</a:t>
            </a:r>
          </a:p>
          <a:p>
            <a:r>
              <a:rPr lang="en-US" sz="1700" dirty="0"/>
              <a:t>propositional and predicate calculus</a:t>
            </a:r>
          </a:p>
          <a:p>
            <a:r>
              <a:rPr lang="en-US" sz="1700" dirty="0"/>
              <a:t>inference methods</a:t>
            </a:r>
          </a:p>
        </p:txBody>
      </p:sp>
      <p:sp>
        <p:nvSpPr>
          <p:cNvPr id="2" name="Content Placeholder 1"/>
          <p:cNvSpPr>
            <a:spLocks noGrp="1"/>
          </p:cNvSpPr>
          <p:nvPr>
            <p:ph sz="half" idx="2"/>
          </p:nvPr>
        </p:nvSpPr>
        <p:spPr>
          <a:prstGeom prst="rect">
            <a:avLst/>
          </a:prstGeom>
        </p:spPr>
        <p:txBody>
          <a:bodyPr>
            <a:normAutofit fontScale="92500" lnSpcReduction="20000"/>
          </a:bodyPr>
          <a:lstStyle/>
          <a:p>
            <a:r>
              <a:rPr lang="en-US" dirty="0"/>
              <a:t>Reasoning in Knowledge-Based Systems</a:t>
            </a:r>
          </a:p>
          <a:p>
            <a:r>
              <a:rPr lang="en-US" dirty="0"/>
              <a:t>shallow and deep reasoning</a:t>
            </a:r>
          </a:p>
          <a:p>
            <a:r>
              <a:rPr lang="en-US" dirty="0"/>
              <a:t>forward and backward chaining</a:t>
            </a:r>
          </a:p>
          <a:p>
            <a:r>
              <a:rPr lang="en-US" dirty="0"/>
              <a:t>rule-based systems</a:t>
            </a:r>
          </a:p>
          <a:p>
            <a:r>
              <a:rPr lang="en-US" dirty="0"/>
              <a:t>alternative inference methods</a:t>
            </a:r>
          </a:p>
          <a:p>
            <a:r>
              <a:rPr lang="en-US" dirty="0"/>
              <a:t>meta-knowledge</a:t>
            </a:r>
          </a:p>
          <a:p>
            <a:r>
              <a:rPr lang="en-US" dirty="0"/>
              <a:t>Important Concepts and Terms</a:t>
            </a:r>
          </a:p>
          <a:p>
            <a:r>
              <a:rPr lang="en-US" dirty="0"/>
              <a:t>Chapter </a:t>
            </a:r>
            <a:r>
              <a:rPr lang="en-US" dirty="0" smtClean="0"/>
              <a:t>Summary</a:t>
            </a:r>
            <a:endParaRPr lang="en-US" dirty="0"/>
          </a:p>
        </p:txBody>
      </p:sp>
      <p:sp>
        <p:nvSpPr>
          <p:cNvPr id="18" name="Slide Number Placeholder 3"/>
          <p:cNvSpPr>
            <a:spLocks noGrp="1"/>
          </p:cNvSpPr>
          <p:nvPr>
            <p:ph type="sldNum" sz="quarter" idx="4294967295"/>
          </p:nvPr>
        </p:nvSpPr>
        <p:spPr>
          <a:xfrm>
            <a:off x="8153400" y="6477000"/>
            <a:ext cx="990600" cy="365125"/>
          </a:xfrm>
          <a:prstGeom prst="rect">
            <a:avLst/>
          </a:prstGeom>
        </p:spPr>
        <p:txBody>
          <a:bodyPr/>
          <a:lstStyle/>
          <a:p>
            <a:fld id="{709AFCD0-B1C5-C743-BF9D-0C8CA2710313}" type="slidenum">
              <a:rPr lang="en-US"/>
              <a:pPr/>
              <a:t>3</a:t>
            </a:fld>
            <a:endParaRPr lang="en-US"/>
          </a:p>
        </p:txBody>
      </p:sp>
      <p:grpSp>
        <p:nvGrpSpPr>
          <p:cNvPr id="9217" name="Group 1"/>
          <p:cNvGrpSpPr>
            <a:grpSpLocks/>
          </p:cNvGrpSpPr>
          <p:nvPr/>
        </p:nvGrpSpPr>
        <p:grpSpPr bwMode="auto">
          <a:xfrm>
            <a:off x="0" y="6369050"/>
            <a:ext cx="9110663" cy="495300"/>
            <a:chOff x="0" y="0"/>
            <a:chExt cx="5739" cy="312"/>
          </a:xfrm>
        </p:grpSpPr>
        <p:sp>
          <p:nvSpPr>
            <p:cNvPr id="921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219" name="Group 3"/>
            <p:cNvGrpSpPr>
              <a:grpSpLocks/>
            </p:cNvGrpSpPr>
            <p:nvPr/>
          </p:nvGrpSpPr>
          <p:grpSpPr bwMode="auto">
            <a:xfrm>
              <a:off x="0" y="0"/>
              <a:ext cx="5739" cy="312"/>
              <a:chOff x="0" y="0"/>
              <a:chExt cx="5739" cy="312"/>
            </a:xfrm>
          </p:grpSpPr>
          <p:grpSp>
            <p:nvGrpSpPr>
              <p:cNvPr id="9220" name="Group 4"/>
              <p:cNvGrpSpPr>
                <a:grpSpLocks/>
              </p:cNvGrpSpPr>
              <p:nvPr/>
            </p:nvGrpSpPr>
            <p:grpSpPr bwMode="auto">
              <a:xfrm>
                <a:off x="0" y="0"/>
                <a:ext cx="837" cy="312"/>
                <a:chOff x="0" y="0"/>
                <a:chExt cx="837" cy="312"/>
              </a:xfrm>
            </p:grpSpPr>
            <p:pic>
              <p:nvPicPr>
                <p:cNvPr id="92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22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223" name="Group 7"/>
              <p:cNvGrpSpPr>
                <a:grpSpLocks/>
              </p:cNvGrpSpPr>
              <p:nvPr/>
            </p:nvGrpSpPr>
            <p:grpSpPr bwMode="auto">
              <a:xfrm>
                <a:off x="5287" y="24"/>
                <a:ext cx="452" cy="271"/>
                <a:chOff x="0" y="0"/>
                <a:chExt cx="451" cy="270"/>
              </a:xfrm>
            </p:grpSpPr>
            <p:pic>
              <p:nvPicPr>
                <p:cNvPr id="922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22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22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22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22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231" name="Rectangle 15"/>
          <p:cNvSpPr>
            <a:spLocks/>
          </p:cNvSpPr>
          <p:nvPr/>
        </p:nvSpPr>
        <p:spPr bwMode="auto">
          <a:xfrm>
            <a:off x="3810000" y="1600200"/>
            <a:ext cx="43561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39199" bIns="0"/>
          <a:lstStyle/>
          <a:p>
            <a:pPr marL="323850" indent="-285750">
              <a:lnSpc>
                <a:spcPct val="90000"/>
              </a:lnSpc>
              <a:spcBef>
                <a:spcPts val="800"/>
              </a:spcBef>
              <a:buClr>
                <a:srgbClr val="FAFD00"/>
              </a:buClr>
              <a:buSzPct val="75000"/>
              <a:buFont typeface="Zapf Dingbats" charset="0"/>
              <a:buChar char="◆"/>
            </a:pPr>
            <a:endParaRPr lang="en-US" dirty="0">
              <a:solidFill>
                <a:srgbClr val="000099"/>
              </a:solidFill>
              <a:latin typeface="Arial" charset="0"/>
              <a:ea typeface="ＭＳ Ｐゴシック" charset="0"/>
              <a:cs typeface="Arial" charset="0"/>
              <a:sym typeface="Arial" charset="0"/>
            </a:endParaRPr>
          </a:p>
        </p:txBody>
      </p:sp>
      <p:sp>
        <p:nvSpPr>
          <p:cNvPr id="9232" name="Text Box 16"/>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0FF29232-8D0C-7843-ABAF-6E2D7F771B68}" type="slidenum">
              <a:rPr lang="en-US" sz="1100" b="1">
                <a:solidFill>
                  <a:srgbClr val="003399"/>
                </a:solidFill>
                <a:latin typeface="Arial" charset="0"/>
                <a:cs typeface="Arial" charset="0"/>
                <a:sym typeface="Arial" charset="0"/>
              </a:rPr>
              <a:pPr algn="ctr"/>
              <a:t>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77" name="Rectangle 13"/>
          <p:cNvSpPr>
            <a:spLocks noGrp="1" noChangeArrowheads="1"/>
          </p:cNvSpPr>
          <p:nvPr>
            <p:ph type="title"/>
          </p:nvPr>
        </p:nvSpPr>
        <p:spPr>
          <a:ln/>
        </p:spPr>
        <p:txBody>
          <a:bodyPr rIns="129200"/>
          <a:lstStyle/>
          <a:p>
            <a:r>
              <a:rPr lang="en-US"/>
              <a:t>Exercise Semantics and Truth Tables</a:t>
            </a:r>
          </a:p>
        </p:txBody>
      </p:sp>
      <p:sp>
        <p:nvSpPr>
          <p:cNvPr id="36878" name="Rectangle 14"/>
          <p:cNvSpPr>
            <a:spLocks noGrp="1" noChangeArrowheads="1"/>
          </p:cNvSpPr>
          <p:nvPr>
            <p:ph idx="1"/>
          </p:nvPr>
        </p:nvSpPr>
        <p:spPr>
          <a:ln/>
        </p:spPr>
        <p:txBody>
          <a:bodyPr rIns="129200">
            <a:normAutofit lnSpcReduction="10000"/>
          </a:bodyPr>
          <a:lstStyle/>
          <a:p>
            <a:r>
              <a:rPr lang="en-US"/>
              <a:t>Use a truth table to prove the following: </a:t>
            </a:r>
          </a:p>
          <a:p>
            <a:pPr marL="508000" lvl="1"/>
            <a:r>
              <a:rPr lang="en-US"/>
              <a:t>P represents the fact "Wally is in location [1, 3]</a:t>
            </a:r>
            <a:r>
              <a:rPr lang="ja-JP" altLang="en-US">
                <a:latin typeface="Arial"/>
              </a:rPr>
              <a:t>”</a:t>
            </a:r>
            <a:r>
              <a:rPr lang="en-US"/>
              <a:t>: W[1,3] </a:t>
            </a:r>
          </a:p>
          <a:p>
            <a:pPr marL="508000" lvl="1"/>
            <a:r>
              <a:rPr lang="en-US"/>
              <a:t>H represents the fact "Wally is in location [2, 2]</a:t>
            </a:r>
            <a:r>
              <a:rPr lang="ja-JP" altLang="en-US">
                <a:latin typeface="Arial"/>
              </a:rPr>
              <a:t>”</a:t>
            </a:r>
            <a:r>
              <a:rPr lang="en-US"/>
              <a:t>: W[2,2] </a:t>
            </a:r>
          </a:p>
          <a:p>
            <a:pPr marL="508000" lvl="1"/>
            <a:r>
              <a:rPr lang="en-US"/>
              <a:t>We know that Wally is either in [1,3] or [2,2]: (P V H) </a:t>
            </a:r>
          </a:p>
          <a:p>
            <a:pPr marL="508000" lvl="1"/>
            <a:r>
              <a:rPr lang="en-US"/>
              <a:t>We learn that Wally is not in [2,2]: ~H </a:t>
            </a:r>
          </a:p>
          <a:p>
            <a:pPr marL="508000" lvl="1"/>
            <a:r>
              <a:rPr lang="en-US"/>
              <a:t>Can we prove that Wally is in [1,3]: ((P V H) ^ ~H) =&gt; P </a:t>
            </a:r>
          </a:p>
          <a:p>
            <a:pPr marL="698500" lvl="2"/>
            <a:r>
              <a:rPr lang="en-US"/>
              <a:t>This says that if the agent has some premises, and a possible conclusion, it can determine if the conclusion is true (i.e., all the rows of the truth table are true)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ED9DF08-DFB7-0E4E-8644-869D024811BD}" type="slidenum">
              <a:rPr lang="en-US"/>
              <a:pPr/>
              <a:t>30</a:t>
            </a:fld>
            <a:endParaRPr lang="en-US"/>
          </a:p>
        </p:txBody>
      </p:sp>
      <p:grpSp>
        <p:nvGrpSpPr>
          <p:cNvPr id="36865" name="Group 1"/>
          <p:cNvGrpSpPr>
            <a:grpSpLocks/>
          </p:cNvGrpSpPr>
          <p:nvPr/>
        </p:nvGrpSpPr>
        <p:grpSpPr bwMode="auto">
          <a:xfrm>
            <a:off x="0" y="6369050"/>
            <a:ext cx="9110663" cy="495300"/>
            <a:chOff x="0" y="0"/>
            <a:chExt cx="5739" cy="312"/>
          </a:xfrm>
        </p:grpSpPr>
        <p:sp>
          <p:nvSpPr>
            <p:cNvPr id="3686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6867" name="Group 3"/>
            <p:cNvGrpSpPr>
              <a:grpSpLocks/>
            </p:cNvGrpSpPr>
            <p:nvPr/>
          </p:nvGrpSpPr>
          <p:grpSpPr bwMode="auto">
            <a:xfrm>
              <a:off x="0" y="0"/>
              <a:ext cx="5739" cy="312"/>
              <a:chOff x="0" y="0"/>
              <a:chExt cx="5739" cy="312"/>
            </a:xfrm>
          </p:grpSpPr>
          <p:grpSp>
            <p:nvGrpSpPr>
              <p:cNvPr id="36868" name="Group 4"/>
              <p:cNvGrpSpPr>
                <a:grpSpLocks/>
              </p:cNvGrpSpPr>
              <p:nvPr/>
            </p:nvGrpSpPr>
            <p:grpSpPr bwMode="auto">
              <a:xfrm>
                <a:off x="0" y="0"/>
                <a:ext cx="837" cy="312"/>
                <a:chOff x="0" y="0"/>
                <a:chExt cx="837" cy="312"/>
              </a:xfrm>
            </p:grpSpPr>
            <p:pic>
              <p:nvPicPr>
                <p:cNvPr id="368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687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6871" name="Group 7"/>
              <p:cNvGrpSpPr>
                <a:grpSpLocks/>
              </p:cNvGrpSpPr>
              <p:nvPr/>
            </p:nvGrpSpPr>
            <p:grpSpPr bwMode="auto">
              <a:xfrm>
                <a:off x="5287" y="24"/>
                <a:ext cx="452" cy="271"/>
                <a:chOff x="0" y="0"/>
                <a:chExt cx="451" cy="270"/>
              </a:xfrm>
            </p:grpSpPr>
            <p:pic>
              <p:nvPicPr>
                <p:cNvPr id="3687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687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687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687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687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687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36AA5E1-5603-CA4C-A0D2-1E7409C4C7FC}" type="slidenum">
              <a:rPr lang="en-US" sz="1100" b="1">
                <a:solidFill>
                  <a:srgbClr val="003399"/>
                </a:solidFill>
                <a:latin typeface="Arial" charset="0"/>
                <a:cs typeface="Arial" charset="0"/>
                <a:sym typeface="Arial" charset="0"/>
              </a:rPr>
              <a:pPr algn="ctr"/>
              <a:t>30</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01" name="Rectangle 13"/>
          <p:cNvSpPr>
            <a:spLocks noGrp="1" noChangeArrowheads="1"/>
          </p:cNvSpPr>
          <p:nvPr>
            <p:ph type="title"/>
          </p:nvPr>
        </p:nvSpPr>
        <p:spPr>
          <a:ln/>
        </p:spPr>
        <p:txBody>
          <a:bodyPr rIns="129200"/>
          <a:lstStyle/>
          <a:p>
            <a:r>
              <a:rPr lang="en-US"/>
              <a:t>Inference Rules </a:t>
            </a:r>
          </a:p>
        </p:txBody>
      </p:sp>
      <p:sp>
        <p:nvSpPr>
          <p:cNvPr id="37902" name="Rectangle 14"/>
          <p:cNvSpPr>
            <a:spLocks noGrp="1" noChangeArrowheads="1"/>
          </p:cNvSpPr>
          <p:nvPr>
            <p:ph idx="1"/>
          </p:nvPr>
        </p:nvSpPr>
        <p:spPr>
          <a:ln/>
        </p:spPr>
        <p:txBody>
          <a:bodyPr rIns="129200"/>
          <a:lstStyle/>
          <a:p>
            <a:r>
              <a:rPr lang="en-US"/>
              <a:t>more efficient than truth tables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2B1B158E-8C0C-3E41-9D98-33D4C0D71A2B}" type="slidenum">
              <a:rPr lang="en-US"/>
              <a:pPr/>
              <a:t>31</a:t>
            </a:fld>
            <a:endParaRPr lang="en-US"/>
          </a:p>
        </p:txBody>
      </p:sp>
      <p:grpSp>
        <p:nvGrpSpPr>
          <p:cNvPr id="37889" name="Group 1"/>
          <p:cNvGrpSpPr>
            <a:grpSpLocks/>
          </p:cNvGrpSpPr>
          <p:nvPr/>
        </p:nvGrpSpPr>
        <p:grpSpPr bwMode="auto">
          <a:xfrm>
            <a:off x="0" y="6369050"/>
            <a:ext cx="9110663" cy="495300"/>
            <a:chOff x="0" y="0"/>
            <a:chExt cx="5739" cy="312"/>
          </a:xfrm>
        </p:grpSpPr>
        <p:sp>
          <p:nvSpPr>
            <p:cNvPr id="3789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7891" name="Group 3"/>
            <p:cNvGrpSpPr>
              <a:grpSpLocks/>
            </p:cNvGrpSpPr>
            <p:nvPr/>
          </p:nvGrpSpPr>
          <p:grpSpPr bwMode="auto">
            <a:xfrm>
              <a:off x="0" y="0"/>
              <a:ext cx="5739" cy="312"/>
              <a:chOff x="0" y="0"/>
              <a:chExt cx="5739" cy="312"/>
            </a:xfrm>
          </p:grpSpPr>
          <p:grpSp>
            <p:nvGrpSpPr>
              <p:cNvPr id="37892" name="Group 4"/>
              <p:cNvGrpSpPr>
                <a:grpSpLocks/>
              </p:cNvGrpSpPr>
              <p:nvPr/>
            </p:nvGrpSpPr>
            <p:grpSpPr bwMode="auto">
              <a:xfrm>
                <a:off x="0" y="0"/>
                <a:ext cx="837" cy="312"/>
                <a:chOff x="0" y="0"/>
                <a:chExt cx="837" cy="312"/>
              </a:xfrm>
            </p:grpSpPr>
            <p:pic>
              <p:nvPicPr>
                <p:cNvPr id="3789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789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7895" name="Group 7"/>
              <p:cNvGrpSpPr>
                <a:grpSpLocks/>
              </p:cNvGrpSpPr>
              <p:nvPr/>
            </p:nvGrpSpPr>
            <p:grpSpPr bwMode="auto">
              <a:xfrm>
                <a:off x="5287" y="24"/>
                <a:ext cx="452" cy="271"/>
                <a:chOff x="0" y="0"/>
                <a:chExt cx="451" cy="270"/>
              </a:xfrm>
            </p:grpSpPr>
            <p:pic>
              <p:nvPicPr>
                <p:cNvPr id="3789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789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789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789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790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790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1D1FC04-8CFE-FD43-B65B-76A915906444}" type="slidenum">
              <a:rPr lang="en-US" sz="1100" b="1">
                <a:solidFill>
                  <a:srgbClr val="003399"/>
                </a:solidFill>
                <a:latin typeface="Arial" charset="0"/>
                <a:cs typeface="Arial" charset="0"/>
                <a:sym typeface="Arial" charset="0"/>
              </a:rPr>
              <a:pPr algn="ctr"/>
              <a:t>31</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5" name="Rectangle 13"/>
          <p:cNvSpPr>
            <a:spLocks noGrp="1" noChangeArrowheads="1"/>
          </p:cNvSpPr>
          <p:nvPr>
            <p:ph type="title"/>
          </p:nvPr>
        </p:nvSpPr>
        <p:spPr>
          <a:ln/>
        </p:spPr>
        <p:txBody>
          <a:bodyPr rIns="129200"/>
          <a:lstStyle/>
          <a:p>
            <a:r>
              <a:rPr lang="en-US"/>
              <a:t>Modus Ponens </a:t>
            </a:r>
          </a:p>
        </p:txBody>
      </p:sp>
      <p:sp>
        <p:nvSpPr>
          <p:cNvPr id="38926" name="Rectangle 14"/>
          <p:cNvSpPr>
            <a:spLocks noGrp="1" noChangeArrowheads="1"/>
          </p:cNvSpPr>
          <p:nvPr>
            <p:ph idx="1"/>
          </p:nvPr>
        </p:nvSpPr>
        <p:spPr>
          <a:ln/>
        </p:spPr>
        <p:txBody>
          <a:bodyPr rIns="129200"/>
          <a:lstStyle/>
          <a:p>
            <a:r>
              <a:rPr lang="en-US"/>
              <a:t>eliminates =&gt;</a:t>
            </a:r>
          </a:p>
          <a:p>
            <a:pPr>
              <a:buFont typeface="Zapf Dingbats" charset="0"/>
              <a:buNone/>
            </a:pPr>
            <a:r>
              <a:rPr lang="en-US"/>
              <a:t>   (X =&gt; Y),   X</a:t>
            </a:r>
          </a:p>
          <a:p>
            <a:pPr>
              <a:buFont typeface="Zapf Dingbats" charset="0"/>
              <a:buNone/>
            </a:pPr>
            <a:r>
              <a:rPr lang="en-US"/>
              <a:t>    ______________</a:t>
            </a:r>
          </a:p>
          <a:p>
            <a:pPr>
              <a:buFont typeface="Zapf Dingbats" charset="0"/>
              <a:buNone/>
            </a:pPr>
            <a:r>
              <a:rPr lang="en-US"/>
              <a:t>          Y </a:t>
            </a:r>
          </a:p>
          <a:p>
            <a:pPr marL="508000" lvl="1"/>
            <a:r>
              <a:rPr lang="en-US"/>
              <a:t>If it rains, then the streets will be wet. </a:t>
            </a:r>
          </a:p>
          <a:p>
            <a:pPr marL="508000" lvl="1"/>
            <a:r>
              <a:rPr lang="en-US"/>
              <a:t>It is raining. </a:t>
            </a:r>
          </a:p>
          <a:p>
            <a:pPr marL="508000" lvl="1"/>
            <a:r>
              <a:rPr lang="en-US"/>
              <a:t>Infer the conclusion: The streets will be wet. </a:t>
            </a:r>
          </a:p>
          <a:p>
            <a:pPr marL="698500" lvl="2"/>
            <a:r>
              <a:rPr lang="en-US"/>
              <a:t>(affirms the antecedent)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E201AFEF-267A-9748-A25C-97309416D3A9}" type="slidenum">
              <a:rPr lang="en-US"/>
              <a:pPr/>
              <a:t>32</a:t>
            </a:fld>
            <a:endParaRPr lang="en-US"/>
          </a:p>
        </p:txBody>
      </p:sp>
      <p:grpSp>
        <p:nvGrpSpPr>
          <p:cNvPr id="38913" name="Group 1"/>
          <p:cNvGrpSpPr>
            <a:grpSpLocks/>
          </p:cNvGrpSpPr>
          <p:nvPr/>
        </p:nvGrpSpPr>
        <p:grpSpPr bwMode="auto">
          <a:xfrm>
            <a:off x="0" y="6369050"/>
            <a:ext cx="9110663" cy="495300"/>
            <a:chOff x="0" y="0"/>
            <a:chExt cx="5739" cy="312"/>
          </a:xfrm>
        </p:grpSpPr>
        <p:sp>
          <p:nvSpPr>
            <p:cNvPr id="3891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8915" name="Group 3"/>
            <p:cNvGrpSpPr>
              <a:grpSpLocks/>
            </p:cNvGrpSpPr>
            <p:nvPr/>
          </p:nvGrpSpPr>
          <p:grpSpPr bwMode="auto">
            <a:xfrm>
              <a:off x="0" y="0"/>
              <a:ext cx="5739" cy="312"/>
              <a:chOff x="0" y="0"/>
              <a:chExt cx="5739" cy="312"/>
            </a:xfrm>
          </p:grpSpPr>
          <p:grpSp>
            <p:nvGrpSpPr>
              <p:cNvPr id="38916" name="Group 4"/>
              <p:cNvGrpSpPr>
                <a:grpSpLocks/>
              </p:cNvGrpSpPr>
              <p:nvPr/>
            </p:nvGrpSpPr>
            <p:grpSpPr bwMode="auto">
              <a:xfrm>
                <a:off x="0" y="0"/>
                <a:ext cx="837" cy="312"/>
                <a:chOff x="0" y="0"/>
                <a:chExt cx="837" cy="312"/>
              </a:xfrm>
            </p:grpSpPr>
            <p:pic>
              <p:nvPicPr>
                <p:cNvPr id="389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891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8919" name="Group 7"/>
              <p:cNvGrpSpPr>
                <a:grpSpLocks/>
              </p:cNvGrpSpPr>
              <p:nvPr/>
            </p:nvGrpSpPr>
            <p:grpSpPr bwMode="auto">
              <a:xfrm>
                <a:off x="5287" y="24"/>
                <a:ext cx="452" cy="271"/>
                <a:chOff x="0" y="0"/>
                <a:chExt cx="451" cy="270"/>
              </a:xfrm>
            </p:grpSpPr>
            <p:pic>
              <p:nvPicPr>
                <p:cNvPr id="3892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892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892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892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892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892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8E029814-E523-7046-A673-BDE1096C53CB}" type="slidenum">
              <a:rPr lang="en-US" sz="1100" b="1">
                <a:solidFill>
                  <a:srgbClr val="003399"/>
                </a:solidFill>
                <a:latin typeface="Arial" charset="0"/>
                <a:cs typeface="Arial" charset="0"/>
                <a:sym typeface="Arial" charset="0"/>
              </a:rPr>
              <a:pPr algn="ctr"/>
              <a:t>32</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9" name="Rectangle 13"/>
          <p:cNvSpPr>
            <a:spLocks noGrp="1" noChangeArrowheads="1"/>
          </p:cNvSpPr>
          <p:nvPr>
            <p:ph type="title"/>
          </p:nvPr>
        </p:nvSpPr>
        <p:spPr>
          <a:ln/>
        </p:spPr>
        <p:txBody>
          <a:bodyPr rIns="129200"/>
          <a:lstStyle/>
          <a:p>
            <a:r>
              <a:rPr lang="en-US"/>
              <a:t>Modus tollens</a:t>
            </a:r>
          </a:p>
        </p:txBody>
      </p:sp>
      <p:sp>
        <p:nvSpPr>
          <p:cNvPr id="39950" name="Rectangle 14"/>
          <p:cNvSpPr>
            <a:spLocks noGrp="1" noChangeArrowheads="1"/>
          </p:cNvSpPr>
          <p:nvPr>
            <p:ph idx="1"/>
          </p:nvPr>
        </p:nvSpPr>
        <p:spPr>
          <a:ln/>
        </p:spPr>
        <p:txBody>
          <a:bodyPr rIns="129200">
            <a:normAutofit fontScale="92500" lnSpcReduction="10000"/>
          </a:bodyPr>
          <a:lstStyle/>
          <a:p>
            <a:pPr marL="0" indent="0">
              <a:spcBef>
                <a:spcPct val="0"/>
              </a:spcBef>
              <a:buFont typeface="Zapf Dingbats" charset="0"/>
              <a:buNone/>
            </a:pPr>
            <a:r>
              <a:rPr lang="en-US" sz="1900" dirty="0"/>
              <a:t>     (X =&gt; Y),  ~Y</a:t>
            </a:r>
          </a:p>
          <a:p>
            <a:pPr marL="0" indent="0">
              <a:spcBef>
                <a:spcPts val="550"/>
              </a:spcBef>
              <a:buFont typeface="Zapf Dingbats" charset="0"/>
              <a:buNone/>
            </a:pPr>
            <a:r>
              <a:rPr lang="en-US" sz="1900" dirty="0"/>
              <a:t>      _______________</a:t>
            </a:r>
          </a:p>
          <a:p>
            <a:pPr marL="0" indent="0">
              <a:spcBef>
                <a:spcPts val="550"/>
              </a:spcBef>
              <a:buFont typeface="Zapf Dingbats" charset="0"/>
              <a:buNone/>
            </a:pPr>
            <a:r>
              <a:rPr lang="en-US" sz="1900" dirty="0"/>
              <a:t>           ¬ X</a:t>
            </a:r>
          </a:p>
          <a:p>
            <a:pPr marL="508000" lvl="1">
              <a:spcBef>
                <a:spcPts val="475"/>
              </a:spcBef>
            </a:pPr>
            <a:r>
              <a:rPr lang="en-US" sz="1600" dirty="0"/>
              <a:t>If it rains, then the streets will be wet. </a:t>
            </a:r>
          </a:p>
          <a:p>
            <a:pPr marL="508000" lvl="1">
              <a:spcBef>
                <a:spcPts val="475"/>
              </a:spcBef>
            </a:pPr>
            <a:r>
              <a:rPr lang="en-US" sz="1600" dirty="0"/>
              <a:t>The streets are not wet. </a:t>
            </a:r>
          </a:p>
          <a:p>
            <a:pPr marL="508000" lvl="1">
              <a:spcBef>
                <a:spcPts val="475"/>
              </a:spcBef>
            </a:pPr>
            <a:r>
              <a:rPr lang="en-US" sz="1600" dirty="0"/>
              <a:t>Infer the conclusion: It is not raining. </a:t>
            </a:r>
          </a:p>
          <a:p>
            <a:pPr marL="0" indent="0">
              <a:spcBef>
                <a:spcPts val="550"/>
              </a:spcBef>
            </a:pPr>
            <a:endParaRPr lang="en-US" sz="1900" dirty="0"/>
          </a:p>
          <a:p>
            <a:pPr marL="0" indent="0">
              <a:spcBef>
                <a:spcPts val="550"/>
              </a:spcBef>
            </a:pPr>
            <a:r>
              <a:rPr lang="en-US" sz="1900" dirty="0" smtClean="0"/>
              <a:t> NOTE</a:t>
            </a:r>
            <a:r>
              <a:rPr lang="en-US" sz="1900" dirty="0"/>
              <a:t>: Avoid the fallacy of affirming the consequent: </a:t>
            </a:r>
          </a:p>
          <a:p>
            <a:pPr marL="508000" lvl="1">
              <a:spcBef>
                <a:spcPts val="475"/>
              </a:spcBef>
            </a:pPr>
            <a:r>
              <a:rPr lang="en-US" sz="1600" dirty="0"/>
              <a:t>If it rains, then the streets will be wet. </a:t>
            </a:r>
          </a:p>
          <a:p>
            <a:pPr marL="508000" lvl="1">
              <a:spcBef>
                <a:spcPts val="475"/>
              </a:spcBef>
            </a:pPr>
            <a:r>
              <a:rPr lang="en-US" sz="1600" dirty="0"/>
              <a:t>The streets are wet. </a:t>
            </a:r>
          </a:p>
          <a:p>
            <a:pPr marL="508000" lvl="1">
              <a:spcBef>
                <a:spcPts val="475"/>
              </a:spcBef>
            </a:pPr>
            <a:r>
              <a:rPr lang="en-US" sz="1600" dirty="0"/>
              <a:t>cannot conclude that it is raining.</a:t>
            </a:r>
          </a:p>
          <a:p>
            <a:pPr marL="0" indent="0">
              <a:spcBef>
                <a:spcPts val="550"/>
              </a:spcBef>
            </a:pPr>
            <a:endParaRPr lang="en-US" sz="1900" dirty="0"/>
          </a:p>
          <a:p>
            <a:pPr marL="508000" lvl="1">
              <a:spcBef>
                <a:spcPts val="475"/>
              </a:spcBef>
            </a:pPr>
            <a:r>
              <a:rPr lang="en-US" sz="1600" dirty="0"/>
              <a:t>If Bacon wrote Hamlet, then Bacon was a great writer. </a:t>
            </a:r>
          </a:p>
          <a:p>
            <a:pPr marL="508000" lvl="1">
              <a:spcBef>
                <a:spcPts val="475"/>
              </a:spcBef>
            </a:pPr>
            <a:r>
              <a:rPr lang="en-US" sz="1600" dirty="0"/>
              <a:t>Bacon was a great writer. </a:t>
            </a:r>
          </a:p>
          <a:p>
            <a:pPr marL="508000" lvl="1">
              <a:spcBef>
                <a:spcPts val="475"/>
              </a:spcBef>
            </a:pPr>
            <a:r>
              <a:rPr lang="en-US" sz="1600" dirty="0"/>
              <a:t>cannot conclude that Bacon wrote Hamlet.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DBCF4F0-09C4-4948-ACD0-573FA4A71F4A}" type="slidenum">
              <a:rPr lang="en-US"/>
              <a:pPr/>
              <a:t>33</a:t>
            </a:fld>
            <a:endParaRPr lang="en-US"/>
          </a:p>
        </p:txBody>
      </p:sp>
      <p:grpSp>
        <p:nvGrpSpPr>
          <p:cNvPr id="39937" name="Group 1"/>
          <p:cNvGrpSpPr>
            <a:grpSpLocks/>
          </p:cNvGrpSpPr>
          <p:nvPr/>
        </p:nvGrpSpPr>
        <p:grpSpPr bwMode="auto">
          <a:xfrm>
            <a:off x="0" y="6369050"/>
            <a:ext cx="9110663" cy="495300"/>
            <a:chOff x="0" y="0"/>
            <a:chExt cx="5739" cy="312"/>
          </a:xfrm>
        </p:grpSpPr>
        <p:sp>
          <p:nvSpPr>
            <p:cNvPr id="3993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39939" name="Group 3"/>
            <p:cNvGrpSpPr>
              <a:grpSpLocks/>
            </p:cNvGrpSpPr>
            <p:nvPr/>
          </p:nvGrpSpPr>
          <p:grpSpPr bwMode="auto">
            <a:xfrm>
              <a:off x="0" y="0"/>
              <a:ext cx="5739" cy="312"/>
              <a:chOff x="0" y="0"/>
              <a:chExt cx="5739" cy="312"/>
            </a:xfrm>
          </p:grpSpPr>
          <p:grpSp>
            <p:nvGrpSpPr>
              <p:cNvPr id="39940" name="Group 4"/>
              <p:cNvGrpSpPr>
                <a:grpSpLocks/>
              </p:cNvGrpSpPr>
              <p:nvPr/>
            </p:nvGrpSpPr>
            <p:grpSpPr bwMode="auto">
              <a:xfrm>
                <a:off x="0" y="0"/>
                <a:ext cx="837" cy="312"/>
                <a:chOff x="0" y="0"/>
                <a:chExt cx="837" cy="312"/>
              </a:xfrm>
            </p:grpSpPr>
            <p:pic>
              <p:nvPicPr>
                <p:cNvPr id="399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3994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39943" name="Group 7"/>
              <p:cNvGrpSpPr>
                <a:grpSpLocks/>
              </p:cNvGrpSpPr>
              <p:nvPr/>
            </p:nvGrpSpPr>
            <p:grpSpPr bwMode="auto">
              <a:xfrm>
                <a:off x="5287" y="24"/>
                <a:ext cx="452" cy="271"/>
                <a:chOff x="0" y="0"/>
                <a:chExt cx="451" cy="270"/>
              </a:xfrm>
            </p:grpSpPr>
            <p:pic>
              <p:nvPicPr>
                <p:cNvPr id="3994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3994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994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994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3994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3995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F14356B4-B1B2-114D-80C1-2BC35D87AABC}" type="slidenum">
              <a:rPr lang="en-US" sz="1100" b="1">
                <a:solidFill>
                  <a:srgbClr val="003399"/>
                </a:solidFill>
                <a:latin typeface="Arial" charset="0"/>
                <a:cs typeface="Arial" charset="0"/>
                <a:sym typeface="Arial" charset="0"/>
              </a:rPr>
              <a:pPr algn="ctr"/>
              <a:t>33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3" name="Rectangle 13"/>
          <p:cNvSpPr>
            <a:spLocks noGrp="1" noChangeArrowheads="1"/>
          </p:cNvSpPr>
          <p:nvPr>
            <p:ph type="title"/>
          </p:nvPr>
        </p:nvSpPr>
        <p:spPr>
          <a:ln/>
        </p:spPr>
        <p:txBody>
          <a:bodyPr rIns="129200"/>
          <a:lstStyle/>
          <a:p>
            <a:r>
              <a:rPr lang="en-US"/>
              <a:t>Syllogism</a:t>
            </a:r>
          </a:p>
        </p:txBody>
      </p:sp>
      <p:sp>
        <p:nvSpPr>
          <p:cNvPr id="40974" name="Rectangle 14"/>
          <p:cNvSpPr>
            <a:spLocks noGrp="1" noChangeArrowheads="1"/>
          </p:cNvSpPr>
          <p:nvPr>
            <p:ph idx="1"/>
          </p:nvPr>
        </p:nvSpPr>
        <p:spPr>
          <a:ln/>
        </p:spPr>
        <p:txBody>
          <a:bodyPr rIns="129200"/>
          <a:lstStyle/>
          <a:p>
            <a:r>
              <a:rPr lang="en-US"/>
              <a:t>chain implications to deduce a conclusion</a:t>
            </a:r>
          </a:p>
          <a:p>
            <a:pPr>
              <a:buFont typeface="Zapf Dingbats" charset="0"/>
              <a:buNone/>
            </a:pPr>
            <a:r>
              <a:rPr lang="en-US"/>
              <a:t>     (X =&gt; Y),  (Y =&gt; Z)</a:t>
            </a:r>
          </a:p>
          <a:p>
            <a:pPr>
              <a:buFont typeface="Zapf Dingbats" charset="0"/>
              <a:buNone/>
            </a:pPr>
            <a:r>
              <a:rPr lang="en-US"/>
              <a:t>     _____________________</a:t>
            </a:r>
          </a:p>
          <a:p>
            <a:pPr>
              <a:buFont typeface="Zapf Dingbats" charset="0"/>
              <a:buNone/>
            </a:pPr>
            <a:r>
              <a:rPr lang="en-US"/>
              <a:t>           (X =&gt; Z)</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B7AC53B3-F5BA-C64F-A067-AEA1538EB2E8}" type="slidenum">
              <a:rPr lang="en-US"/>
              <a:pPr/>
              <a:t>34</a:t>
            </a:fld>
            <a:endParaRPr lang="en-US"/>
          </a:p>
        </p:txBody>
      </p:sp>
      <p:grpSp>
        <p:nvGrpSpPr>
          <p:cNvPr id="40961" name="Group 1"/>
          <p:cNvGrpSpPr>
            <a:grpSpLocks/>
          </p:cNvGrpSpPr>
          <p:nvPr/>
        </p:nvGrpSpPr>
        <p:grpSpPr bwMode="auto">
          <a:xfrm>
            <a:off x="0" y="6369050"/>
            <a:ext cx="9110663" cy="495300"/>
            <a:chOff x="0" y="0"/>
            <a:chExt cx="5739" cy="312"/>
          </a:xfrm>
        </p:grpSpPr>
        <p:sp>
          <p:nvSpPr>
            <p:cNvPr id="4096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0963" name="Group 3"/>
            <p:cNvGrpSpPr>
              <a:grpSpLocks/>
            </p:cNvGrpSpPr>
            <p:nvPr/>
          </p:nvGrpSpPr>
          <p:grpSpPr bwMode="auto">
            <a:xfrm>
              <a:off x="0" y="0"/>
              <a:ext cx="5739" cy="312"/>
              <a:chOff x="0" y="0"/>
              <a:chExt cx="5739" cy="312"/>
            </a:xfrm>
          </p:grpSpPr>
          <p:grpSp>
            <p:nvGrpSpPr>
              <p:cNvPr id="40964" name="Group 4"/>
              <p:cNvGrpSpPr>
                <a:grpSpLocks/>
              </p:cNvGrpSpPr>
              <p:nvPr/>
            </p:nvGrpSpPr>
            <p:grpSpPr bwMode="auto">
              <a:xfrm>
                <a:off x="0" y="0"/>
                <a:ext cx="837" cy="312"/>
                <a:chOff x="0" y="0"/>
                <a:chExt cx="837" cy="312"/>
              </a:xfrm>
            </p:grpSpPr>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096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0967" name="Group 7"/>
              <p:cNvGrpSpPr>
                <a:grpSpLocks/>
              </p:cNvGrpSpPr>
              <p:nvPr/>
            </p:nvGrpSpPr>
            <p:grpSpPr bwMode="auto">
              <a:xfrm>
                <a:off x="5287" y="24"/>
                <a:ext cx="452" cy="271"/>
                <a:chOff x="0" y="0"/>
                <a:chExt cx="451" cy="270"/>
              </a:xfrm>
            </p:grpSpPr>
            <p:pic>
              <p:nvPicPr>
                <p:cNvPr id="4096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096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097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097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097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097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E2D6C27-77F3-C546-A3DC-FF20E1964784}" type="slidenum">
              <a:rPr lang="en-US" sz="1100" b="1">
                <a:solidFill>
                  <a:srgbClr val="003399"/>
                </a:solidFill>
                <a:latin typeface="Arial" charset="0"/>
                <a:cs typeface="Arial" charset="0"/>
                <a:sym typeface="Arial" charset="0"/>
              </a:rPr>
              <a:pPr algn="ctr"/>
              <a:t>34</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7" name="Rectangle 13"/>
          <p:cNvSpPr>
            <a:spLocks noGrp="1" noChangeArrowheads="1"/>
          </p:cNvSpPr>
          <p:nvPr>
            <p:ph type="title"/>
          </p:nvPr>
        </p:nvSpPr>
        <p:spPr>
          <a:ln/>
        </p:spPr>
        <p:txBody>
          <a:bodyPr rIns="129200"/>
          <a:lstStyle/>
          <a:p>
            <a:r>
              <a:rPr lang="en-US"/>
              <a:t>More Inference Rules</a:t>
            </a:r>
          </a:p>
        </p:txBody>
      </p:sp>
      <p:sp>
        <p:nvSpPr>
          <p:cNvPr id="41998" name="Rectangle 14"/>
          <p:cNvSpPr>
            <a:spLocks noGrp="1" noChangeArrowheads="1"/>
          </p:cNvSpPr>
          <p:nvPr>
            <p:ph idx="1"/>
          </p:nvPr>
        </p:nvSpPr>
        <p:spPr>
          <a:ln/>
        </p:spPr>
        <p:txBody>
          <a:bodyPr rIns="129200"/>
          <a:lstStyle/>
          <a:p>
            <a:r>
              <a:rPr lang="en-US"/>
              <a:t>and-elimination </a:t>
            </a:r>
          </a:p>
          <a:p>
            <a:r>
              <a:rPr lang="en-US"/>
              <a:t>and-introduction </a:t>
            </a:r>
          </a:p>
          <a:p>
            <a:r>
              <a:rPr lang="en-US"/>
              <a:t>or-introduction </a:t>
            </a:r>
          </a:p>
          <a:p>
            <a:r>
              <a:rPr lang="en-US"/>
              <a:t>double-negation elimination </a:t>
            </a:r>
          </a:p>
          <a:p>
            <a:r>
              <a:rPr lang="en-US"/>
              <a:t>unit resolution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18CCA14-8B32-424A-BDC2-5B93D080C029}" type="slidenum">
              <a:rPr lang="en-US"/>
              <a:pPr/>
              <a:t>35</a:t>
            </a:fld>
            <a:endParaRPr lang="en-US"/>
          </a:p>
        </p:txBody>
      </p:sp>
      <p:grpSp>
        <p:nvGrpSpPr>
          <p:cNvPr id="41985" name="Group 1"/>
          <p:cNvGrpSpPr>
            <a:grpSpLocks/>
          </p:cNvGrpSpPr>
          <p:nvPr/>
        </p:nvGrpSpPr>
        <p:grpSpPr bwMode="auto">
          <a:xfrm>
            <a:off x="0" y="6369050"/>
            <a:ext cx="9110663" cy="495300"/>
            <a:chOff x="0" y="0"/>
            <a:chExt cx="5739" cy="312"/>
          </a:xfrm>
        </p:grpSpPr>
        <p:sp>
          <p:nvSpPr>
            <p:cNvPr id="4198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1987" name="Group 3"/>
            <p:cNvGrpSpPr>
              <a:grpSpLocks/>
            </p:cNvGrpSpPr>
            <p:nvPr/>
          </p:nvGrpSpPr>
          <p:grpSpPr bwMode="auto">
            <a:xfrm>
              <a:off x="0" y="0"/>
              <a:ext cx="5739" cy="312"/>
              <a:chOff x="0" y="0"/>
              <a:chExt cx="5739" cy="312"/>
            </a:xfrm>
          </p:grpSpPr>
          <p:grpSp>
            <p:nvGrpSpPr>
              <p:cNvPr id="41988" name="Group 4"/>
              <p:cNvGrpSpPr>
                <a:grpSpLocks/>
              </p:cNvGrpSpPr>
              <p:nvPr/>
            </p:nvGrpSpPr>
            <p:grpSpPr bwMode="auto">
              <a:xfrm>
                <a:off x="0" y="0"/>
                <a:ext cx="837" cy="312"/>
                <a:chOff x="0" y="0"/>
                <a:chExt cx="837" cy="312"/>
              </a:xfrm>
            </p:grpSpPr>
            <p:pic>
              <p:nvPicPr>
                <p:cNvPr id="4198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199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1991" name="Group 7"/>
              <p:cNvGrpSpPr>
                <a:grpSpLocks/>
              </p:cNvGrpSpPr>
              <p:nvPr/>
            </p:nvGrpSpPr>
            <p:grpSpPr bwMode="auto">
              <a:xfrm>
                <a:off x="5287" y="24"/>
                <a:ext cx="452" cy="271"/>
                <a:chOff x="0" y="0"/>
                <a:chExt cx="451" cy="270"/>
              </a:xfrm>
            </p:grpSpPr>
            <p:pic>
              <p:nvPicPr>
                <p:cNvPr id="4199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199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199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199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199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199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DDBA1209-02AD-5842-83E7-748DC14F6144}" type="slidenum">
              <a:rPr lang="en-US" sz="1100" b="1">
                <a:solidFill>
                  <a:srgbClr val="003399"/>
                </a:solidFill>
                <a:latin typeface="Arial" charset="0"/>
                <a:cs typeface="Arial" charset="0"/>
                <a:sym typeface="Arial" charset="0"/>
              </a:rPr>
              <a:pPr algn="ctr"/>
              <a:t>35</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21" name="Rectangle 13"/>
          <p:cNvSpPr>
            <a:spLocks noGrp="1" noChangeArrowheads="1"/>
          </p:cNvSpPr>
          <p:nvPr>
            <p:ph type="title"/>
          </p:nvPr>
        </p:nvSpPr>
        <p:spPr>
          <a:ln/>
        </p:spPr>
        <p:txBody>
          <a:bodyPr rIns="129200"/>
          <a:lstStyle/>
          <a:p>
            <a:r>
              <a:rPr lang="en-US"/>
              <a:t>Resolution </a:t>
            </a:r>
          </a:p>
        </p:txBody>
      </p:sp>
      <p:sp>
        <p:nvSpPr>
          <p:cNvPr id="43022" name="Rectangle 14"/>
          <p:cNvSpPr>
            <a:spLocks noGrp="1" noChangeArrowheads="1"/>
          </p:cNvSpPr>
          <p:nvPr>
            <p:ph idx="1"/>
          </p:nvPr>
        </p:nvSpPr>
        <p:spPr>
          <a:ln/>
        </p:spPr>
        <p:txBody>
          <a:bodyPr rIns="129200"/>
          <a:lstStyle/>
          <a:p>
            <a:pPr marL="0" indent="0">
              <a:buFont typeface="Zapf Dingbats" charset="0"/>
              <a:buNone/>
            </a:pPr>
            <a:r>
              <a:rPr lang="en-US"/>
              <a:t>     (X v Y), (~Y v Z)</a:t>
            </a:r>
          </a:p>
          <a:p>
            <a:pPr marL="0" indent="0">
              <a:buFont typeface="Zapf Dingbats" charset="0"/>
              <a:buNone/>
            </a:pPr>
            <a:r>
              <a:rPr lang="en-US"/>
              <a:t>     _________________</a:t>
            </a:r>
          </a:p>
          <a:p>
            <a:pPr marL="0" indent="0">
              <a:buFont typeface="Zapf Dingbats" charset="0"/>
              <a:buNone/>
            </a:pPr>
            <a:r>
              <a:rPr lang="en-US"/>
              <a:t>           (X v Z)</a:t>
            </a:r>
          </a:p>
          <a:p>
            <a:pPr marL="0" indent="0"/>
            <a:r>
              <a:rPr lang="en-US"/>
              <a:t>basis for the inference mechanism in the Prolog language and some theorem provers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ABE632B6-AAE7-3246-86DE-DC81C3356ED0}" type="slidenum">
              <a:rPr lang="en-US"/>
              <a:pPr/>
              <a:t>36</a:t>
            </a:fld>
            <a:endParaRPr lang="en-US"/>
          </a:p>
        </p:txBody>
      </p:sp>
      <p:grpSp>
        <p:nvGrpSpPr>
          <p:cNvPr id="43009" name="Group 1"/>
          <p:cNvGrpSpPr>
            <a:grpSpLocks/>
          </p:cNvGrpSpPr>
          <p:nvPr/>
        </p:nvGrpSpPr>
        <p:grpSpPr bwMode="auto">
          <a:xfrm>
            <a:off x="0" y="6369050"/>
            <a:ext cx="9110663" cy="495300"/>
            <a:chOff x="0" y="0"/>
            <a:chExt cx="5739" cy="312"/>
          </a:xfrm>
        </p:grpSpPr>
        <p:sp>
          <p:nvSpPr>
            <p:cNvPr id="4301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3011" name="Group 3"/>
            <p:cNvGrpSpPr>
              <a:grpSpLocks/>
            </p:cNvGrpSpPr>
            <p:nvPr/>
          </p:nvGrpSpPr>
          <p:grpSpPr bwMode="auto">
            <a:xfrm>
              <a:off x="0" y="0"/>
              <a:ext cx="5739" cy="312"/>
              <a:chOff x="0" y="0"/>
              <a:chExt cx="5739" cy="312"/>
            </a:xfrm>
          </p:grpSpPr>
          <p:grpSp>
            <p:nvGrpSpPr>
              <p:cNvPr id="43012" name="Group 4"/>
              <p:cNvGrpSpPr>
                <a:grpSpLocks/>
              </p:cNvGrpSpPr>
              <p:nvPr/>
            </p:nvGrpSpPr>
            <p:grpSpPr bwMode="auto">
              <a:xfrm>
                <a:off x="0" y="0"/>
                <a:ext cx="837" cy="312"/>
                <a:chOff x="0" y="0"/>
                <a:chExt cx="837" cy="312"/>
              </a:xfrm>
            </p:grpSpPr>
            <p:pic>
              <p:nvPicPr>
                <p:cNvPr id="430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301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3015" name="Group 7"/>
              <p:cNvGrpSpPr>
                <a:grpSpLocks/>
              </p:cNvGrpSpPr>
              <p:nvPr/>
            </p:nvGrpSpPr>
            <p:grpSpPr bwMode="auto">
              <a:xfrm>
                <a:off x="5287" y="24"/>
                <a:ext cx="452" cy="271"/>
                <a:chOff x="0" y="0"/>
                <a:chExt cx="451" cy="270"/>
              </a:xfrm>
            </p:grpSpPr>
            <p:pic>
              <p:nvPicPr>
                <p:cNvPr id="4301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301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301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301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302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302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921F924-D241-A94B-97FC-0CCD14D08389}" type="slidenum">
              <a:rPr lang="en-US" sz="1100" b="1">
                <a:solidFill>
                  <a:srgbClr val="003399"/>
                </a:solidFill>
                <a:latin typeface="Arial" charset="0"/>
                <a:cs typeface="Arial" charset="0"/>
                <a:sym typeface="Arial" charset="0"/>
              </a:rPr>
              <a:pPr algn="ctr"/>
              <a:t>36</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5" name="Rectangle 13"/>
          <p:cNvSpPr>
            <a:spLocks noGrp="1" noChangeArrowheads="1"/>
          </p:cNvSpPr>
          <p:nvPr>
            <p:ph type="title"/>
          </p:nvPr>
        </p:nvSpPr>
        <p:spPr>
          <a:ln/>
        </p:spPr>
        <p:txBody>
          <a:bodyPr rIns="129200"/>
          <a:lstStyle/>
          <a:p>
            <a:r>
              <a:rPr lang="en-US"/>
              <a:t>Complexity issues</a:t>
            </a:r>
          </a:p>
        </p:txBody>
      </p:sp>
      <p:sp>
        <p:nvSpPr>
          <p:cNvPr id="44046" name="Rectangle 14"/>
          <p:cNvSpPr>
            <a:spLocks noGrp="1" noChangeArrowheads="1"/>
          </p:cNvSpPr>
          <p:nvPr>
            <p:ph idx="1"/>
          </p:nvPr>
        </p:nvSpPr>
        <p:spPr>
          <a:ln/>
        </p:spPr>
        <p:txBody>
          <a:bodyPr rIns="129200">
            <a:normAutofit fontScale="92500" lnSpcReduction="10000"/>
          </a:bodyPr>
          <a:lstStyle/>
          <a:p>
            <a:pPr>
              <a:spcBef>
                <a:spcPct val="0"/>
              </a:spcBef>
            </a:pPr>
            <a:r>
              <a:rPr lang="en-US" sz="2500"/>
              <a:t>truth table enumerates 2n rows of the table for any proof involving n symbol</a:t>
            </a:r>
          </a:p>
          <a:p>
            <a:pPr marL="508000" lvl="1">
              <a:spcBef>
                <a:spcPts val="625"/>
              </a:spcBef>
            </a:pPr>
            <a:r>
              <a:rPr lang="en-US" sz="2100"/>
              <a:t>it is complete </a:t>
            </a:r>
          </a:p>
          <a:p>
            <a:pPr marL="508000" lvl="1">
              <a:spcBef>
                <a:spcPts val="625"/>
              </a:spcBef>
            </a:pPr>
            <a:r>
              <a:rPr lang="en-US" sz="2100"/>
              <a:t>computation time is exponential in n</a:t>
            </a:r>
          </a:p>
          <a:p>
            <a:pPr>
              <a:spcBef>
                <a:spcPts val="725"/>
              </a:spcBef>
            </a:pPr>
            <a:r>
              <a:rPr lang="en-US" sz="2500"/>
              <a:t>checking a set of sentences for satisfiability is NP-complete</a:t>
            </a:r>
          </a:p>
          <a:p>
            <a:pPr marL="508000" lvl="1">
              <a:spcBef>
                <a:spcPts val="625"/>
              </a:spcBef>
            </a:pPr>
            <a:r>
              <a:rPr lang="en-US" sz="2100"/>
              <a:t>but there are some circumstances where the proof only involves a small subset of the KB, so can do some of the work in polynomial time </a:t>
            </a:r>
          </a:p>
          <a:p>
            <a:pPr marL="508000" lvl="1">
              <a:spcBef>
                <a:spcPts val="625"/>
              </a:spcBef>
            </a:pPr>
            <a:r>
              <a:rPr lang="en-US" sz="2100"/>
              <a:t>if a KB is monotonic (i.e., even if we add new sentences to a KB, all the sentences entailed by the original KB are still entailed by the new larger KB), then you can apply an inference rule locally (i.e., don't have to go checking the entire KB) </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2F6C170B-ABC6-094D-AE6F-8C8C703290D7}" type="slidenum">
              <a:rPr lang="en-US"/>
              <a:pPr/>
              <a:t>37</a:t>
            </a:fld>
            <a:endParaRPr lang="en-US"/>
          </a:p>
        </p:txBody>
      </p:sp>
      <p:grpSp>
        <p:nvGrpSpPr>
          <p:cNvPr id="44033" name="Group 1"/>
          <p:cNvGrpSpPr>
            <a:grpSpLocks/>
          </p:cNvGrpSpPr>
          <p:nvPr/>
        </p:nvGrpSpPr>
        <p:grpSpPr bwMode="auto">
          <a:xfrm>
            <a:off x="0" y="6369050"/>
            <a:ext cx="9110663" cy="495300"/>
            <a:chOff x="0" y="0"/>
            <a:chExt cx="5739" cy="312"/>
          </a:xfrm>
        </p:grpSpPr>
        <p:sp>
          <p:nvSpPr>
            <p:cNvPr id="4403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4035" name="Group 3"/>
            <p:cNvGrpSpPr>
              <a:grpSpLocks/>
            </p:cNvGrpSpPr>
            <p:nvPr/>
          </p:nvGrpSpPr>
          <p:grpSpPr bwMode="auto">
            <a:xfrm>
              <a:off x="0" y="0"/>
              <a:ext cx="5739" cy="312"/>
              <a:chOff x="0" y="0"/>
              <a:chExt cx="5739" cy="312"/>
            </a:xfrm>
          </p:grpSpPr>
          <p:grpSp>
            <p:nvGrpSpPr>
              <p:cNvPr id="44036" name="Group 4"/>
              <p:cNvGrpSpPr>
                <a:grpSpLocks/>
              </p:cNvGrpSpPr>
              <p:nvPr/>
            </p:nvGrpSpPr>
            <p:grpSpPr bwMode="auto">
              <a:xfrm>
                <a:off x="0" y="0"/>
                <a:ext cx="837" cy="312"/>
                <a:chOff x="0" y="0"/>
                <a:chExt cx="837" cy="312"/>
              </a:xfrm>
            </p:grpSpPr>
            <p:pic>
              <p:nvPicPr>
                <p:cNvPr id="440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403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4039" name="Group 7"/>
              <p:cNvGrpSpPr>
                <a:grpSpLocks/>
              </p:cNvGrpSpPr>
              <p:nvPr/>
            </p:nvGrpSpPr>
            <p:grpSpPr bwMode="auto">
              <a:xfrm>
                <a:off x="5287" y="24"/>
                <a:ext cx="452" cy="271"/>
                <a:chOff x="0" y="0"/>
                <a:chExt cx="451" cy="270"/>
              </a:xfrm>
            </p:grpSpPr>
            <p:pic>
              <p:nvPicPr>
                <p:cNvPr id="4404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404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404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404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404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404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AD0EC2E0-6019-224E-AA4E-841F235346B0}" type="slidenum">
              <a:rPr lang="en-US" sz="1100" b="1">
                <a:solidFill>
                  <a:srgbClr val="003399"/>
                </a:solidFill>
                <a:latin typeface="Arial" charset="0"/>
                <a:cs typeface="Arial" charset="0"/>
                <a:sym typeface="Arial" charset="0"/>
              </a:rPr>
              <a:pPr algn="ctr"/>
              <a:t>37</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9" name="Rectangle 13"/>
          <p:cNvSpPr>
            <a:spLocks noGrp="1" noChangeArrowheads="1"/>
          </p:cNvSpPr>
          <p:nvPr>
            <p:ph type="title"/>
          </p:nvPr>
        </p:nvSpPr>
        <p:spPr>
          <a:ln/>
        </p:spPr>
        <p:txBody>
          <a:bodyPr rIns="129200"/>
          <a:lstStyle/>
          <a:p>
            <a:r>
              <a:rPr lang="en-US"/>
              <a:t>Inference Methods 1</a:t>
            </a:r>
          </a:p>
        </p:txBody>
      </p:sp>
      <p:sp>
        <p:nvSpPr>
          <p:cNvPr id="45070" name="Rectangle 14"/>
          <p:cNvSpPr>
            <a:spLocks noGrp="1" noChangeArrowheads="1"/>
          </p:cNvSpPr>
          <p:nvPr>
            <p:ph idx="1"/>
          </p:nvPr>
        </p:nvSpPr>
        <p:spPr>
          <a:xfrm>
            <a:off x="228600" y="1447800"/>
            <a:ext cx="8229600" cy="4953000"/>
          </a:xfrm>
          <a:ln/>
        </p:spPr>
        <p:txBody>
          <a:bodyPr rIns="129200">
            <a:normAutofit fontScale="85000" lnSpcReduction="20000"/>
          </a:bodyPr>
          <a:lstStyle/>
          <a:p>
            <a:pPr marL="323850" indent="-285750">
              <a:lnSpc>
                <a:spcPct val="90000"/>
              </a:lnSpc>
              <a:buClr>
                <a:srgbClr val="FAFD00"/>
              </a:buClr>
              <a:buSzPct val="75000"/>
              <a:buFont typeface="Wingdings" charset="0"/>
              <a:buChar char="◆"/>
            </a:pPr>
            <a:r>
              <a:rPr lang="en-US" sz="2400" dirty="0"/>
              <a:t>deduction						</a:t>
            </a:r>
            <a:r>
              <a:rPr lang="en-US" sz="2400" dirty="0">
                <a:solidFill>
                  <a:srgbClr val="00FF00"/>
                </a:solidFill>
              </a:rPr>
              <a:t>sound</a:t>
            </a:r>
            <a:r>
              <a:rPr lang="en-US" sz="2400" dirty="0"/>
              <a:t> </a:t>
            </a:r>
          </a:p>
          <a:p>
            <a:pPr marL="723900" lvl="1" indent="-285750">
              <a:lnSpc>
                <a:spcPct val="90000"/>
              </a:lnSpc>
              <a:buClr>
                <a:srgbClr val="FC0128"/>
              </a:buClr>
              <a:buSzPct val="75000"/>
              <a:buFont typeface="Arial" charset="0"/>
              <a:buChar char="◆"/>
            </a:pPr>
            <a:r>
              <a:rPr lang="en-US" sz="2000" dirty="0"/>
              <a:t>conclusions must follow from their premises; prototype of logical reasoning </a:t>
            </a:r>
          </a:p>
          <a:p>
            <a:pPr marL="323850" indent="-285750">
              <a:lnSpc>
                <a:spcPct val="90000"/>
              </a:lnSpc>
              <a:buClr>
                <a:srgbClr val="FAFD00"/>
              </a:buClr>
              <a:buSzPct val="75000"/>
              <a:buFont typeface="Wingdings" charset="0"/>
              <a:buChar char="◆"/>
            </a:pPr>
            <a:r>
              <a:rPr lang="en-US" sz="2400" dirty="0"/>
              <a:t>induction 						</a:t>
            </a:r>
            <a:r>
              <a:rPr lang="en-US" sz="2400" dirty="0" smtClean="0">
                <a:solidFill>
                  <a:srgbClr val="FFAF18"/>
                </a:solidFill>
              </a:rPr>
              <a:t>unsound</a:t>
            </a:r>
            <a:r>
              <a:rPr lang="en-US" sz="2400" dirty="0" smtClean="0"/>
              <a:t> </a:t>
            </a:r>
            <a:r>
              <a:rPr lang="en-US" sz="2400" dirty="0"/>
              <a:t>	</a:t>
            </a:r>
          </a:p>
          <a:p>
            <a:pPr marL="723900" lvl="1" indent="-285750">
              <a:lnSpc>
                <a:spcPct val="90000"/>
              </a:lnSpc>
              <a:buClr>
                <a:srgbClr val="FC0128"/>
              </a:buClr>
              <a:buSzPct val="75000"/>
              <a:buFont typeface="Arial" charset="0"/>
              <a:buChar char="◆"/>
            </a:pPr>
            <a:r>
              <a:rPr lang="en-US" sz="2000" dirty="0"/>
              <a:t>inference from specific cases (examples) to the general</a:t>
            </a:r>
          </a:p>
          <a:p>
            <a:pPr marL="323850" indent="-285750">
              <a:lnSpc>
                <a:spcPct val="90000"/>
              </a:lnSpc>
              <a:buClr>
                <a:srgbClr val="FAFD00"/>
              </a:buClr>
              <a:buSzPct val="75000"/>
              <a:buFont typeface="Wingdings" charset="0"/>
              <a:buChar char="◆"/>
            </a:pPr>
            <a:r>
              <a:rPr lang="en-US" sz="2400" dirty="0"/>
              <a:t>abduction 						</a:t>
            </a:r>
            <a:r>
              <a:rPr lang="en-US" sz="2400" dirty="0">
                <a:solidFill>
                  <a:srgbClr val="FFAF18"/>
                </a:solidFill>
              </a:rPr>
              <a:t>unsound</a:t>
            </a:r>
            <a:r>
              <a:rPr lang="en-US" sz="2400" dirty="0"/>
              <a:t> 	</a:t>
            </a:r>
          </a:p>
          <a:p>
            <a:pPr marL="723900" lvl="1" indent="-285750">
              <a:lnSpc>
                <a:spcPct val="90000"/>
              </a:lnSpc>
              <a:buClr>
                <a:srgbClr val="FC0128"/>
              </a:buClr>
              <a:buSzPct val="75000"/>
              <a:buFont typeface="Arial" charset="0"/>
              <a:buChar char="◆"/>
            </a:pPr>
            <a:r>
              <a:rPr lang="en-US" sz="2000" dirty="0"/>
              <a:t>reasoning from a true conclusion to premises that may have caused the conclusion</a:t>
            </a:r>
          </a:p>
          <a:p>
            <a:pPr marL="323850" indent="-285750">
              <a:lnSpc>
                <a:spcPct val="90000"/>
              </a:lnSpc>
              <a:buClr>
                <a:srgbClr val="FAFD00"/>
              </a:buClr>
              <a:buSzPct val="75000"/>
              <a:buFont typeface="Wingdings" charset="0"/>
              <a:buChar char="◆"/>
            </a:pPr>
            <a:r>
              <a:rPr lang="en-US" sz="2400" dirty="0"/>
              <a:t>resolution 						</a:t>
            </a:r>
            <a:r>
              <a:rPr lang="en-US" sz="2400" dirty="0">
                <a:solidFill>
                  <a:srgbClr val="00FF00"/>
                </a:solidFill>
              </a:rPr>
              <a:t>sound</a:t>
            </a:r>
            <a:r>
              <a:rPr lang="en-US" sz="2400" dirty="0"/>
              <a:t> 	</a:t>
            </a:r>
          </a:p>
          <a:p>
            <a:pPr marL="723900" lvl="1" indent="-285750">
              <a:lnSpc>
                <a:spcPct val="90000"/>
              </a:lnSpc>
              <a:buClr>
                <a:srgbClr val="FC0128"/>
              </a:buClr>
              <a:buSzPct val="75000"/>
              <a:buFont typeface="Arial" charset="0"/>
              <a:buChar char="◆"/>
            </a:pPr>
            <a:r>
              <a:rPr lang="en-US" sz="2000" dirty="0"/>
              <a:t>find two clauses with complementary literals, and combine them</a:t>
            </a:r>
          </a:p>
          <a:p>
            <a:pPr marL="323850" indent="-285750">
              <a:lnSpc>
                <a:spcPct val="90000"/>
              </a:lnSpc>
              <a:buClr>
                <a:srgbClr val="FAFD00"/>
              </a:buClr>
              <a:buSzPct val="75000"/>
              <a:buFont typeface="Wingdings" charset="0"/>
              <a:buChar char="◆"/>
            </a:pPr>
            <a:r>
              <a:rPr lang="en-US" sz="2400" dirty="0"/>
              <a:t>generate and test 				</a:t>
            </a:r>
            <a:r>
              <a:rPr lang="en-US" sz="2400" dirty="0" smtClean="0"/>
              <a:t>	</a:t>
            </a:r>
            <a:r>
              <a:rPr lang="en-US" sz="2400" dirty="0" smtClean="0">
                <a:solidFill>
                  <a:srgbClr val="FFAF18"/>
                </a:solidFill>
              </a:rPr>
              <a:t>unsound</a:t>
            </a:r>
            <a:r>
              <a:rPr lang="en-US" sz="2400" dirty="0" smtClean="0"/>
              <a:t> </a:t>
            </a:r>
            <a:r>
              <a:rPr lang="en-US" sz="2400" dirty="0"/>
              <a:t>	</a:t>
            </a:r>
          </a:p>
          <a:p>
            <a:pPr marL="723900" lvl="1" indent="-285750">
              <a:lnSpc>
                <a:spcPct val="90000"/>
              </a:lnSpc>
              <a:buClr>
                <a:srgbClr val="FC0128"/>
              </a:buClr>
              <a:buSzPct val="75000"/>
              <a:buFont typeface="Arial" charset="0"/>
              <a:buChar char="◆"/>
            </a:pPr>
            <a:r>
              <a:rPr lang="en-US" sz="2000" dirty="0"/>
              <a:t>a tentative solution is generated and tested for validity</a:t>
            </a:r>
          </a:p>
          <a:p>
            <a:pPr marL="723900" lvl="1" indent="-285750">
              <a:lnSpc>
                <a:spcPct val="90000"/>
              </a:lnSpc>
              <a:buClr>
                <a:srgbClr val="FC0128"/>
              </a:buClr>
              <a:buSzPct val="75000"/>
              <a:buFont typeface="Arial" charset="0"/>
              <a:buChar char="◆"/>
            </a:pPr>
            <a:r>
              <a:rPr lang="en-US" sz="2000" dirty="0"/>
              <a:t>often used for efficiency (trial and error)</a:t>
            </a:r>
          </a:p>
        </p:txBody>
      </p:sp>
      <p:sp>
        <p:nvSpPr>
          <p:cNvPr id="42" name="Slide Number Placeholder 3"/>
          <p:cNvSpPr>
            <a:spLocks noGrp="1"/>
          </p:cNvSpPr>
          <p:nvPr>
            <p:ph type="sldNum" sz="quarter" idx="4294967295"/>
          </p:nvPr>
        </p:nvSpPr>
        <p:spPr>
          <a:xfrm>
            <a:off x="8874125" y="6484938"/>
            <a:ext cx="269875" cy="254000"/>
          </a:xfrm>
          <a:prstGeom prst="rect">
            <a:avLst/>
          </a:prstGeom>
        </p:spPr>
        <p:txBody>
          <a:bodyPr/>
          <a:lstStyle/>
          <a:p>
            <a:fld id="{968C9F75-38D6-964D-A578-95BE289DAA97}" type="slidenum">
              <a:rPr lang="en-US"/>
              <a:pPr/>
              <a:t>38</a:t>
            </a:fld>
            <a:endParaRPr lang="en-US"/>
          </a:p>
        </p:txBody>
      </p:sp>
      <p:grpSp>
        <p:nvGrpSpPr>
          <p:cNvPr id="45057" name="Group 1"/>
          <p:cNvGrpSpPr>
            <a:grpSpLocks/>
          </p:cNvGrpSpPr>
          <p:nvPr/>
        </p:nvGrpSpPr>
        <p:grpSpPr bwMode="auto">
          <a:xfrm>
            <a:off x="0" y="6369050"/>
            <a:ext cx="9110663" cy="495300"/>
            <a:chOff x="0" y="0"/>
            <a:chExt cx="5739" cy="312"/>
          </a:xfrm>
        </p:grpSpPr>
        <p:sp>
          <p:nvSpPr>
            <p:cNvPr id="4505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5059" name="Group 3"/>
            <p:cNvGrpSpPr>
              <a:grpSpLocks/>
            </p:cNvGrpSpPr>
            <p:nvPr/>
          </p:nvGrpSpPr>
          <p:grpSpPr bwMode="auto">
            <a:xfrm>
              <a:off x="0" y="0"/>
              <a:ext cx="5739" cy="312"/>
              <a:chOff x="0" y="0"/>
              <a:chExt cx="5739" cy="312"/>
            </a:xfrm>
          </p:grpSpPr>
          <p:grpSp>
            <p:nvGrpSpPr>
              <p:cNvPr id="45060" name="Group 4"/>
              <p:cNvGrpSpPr>
                <a:grpSpLocks/>
              </p:cNvGrpSpPr>
              <p:nvPr/>
            </p:nvGrpSpPr>
            <p:grpSpPr bwMode="auto">
              <a:xfrm>
                <a:off x="0" y="0"/>
                <a:ext cx="837" cy="312"/>
                <a:chOff x="0" y="0"/>
                <a:chExt cx="837" cy="312"/>
              </a:xfrm>
            </p:grpSpPr>
            <p:pic>
              <p:nvPicPr>
                <p:cNvPr id="450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506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5063" name="Group 7"/>
              <p:cNvGrpSpPr>
                <a:grpSpLocks/>
              </p:cNvGrpSpPr>
              <p:nvPr/>
            </p:nvGrpSpPr>
            <p:grpSpPr bwMode="auto">
              <a:xfrm>
                <a:off x="5287" y="24"/>
                <a:ext cx="452" cy="271"/>
                <a:chOff x="0" y="0"/>
                <a:chExt cx="451" cy="270"/>
              </a:xfrm>
            </p:grpSpPr>
            <p:pic>
              <p:nvPicPr>
                <p:cNvPr id="4506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506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506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506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506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grpSp>
        <p:nvGrpSpPr>
          <p:cNvPr id="45071" name="Group 15"/>
          <p:cNvGrpSpPr>
            <a:grpSpLocks/>
          </p:cNvGrpSpPr>
          <p:nvPr/>
        </p:nvGrpSpPr>
        <p:grpSpPr bwMode="auto">
          <a:xfrm>
            <a:off x="8458200" y="1524000"/>
            <a:ext cx="381000" cy="381000"/>
            <a:chOff x="0" y="0"/>
            <a:chExt cx="240" cy="240"/>
          </a:xfrm>
        </p:grpSpPr>
        <p:sp>
          <p:nvSpPr>
            <p:cNvPr id="45072" name="AutoShape 1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FF00"/>
            </a:solidFill>
            <a:ln w="9525" cap="flat">
              <a:solidFill>
                <a:srgbClr val="000020"/>
              </a:solidFill>
              <a:prstDash val="solid"/>
              <a:round/>
              <a:headEnd type="none" w="med" len="med"/>
              <a:tailEnd type="none" w="med" len="med"/>
            </a:ln>
          </p:spPr>
          <p:txBody>
            <a:bodyPr lIns="0" tIns="0" rIns="0" bIns="0"/>
            <a:lstStyle/>
            <a:p>
              <a:endParaRPr lang="en-US"/>
            </a:p>
          </p:txBody>
        </p:sp>
        <p:sp>
          <p:nvSpPr>
            <p:cNvPr id="45073" name="AutoShape 1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CC00"/>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74" name="AutoShape 1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CC00"/>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75" name="AutoShape 19"/>
            <p:cNvSpPr>
              <a:spLocks/>
            </p:cNvSpPr>
            <p:nvPr/>
          </p:nvSpPr>
          <p:spPr bwMode="auto">
            <a:xfrm>
              <a:off x="55" y="71"/>
              <a:ext cx="129" cy="123"/>
            </a:xfrm>
            <a:custGeom>
              <a:avLst/>
              <a:gdLst/>
              <a:ahLst/>
              <a:cxnLst/>
              <a:rect l="0" t="0" r="r" b="b"/>
              <a:pathLst>
                <a:path w="21600" h="20368">
                  <a:moveTo>
                    <a:pt x="4401" y="0"/>
                  </a:moveTo>
                  <a:cubicBezTo>
                    <a:pt x="3252" y="0"/>
                    <a:pt x="2321" y="926"/>
                    <a:pt x="2321" y="2069"/>
                  </a:cubicBezTo>
                  <a:cubicBezTo>
                    <a:pt x="2321" y="3212"/>
                    <a:pt x="3252" y="4138"/>
                    <a:pt x="4401" y="4138"/>
                  </a:cubicBezTo>
                  <a:cubicBezTo>
                    <a:pt x="5550" y="4138"/>
                    <a:pt x="6482" y="3212"/>
                    <a:pt x="6482" y="2069"/>
                  </a:cubicBezTo>
                  <a:cubicBezTo>
                    <a:pt x="6482" y="926"/>
                    <a:pt x="5550" y="0"/>
                    <a:pt x="4401" y="0"/>
                  </a:cubicBezTo>
                  <a:close/>
                  <a:moveTo>
                    <a:pt x="17199" y="0"/>
                  </a:moveTo>
                  <a:cubicBezTo>
                    <a:pt x="16050" y="0"/>
                    <a:pt x="15118" y="926"/>
                    <a:pt x="15118" y="2069"/>
                  </a:cubicBezTo>
                  <a:cubicBezTo>
                    <a:pt x="15118" y="3212"/>
                    <a:pt x="16050" y="4138"/>
                    <a:pt x="17199" y="4138"/>
                  </a:cubicBezTo>
                  <a:cubicBezTo>
                    <a:pt x="18348" y="4138"/>
                    <a:pt x="19279" y="3212"/>
                    <a:pt x="19279" y="2069"/>
                  </a:cubicBezTo>
                  <a:cubicBezTo>
                    <a:pt x="19279" y="926"/>
                    <a:pt x="18348" y="0"/>
                    <a:pt x="17199" y="0"/>
                  </a:cubicBezTo>
                  <a:close/>
                  <a:moveTo>
                    <a:pt x="0" y="16671"/>
                  </a:moveTo>
                  <a:cubicBezTo>
                    <a:pt x="7199" y="21600"/>
                    <a:pt x="14401" y="21600"/>
                    <a:pt x="21600" y="16671"/>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5076" name="Group 20"/>
          <p:cNvGrpSpPr>
            <a:grpSpLocks/>
          </p:cNvGrpSpPr>
          <p:nvPr/>
        </p:nvGrpSpPr>
        <p:grpSpPr bwMode="auto">
          <a:xfrm>
            <a:off x="8458200" y="4343400"/>
            <a:ext cx="381000" cy="381000"/>
            <a:chOff x="0" y="0"/>
            <a:chExt cx="240" cy="240"/>
          </a:xfrm>
        </p:grpSpPr>
        <p:sp>
          <p:nvSpPr>
            <p:cNvPr id="45077" name="AutoShape 21"/>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FF00"/>
            </a:solidFill>
            <a:ln w="9525" cap="flat">
              <a:solidFill>
                <a:srgbClr val="000020"/>
              </a:solidFill>
              <a:prstDash val="solid"/>
              <a:round/>
              <a:headEnd type="none" w="med" len="med"/>
              <a:tailEnd type="none" w="med" len="med"/>
            </a:ln>
          </p:spPr>
          <p:txBody>
            <a:bodyPr lIns="0" tIns="0" rIns="0" bIns="0"/>
            <a:lstStyle/>
            <a:p>
              <a:endParaRPr lang="en-US"/>
            </a:p>
          </p:txBody>
        </p:sp>
        <p:sp>
          <p:nvSpPr>
            <p:cNvPr id="45078" name="AutoShape 22"/>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CC00"/>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79" name="AutoShape 23"/>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00CC00"/>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80" name="AutoShape 24"/>
            <p:cNvSpPr>
              <a:spLocks/>
            </p:cNvSpPr>
            <p:nvPr/>
          </p:nvSpPr>
          <p:spPr bwMode="auto">
            <a:xfrm>
              <a:off x="55" y="71"/>
              <a:ext cx="129" cy="123"/>
            </a:xfrm>
            <a:custGeom>
              <a:avLst/>
              <a:gdLst/>
              <a:ahLst/>
              <a:cxnLst/>
              <a:rect l="0" t="0" r="r" b="b"/>
              <a:pathLst>
                <a:path w="21600" h="20368">
                  <a:moveTo>
                    <a:pt x="4401" y="0"/>
                  </a:moveTo>
                  <a:cubicBezTo>
                    <a:pt x="3252" y="0"/>
                    <a:pt x="2321" y="926"/>
                    <a:pt x="2321" y="2069"/>
                  </a:cubicBezTo>
                  <a:cubicBezTo>
                    <a:pt x="2321" y="3212"/>
                    <a:pt x="3252" y="4138"/>
                    <a:pt x="4401" y="4138"/>
                  </a:cubicBezTo>
                  <a:cubicBezTo>
                    <a:pt x="5550" y="4138"/>
                    <a:pt x="6482" y="3212"/>
                    <a:pt x="6482" y="2069"/>
                  </a:cubicBezTo>
                  <a:cubicBezTo>
                    <a:pt x="6482" y="926"/>
                    <a:pt x="5550" y="0"/>
                    <a:pt x="4401" y="0"/>
                  </a:cubicBezTo>
                  <a:close/>
                  <a:moveTo>
                    <a:pt x="17199" y="0"/>
                  </a:moveTo>
                  <a:cubicBezTo>
                    <a:pt x="16050" y="0"/>
                    <a:pt x="15118" y="926"/>
                    <a:pt x="15118" y="2069"/>
                  </a:cubicBezTo>
                  <a:cubicBezTo>
                    <a:pt x="15118" y="3212"/>
                    <a:pt x="16050" y="4138"/>
                    <a:pt x="17199" y="4138"/>
                  </a:cubicBezTo>
                  <a:cubicBezTo>
                    <a:pt x="18348" y="4138"/>
                    <a:pt x="19279" y="3212"/>
                    <a:pt x="19279" y="2069"/>
                  </a:cubicBezTo>
                  <a:cubicBezTo>
                    <a:pt x="19279" y="926"/>
                    <a:pt x="18348" y="0"/>
                    <a:pt x="17199" y="0"/>
                  </a:cubicBezTo>
                  <a:close/>
                  <a:moveTo>
                    <a:pt x="0" y="16671"/>
                  </a:moveTo>
                  <a:cubicBezTo>
                    <a:pt x="7199" y="21600"/>
                    <a:pt x="14401" y="21600"/>
                    <a:pt x="21600" y="16671"/>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5081" name="Group 25"/>
          <p:cNvGrpSpPr>
            <a:grpSpLocks/>
          </p:cNvGrpSpPr>
          <p:nvPr/>
        </p:nvGrpSpPr>
        <p:grpSpPr bwMode="auto">
          <a:xfrm>
            <a:off x="8458200" y="2590800"/>
            <a:ext cx="381000" cy="381000"/>
            <a:chOff x="0" y="0"/>
            <a:chExt cx="240" cy="240"/>
          </a:xfrm>
        </p:grpSpPr>
        <p:sp>
          <p:nvSpPr>
            <p:cNvPr id="45082" name="AutoShape 2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5083" name="AutoShape 2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84" name="AutoShape 2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85" name="AutoShape 29"/>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5086" name="Group 30"/>
          <p:cNvGrpSpPr>
            <a:grpSpLocks/>
          </p:cNvGrpSpPr>
          <p:nvPr/>
        </p:nvGrpSpPr>
        <p:grpSpPr bwMode="auto">
          <a:xfrm>
            <a:off x="8458200" y="3352800"/>
            <a:ext cx="381000" cy="381000"/>
            <a:chOff x="0" y="0"/>
            <a:chExt cx="240" cy="240"/>
          </a:xfrm>
        </p:grpSpPr>
        <p:sp>
          <p:nvSpPr>
            <p:cNvPr id="45087" name="AutoShape 31"/>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5088" name="AutoShape 32"/>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89" name="AutoShape 33"/>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90" name="AutoShape 34"/>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5091" name="Group 35"/>
          <p:cNvGrpSpPr>
            <a:grpSpLocks/>
          </p:cNvGrpSpPr>
          <p:nvPr/>
        </p:nvGrpSpPr>
        <p:grpSpPr bwMode="auto">
          <a:xfrm>
            <a:off x="8458200" y="5181600"/>
            <a:ext cx="381000" cy="381000"/>
            <a:chOff x="0" y="0"/>
            <a:chExt cx="240" cy="240"/>
          </a:xfrm>
        </p:grpSpPr>
        <p:sp>
          <p:nvSpPr>
            <p:cNvPr id="45092" name="AutoShape 3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5093" name="AutoShape 3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94" name="AutoShape 3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5095" name="AutoShape 39"/>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5096" name="Text Box 40"/>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01542D1-6A97-8243-9391-0132635F0748}" type="slidenum">
              <a:rPr lang="en-US" sz="1100" b="1">
                <a:solidFill>
                  <a:srgbClr val="003399"/>
                </a:solidFill>
                <a:latin typeface="Arial" charset="0"/>
                <a:cs typeface="Arial" charset="0"/>
                <a:sym typeface="Arial" charset="0"/>
              </a:rPr>
              <a:pPr algn="ctr"/>
              <a:t>38</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93" name="Rectangle 13"/>
          <p:cNvSpPr>
            <a:spLocks noGrp="1" noChangeArrowheads="1"/>
          </p:cNvSpPr>
          <p:nvPr>
            <p:ph type="title"/>
          </p:nvPr>
        </p:nvSpPr>
        <p:spPr>
          <a:ln/>
        </p:spPr>
        <p:txBody>
          <a:bodyPr rIns="129200"/>
          <a:lstStyle/>
          <a:p>
            <a:r>
              <a:rPr lang="en-US"/>
              <a:t>Inference Methods 2</a:t>
            </a:r>
          </a:p>
        </p:txBody>
      </p:sp>
      <p:sp>
        <p:nvSpPr>
          <p:cNvPr id="46094" name="Rectangle 14"/>
          <p:cNvSpPr>
            <a:spLocks noGrp="1" noChangeArrowheads="1"/>
          </p:cNvSpPr>
          <p:nvPr>
            <p:ph idx="1"/>
          </p:nvPr>
        </p:nvSpPr>
        <p:spPr>
          <a:xfrm>
            <a:off x="228600" y="1447800"/>
            <a:ext cx="8077200" cy="4953000"/>
          </a:xfrm>
          <a:ln/>
        </p:spPr>
        <p:txBody>
          <a:bodyPr rIns="129200">
            <a:normAutofit fontScale="85000" lnSpcReduction="10000"/>
          </a:bodyPr>
          <a:lstStyle/>
          <a:p>
            <a:pPr marL="323850" indent="-285750">
              <a:lnSpc>
                <a:spcPct val="90000"/>
              </a:lnSpc>
              <a:buClr>
                <a:srgbClr val="FAFD00"/>
              </a:buClr>
              <a:buSzPct val="75000"/>
              <a:buFont typeface="Wingdings" charset="0"/>
              <a:buChar char="◆"/>
            </a:pPr>
            <a:r>
              <a:rPr lang="en-US" sz="2400" dirty="0"/>
              <a:t>default reasoning 					</a:t>
            </a:r>
            <a:r>
              <a:rPr lang="en-US" sz="2400" dirty="0">
                <a:solidFill>
                  <a:srgbClr val="FFAF18"/>
                </a:solidFill>
              </a:rPr>
              <a:t>unsound</a:t>
            </a:r>
            <a:r>
              <a:rPr lang="en-US" sz="2400" dirty="0"/>
              <a:t> </a:t>
            </a:r>
          </a:p>
          <a:p>
            <a:pPr marL="723900" lvl="1" indent="-285750">
              <a:lnSpc>
                <a:spcPct val="90000"/>
              </a:lnSpc>
              <a:buClr>
                <a:srgbClr val="FC0128"/>
              </a:buClr>
              <a:buSzPct val="75000"/>
              <a:buFont typeface="Arial" charset="0"/>
              <a:buChar char="◆"/>
            </a:pPr>
            <a:r>
              <a:rPr lang="en-US" sz="2000" dirty="0"/>
              <a:t>general or common knowledge is assumed in the absence of specific knowledge</a:t>
            </a:r>
          </a:p>
          <a:p>
            <a:pPr marL="323850" indent="-285750">
              <a:lnSpc>
                <a:spcPct val="90000"/>
              </a:lnSpc>
              <a:buClr>
                <a:srgbClr val="FAFD00"/>
              </a:buClr>
              <a:buSzPct val="75000"/>
              <a:buFont typeface="Wingdings" charset="0"/>
              <a:buChar char="◆"/>
            </a:pPr>
            <a:r>
              <a:rPr lang="en-US" sz="2400" dirty="0"/>
              <a:t>analogy 						</a:t>
            </a:r>
            <a:r>
              <a:rPr lang="en-US" sz="2400" dirty="0" smtClean="0">
                <a:solidFill>
                  <a:srgbClr val="FFAF18"/>
                </a:solidFill>
              </a:rPr>
              <a:t>unsound</a:t>
            </a:r>
            <a:endParaRPr lang="en-US" sz="2400" dirty="0">
              <a:solidFill>
                <a:srgbClr val="FFAF18"/>
              </a:solidFill>
            </a:endParaRPr>
          </a:p>
          <a:p>
            <a:pPr marL="723900" lvl="1" indent="-285750">
              <a:lnSpc>
                <a:spcPct val="90000"/>
              </a:lnSpc>
              <a:buClr>
                <a:srgbClr val="FC0128"/>
              </a:buClr>
              <a:buSzPct val="75000"/>
              <a:buFont typeface="Arial" charset="0"/>
              <a:buChar char="◆"/>
            </a:pPr>
            <a:r>
              <a:rPr lang="en-US" sz="2000" dirty="0"/>
              <a:t>a conclusion is drawn based on similarities to another situation</a:t>
            </a:r>
          </a:p>
          <a:p>
            <a:pPr marL="323850" indent="-285750">
              <a:lnSpc>
                <a:spcPct val="90000"/>
              </a:lnSpc>
              <a:buClr>
                <a:srgbClr val="FAFD00"/>
              </a:buClr>
              <a:buSzPct val="75000"/>
              <a:buFont typeface="Wingdings" charset="0"/>
              <a:buChar char="◆"/>
            </a:pPr>
            <a:r>
              <a:rPr lang="en-US" sz="2400" dirty="0"/>
              <a:t>heuristics 						</a:t>
            </a:r>
            <a:r>
              <a:rPr lang="en-US" sz="2400" dirty="0">
                <a:solidFill>
                  <a:srgbClr val="FFAF18"/>
                </a:solidFill>
              </a:rPr>
              <a:t>unsound</a:t>
            </a:r>
            <a:r>
              <a:rPr lang="en-US" sz="2400" dirty="0"/>
              <a:t> </a:t>
            </a:r>
          </a:p>
          <a:p>
            <a:pPr marL="723900" lvl="1" indent="-285750">
              <a:lnSpc>
                <a:spcPct val="90000"/>
              </a:lnSpc>
              <a:buClr>
                <a:srgbClr val="FC0128"/>
              </a:buClr>
              <a:buSzPct val="75000"/>
              <a:buFont typeface="Arial" charset="0"/>
              <a:buChar char="◆"/>
            </a:pPr>
            <a:r>
              <a:rPr lang="en-US" sz="2000" dirty="0"/>
              <a:t>rules of thumb based on experience</a:t>
            </a:r>
          </a:p>
          <a:p>
            <a:pPr marL="323850" indent="-285750">
              <a:lnSpc>
                <a:spcPct val="90000"/>
              </a:lnSpc>
              <a:buClr>
                <a:srgbClr val="FAFD00"/>
              </a:buClr>
              <a:buSzPct val="75000"/>
              <a:buFont typeface="Wingdings" charset="0"/>
              <a:buChar char="◆"/>
            </a:pPr>
            <a:r>
              <a:rPr lang="en-US" sz="2400" dirty="0"/>
              <a:t>intuition 						</a:t>
            </a:r>
            <a:r>
              <a:rPr lang="en-US" sz="2400" dirty="0">
                <a:solidFill>
                  <a:srgbClr val="FFAF18"/>
                </a:solidFill>
              </a:rPr>
              <a:t>unsound</a:t>
            </a:r>
            <a:r>
              <a:rPr lang="en-US" sz="2400" dirty="0"/>
              <a:t> </a:t>
            </a:r>
          </a:p>
          <a:p>
            <a:pPr marL="723900" lvl="1" indent="-285750">
              <a:lnSpc>
                <a:spcPct val="90000"/>
              </a:lnSpc>
              <a:buClr>
                <a:srgbClr val="FC0128"/>
              </a:buClr>
              <a:buSzPct val="75000"/>
              <a:buFont typeface="Arial" charset="0"/>
              <a:buChar char="◆"/>
            </a:pPr>
            <a:r>
              <a:rPr lang="en-US" sz="2000" dirty="0"/>
              <a:t>typically human reasoning method</a:t>
            </a:r>
          </a:p>
          <a:p>
            <a:pPr marL="323850" indent="-285750">
              <a:lnSpc>
                <a:spcPct val="90000"/>
              </a:lnSpc>
              <a:buClr>
                <a:srgbClr val="FAFD00"/>
              </a:buClr>
              <a:buSzPct val="75000"/>
              <a:buFont typeface="Wingdings" charset="0"/>
              <a:buChar char="◆"/>
            </a:pPr>
            <a:r>
              <a:rPr lang="en-US" sz="2400" dirty="0" err="1"/>
              <a:t>nonmonotonic</a:t>
            </a:r>
            <a:r>
              <a:rPr lang="en-US" sz="2400" dirty="0"/>
              <a:t> reasoning 				</a:t>
            </a:r>
            <a:r>
              <a:rPr lang="en-US" sz="2400" dirty="0">
                <a:solidFill>
                  <a:srgbClr val="FFAF18"/>
                </a:solidFill>
              </a:rPr>
              <a:t>unsound</a:t>
            </a:r>
          </a:p>
          <a:p>
            <a:pPr marL="723900" lvl="1" indent="-285750">
              <a:lnSpc>
                <a:spcPct val="90000"/>
              </a:lnSpc>
              <a:buClr>
                <a:srgbClr val="FC0128"/>
              </a:buClr>
              <a:buSzPct val="75000"/>
              <a:buFont typeface="Arial" charset="0"/>
              <a:buChar char="◆"/>
            </a:pPr>
            <a:r>
              <a:rPr lang="en-US" sz="2000" dirty="0"/>
              <a:t>new evidence may invalidate previous knowledge</a:t>
            </a:r>
          </a:p>
          <a:p>
            <a:pPr marL="323850" indent="-285750">
              <a:lnSpc>
                <a:spcPct val="90000"/>
              </a:lnSpc>
              <a:buClr>
                <a:srgbClr val="FAFD00"/>
              </a:buClr>
              <a:buSzPct val="75000"/>
              <a:buFont typeface="Wingdings" charset="0"/>
              <a:buChar char="◆"/>
            </a:pPr>
            <a:r>
              <a:rPr lang="en-US" sz="2400" dirty="0" err="1"/>
              <a:t>autoepistemic</a:t>
            </a:r>
            <a:r>
              <a:rPr lang="en-US" sz="2400" dirty="0"/>
              <a:t> 					</a:t>
            </a:r>
            <a:r>
              <a:rPr lang="en-US" sz="2400" dirty="0">
                <a:solidFill>
                  <a:srgbClr val="FFAF18"/>
                </a:solidFill>
              </a:rPr>
              <a:t>unsound</a:t>
            </a:r>
          </a:p>
          <a:p>
            <a:pPr marL="723900" lvl="1" indent="-285750">
              <a:lnSpc>
                <a:spcPct val="90000"/>
              </a:lnSpc>
              <a:buClr>
                <a:srgbClr val="FC0128"/>
              </a:buClr>
              <a:buSzPct val="75000"/>
              <a:buFont typeface="Arial" charset="0"/>
              <a:buChar char="◆"/>
            </a:pPr>
            <a:r>
              <a:rPr lang="en-US" sz="2000" dirty="0"/>
              <a:t>reasoning about your own knowledge</a:t>
            </a:r>
          </a:p>
        </p:txBody>
      </p:sp>
      <p:sp>
        <p:nvSpPr>
          <p:cNvPr id="47" name="Slide Number Placeholder 3"/>
          <p:cNvSpPr>
            <a:spLocks noGrp="1"/>
          </p:cNvSpPr>
          <p:nvPr>
            <p:ph type="sldNum" sz="quarter" idx="4294967295"/>
          </p:nvPr>
        </p:nvSpPr>
        <p:spPr>
          <a:xfrm>
            <a:off x="8874125" y="6484938"/>
            <a:ext cx="269875" cy="254000"/>
          </a:xfrm>
          <a:prstGeom prst="rect">
            <a:avLst/>
          </a:prstGeom>
        </p:spPr>
        <p:txBody>
          <a:bodyPr/>
          <a:lstStyle/>
          <a:p>
            <a:fld id="{A77C1BC5-8B62-4E46-97C1-3F88FE42BEF0}" type="slidenum">
              <a:rPr lang="en-US"/>
              <a:pPr/>
              <a:t>39</a:t>
            </a:fld>
            <a:endParaRPr lang="en-US"/>
          </a:p>
        </p:txBody>
      </p:sp>
      <p:grpSp>
        <p:nvGrpSpPr>
          <p:cNvPr id="46081" name="Group 1"/>
          <p:cNvGrpSpPr>
            <a:grpSpLocks/>
          </p:cNvGrpSpPr>
          <p:nvPr/>
        </p:nvGrpSpPr>
        <p:grpSpPr bwMode="auto">
          <a:xfrm>
            <a:off x="0" y="6369050"/>
            <a:ext cx="9110663" cy="495300"/>
            <a:chOff x="0" y="0"/>
            <a:chExt cx="5739" cy="312"/>
          </a:xfrm>
        </p:grpSpPr>
        <p:sp>
          <p:nvSpPr>
            <p:cNvPr id="4608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6083" name="Group 3"/>
            <p:cNvGrpSpPr>
              <a:grpSpLocks/>
            </p:cNvGrpSpPr>
            <p:nvPr/>
          </p:nvGrpSpPr>
          <p:grpSpPr bwMode="auto">
            <a:xfrm>
              <a:off x="0" y="0"/>
              <a:ext cx="5739" cy="312"/>
              <a:chOff x="0" y="0"/>
              <a:chExt cx="5739" cy="312"/>
            </a:xfrm>
          </p:grpSpPr>
          <p:grpSp>
            <p:nvGrpSpPr>
              <p:cNvPr id="46084" name="Group 4"/>
              <p:cNvGrpSpPr>
                <a:grpSpLocks/>
              </p:cNvGrpSpPr>
              <p:nvPr/>
            </p:nvGrpSpPr>
            <p:grpSpPr bwMode="auto">
              <a:xfrm>
                <a:off x="0" y="0"/>
                <a:ext cx="837" cy="312"/>
                <a:chOff x="0" y="0"/>
                <a:chExt cx="837" cy="312"/>
              </a:xfrm>
            </p:grpSpPr>
            <p:pic>
              <p:nvPicPr>
                <p:cNvPr id="4608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608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6087" name="Group 7"/>
              <p:cNvGrpSpPr>
                <a:grpSpLocks/>
              </p:cNvGrpSpPr>
              <p:nvPr/>
            </p:nvGrpSpPr>
            <p:grpSpPr bwMode="auto">
              <a:xfrm>
                <a:off x="5287" y="24"/>
                <a:ext cx="452" cy="271"/>
                <a:chOff x="0" y="0"/>
                <a:chExt cx="451" cy="270"/>
              </a:xfrm>
            </p:grpSpPr>
            <p:pic>
              <p:nvPicPr>
                <p:cNvPr id="4608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608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609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609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609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grpSp>
        <p:nvGrpSpPr>
          <p:cNvPr id="46095" name="Group 15"/>
          <p:cNvGrpSpPr>
            <a:grpSpLocks/>
          </p:cNvGrpSpPr>
          <p:nvPr/>
        </p:nvGrpSpPr>
        <p:grpSpPr bwMode="auto">
          <a:xfrm>
            <a:off x="8286750" y="1524000"/>
            <a:ext cx="381000" cy="381000"/>
            <a:chOff x="0" y="0"/>
            <a:chExt cx="240" cy="240"/>
          </a:xfrm>
        </p:grpSpPr>
        <p:sp>
          <p:nvSpPr>
            <p:cNvPr id="46096" name="AutoShape 1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097" name="AutoShape 1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098" name="AutoShape 1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099" name="AutoShape 19"/>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6100" name="Group 20"/>
          <p:cNvGrpSpPr>
            <a:grpSpLocks/>
          </p:cNvGrpSpPr>
          <p:nvPr/>
        </p:nvGrpSpPr>
        <p:grpSpPr bwMode="auto">
          <a:xfrm>
            <a:off x="8286750" y="2590800"/>
            <a:ext cx="381000" cy="381000"/>
            <a:chOff x="0" y="0"/>
            <a:chExt cx="240" cy="240"/>
          </a:xfrm>
        </p:grpSpPr>
        <p:sp>
          <p:nvSpPr>
            <p:cNvPr id="46101" name="AutoShape 21"/>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102" name="AutoShape 22"/>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03" name="AutoShape 23"/>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04" name="AutoShape 24"/>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6105" name="Group 25"/>
          <p:cNvGrpSpPr>
            <a:grpSpLocks/>
          </p:cNvGrpSpPr>
          <p:nvPr/>
        </p:nvGrpSpPr>
        <p:grpSpPr bwMode="auto">
          <a:xfrm>
            <a:off x="8286750" y="3352800"/>
            <a:ext cx="381000" cy="381000"/>
            <a:chOff x="0" y="0"/>
            <a:chExt cx="240" cy="240"/>
          </a:xfrm>
        </p:grpSpPr>
        <p:sp>
          <p:nvSpPr>
            <p:cNvPr id="46106" name="AutoShape 2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107" name="AutoShape 2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08" name="AutoShape 2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09" name="AutoShape 29"/>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6110" name="Group 30"/>
          <p:cNvGrpSpPr>
            <a:grpSpLocks/>
          </p:cNvGrpSpPr>
          <p:nvPr/>
        </p:nvGrpSpPr>
        <p:grpSpPr bwMode="auto">
          <a:xfrm>
            <a:off x="8286750" y="4724400"/>
            <a:ext cx="381000" cy="381000"/>
            <a:chOff x="0" y="0"/>
            <a:chExt cx="240" cy="240"/>
          </a:xfrm>
        </p:grpSpPr>
        <p:sp>
          <p:nvSpPr>
            <p:cNvPr id="46111" name="AutoShape 31"/>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112" name="AutoShape 32"/>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13" name="AutoShape 33"/>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14" name="AutoShape 34"/>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6115" name="Group 35"/>
          <p:cNvGrpSpPr>
            <a:grpSpLocks/>
          </p:cNvGrpSpPr>
          <p:nvPr/>
        </p:nvGrpSpPr>
        <p:grpSpPr bwMode="auto">
          <a:xfrm>
            <a:off x="8286750" y="5562600"/>
            <a:ext cx="381000" cy="381000"/>
            <a:chOff x="0" y="0"/>
            <a:chExt cx="240" cy="240"/>
          </a:xfrm>
        </p:grpSpPr>
        <p:sp>
          <p:nvSpPr>
            <p:cNvPr id="46116" name="AutoShape 36"/>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117" name="AutoShape 37"/>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18" name="AutoShape 38"/>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19" name="AutoShape 39"/>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grpSp>
        <p:nvGrpSpPr>
          <p:cNvPr id="46120" name="Group 40"/>
          <p:cNvGrpSpPr>
            <a:grpSpLocks/>
          </p:cNvGrpSpPr>
          <p:nvPr/>
        </p:nvGrpSpPr>
        <p:grpSpPr bwMode="auto">
          <a:xfrm>
            <a:off x="8286750" y="3962400"/>
            <a:ext cx="381000" cy="381000"/>
            <a:chOff x="0" y="0"/>
            <a:chExt cx="240" cy="240"/>
          </a:xfrm>
        </p:grpSpPr>
        <p:sp>
          <p:nvSpPr>
            <p:cNvPr id="46121" name="AutoShape 41"/>
            <p:cNvSpPr>
              <a:spLocks/>
            </p:cNvSpPr>
            <p:nvPr/>
          </p:nvSpPr>
          <p:spPr bwMode="auto">
            <a:xfrm>
              <a:off x="0" y="0"/>
              <a:ext cx="240" cy="240"/>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FFAF18"/>
            </a:solidFill>
            <a:ln w="9525" cap="flat">
              <a:solidFill>
                <a:srgbClr val="000020"/>
              </a:solidFill>
              <a:prstDash val="solid"/>
              <a:round/>
              <a:headEnd type="none" w="med" len="med"/>
              <a:tailEnd type="none" w="med" len="med"/>
            </a:ln>
          </p:spPr>
          <p:txBody>
            <a:bodyPr lIns="0" tIns="0" rIns="0" bIns="0"/>
            <a:lstStyle/>
            <a:p>
              <a:endParaRPr lang="en-US"/>
            </a:p>
          </p:txBody>
        </p:sp>
        <p:sp>
          <p:nvSpPr>
            <p:cNvPr id="46122" name="AutoShape 42"/>
            <p:cNvSpPr>
              <a:spLocks/>
            </p:cNvSpPr>
            <p:nvPr/>
          </p:nvSpPr>
          <p:spPr bwMode="auto">
            <a:xfrm>
              <a:off x="69"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23" name="AutoShape 43"/>
            <p:cNvSpPr>
              <a:spLocks/>
            </p:cNvSpPr>
            <p:nvPr/>
          </p:nvSpPr>
          <p:spPr bwMode="auto">
            <a:xfrm>
              <a:off x="145" y="71"/>
              <a:ext cx="25" cy="25"/>
            </a:xfrm>
            <a:custGeom>
              <a:avLst/>
              <a:gdLst/>
              <a:ahLst/>
              <a:cxnLst/>
              <a:rect l="0" t="0" r="r" b="b"/>
              <a:pathLst>
                <a:path w="21600" h="2160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lose/>
                  <a:moveTo>
                    <a:pt x="10800" y="0"/>
                  </a:moveTo>
                </a:path>
              </a:pathLst>
            </a:custGeom>
            <a:solidFill>
              <a:srgbClr val="CC8C13"/>
            </a:solidFill>
            <a:ln>
              <a:noFill/>
            </a:ln>
            <a:extLst>
              <a:ext uri="{91240B29-F687-4f45-9708-019B960494DF}">
                <a14:hiddenLine xmlns:a14="http://schemas.microsoft.com/office/drawing/2010/main" w="9525" cap="flat">
                  <a:solidFill>
                    <a:srgbClr val="000020"/>
                  </a:solidFill>
                  <a:round/>
                  <a:headEnd type="none" w="med" len="med"/>
                  <a:tailEnd type="none" w="med" len="med"/>
                </a14:hiddenLine>
              </a:ext>
            </a:extLst>
          </p:spPr>
          <p:txBody>
            <a:bodyPr lIns="0" tIns="0" rIns="0" bIns="0"/>
            <a:lstStyle/>
            <a:p>
              <a:endParaRPr lang="en-US"/>
            </a:p>
          </p:txBody>
        </p:sp>
        <p:sp>
          <p:nvSpPr>
            <p:cNvPr id="46124" name="AutoShape 44"/>
            <p:cNvSpPr>
              <a:spLocks/>
            </p:cNvSpPr>
            <p:nvPr/>
          </p:nvSpPr>
          <p:spPr bwMode="auto">
            <a:xfrm>
              <a:off x="55" y="71"/>
              <a:ext cx="129" cy="123"/>
            </a:xfrm>
            <a:custGeom>
              <a:avLst/>
              <a:gdLst/>
              <a:ahLst/>
              <a:cxnLst/>
              <a:rect l="0" t="0" r="r" b="b"/>
              <a:pathLst>
                <a:path w="21600" h="21600">
                  <a:moveTo>
                    <a:pt x="4401" y="0"/>
                  </a:moveTo>
                  <a:cubicBezTo>
                    <a:pt x="3252" y="0"/>
                    <a:pt x="2321" y="982"/>
                    <a:pt x="2321" y="2194"/>
                  </a:cubicBezTo>
                  <a:cubicBezTo>
                    <a:pt x="2321" y="3406"/>
                    <a:pt x="3252" y="4388"/>
                    <a:pt x="4401" y="4388"/>
                  </a:cubicBezTo>
                  <a:cubicBezTo>
                    <a:pt x="5550" y="4388"/>
                    <a:pt x="6482" y="3406"/>
                    <a:pt x="6482" y="2194"/>
                  </a:cubicBezTo>
                  <a:cubicBezTo>
                    <a:pt x="6482" y="982"/>
                    <a:pt x="5550" y="0"/>
                    <a:pt x="4401" y="0"/>
                  </a:cubicBezTo>
                  <a:close/>
                  <a:moveTo>
                    <a:pt x="17199" y="0"/>
                  </a:moveTo>
                  <a:cubicBezTo>
                    <a:pt x="16050" y="0"/>
                    <a:pt x="15118" y="982"/>
                    <a:pt x="15118" y="2194"/>
                  </a:cubicBezTo>
                  <a:cubicBezTo>
                    <a:pt x="15118" y="3406"/>
                    <a:pt x="16050" y="4388"/>
                    <a:pt x="17199" y="4388"/>
                  </a:cubicBezTo>
                  <a:cubicBezTo>
                    <a:pt x="18348" y="4388"/>
                    <a:pt x="19279" y="3406"/>
                    <a:pt x="19279" y="2194"/>
                  </a:cubicBezTo>
                  <a:cubicBezTo>
                    <a:pt x="19279" y="982"/>
                    <a:pt x="18348" y="0"/>
                    <a:pt x="17199" y="0"/>
                  </a:cubicBezTo>
                  <a:close/>
                  <a:moveTo>
                    <a:pt x="0" y="21600"/>
                  </a:moveTo>
                  <a:cubicBezTo>
                    <a:pt x="7199" y="16373"/>
                    <a:pt x="14401" y="16373"/>
                    <a:pt x="21600" y="21600"/>
                  </a:cubicBezTo>
                </a:path>
              </a:pathLst>
            </a:custGeom>
            <a:noFill/>
            <a:ln w="9525" cap="flat">
              <a:solidFill>
                <a:srgbClr val="00002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grpSp>
      <p:sp>
        <p:nvSpPr>
          <p:cNvPr id="46125" name="Text Box 4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DC098BCC-1B82-DD43-9DAE-9FFD742BA9A0}" type="slidenum">
              <a:rPr lang="en-US" sz="1100" b="1">
                <a:solidFill>
                  <a:srgbClr val="003399"/>
                </a:solidFill>
                <a:latin typeface="Arial" charset="0"/>
                <a:cs typeface="Arial" charset="0"/>
                <a:sym typeface="Arial" charset="0"/>
              </a:rPr>
              <a:pPr algn="ctr"/>
              <a:t>39</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53" name="Rectangle 13"/>
          <p:cNvSpPr>
            <a:spLocks noGrp="1" noChangeArrowheads="1"/>
          </p:cNvSpPr>
          <p:nvPr>
            <p:ph type="title"/>
          </p:nvPr>
        </p:nvSpPr>
        <p:spPr>
          <a:ln/>
        </p:spPr>
        <p:txBody>
          <a:bodyPr rIns="129200"/>
          <a:lstStyle/>
          <a:p>
            <a:r>
              <a:rPr lang="en-US"/>
              <a:t>Logistics</a:t>
            </a:r>
          </a:p>
        </p:txBody>
      </p:sp>
      <p:sp>
        <p:nvSpPr>
          <p:cNvPr id="10254" name="Rectangle 14"/>
          <p:cNvSpPr>
            <a:spLocks noGrp="1" noChangeArrowheads="1"/>
          </p:cNvSpPr>
          <p:nvPr>
            <p:ph idx="1"/>
          </p:nvPr>
        </p:nvSpPr>
        <p:spPr>
          <a:ln/>
        </p:spPr>
        <p:txBody>
          <a:bodyPr rIns="129200"/>
          <a:lstStyle/>
          <a:p>
            <a:r>
              <a:rPr lang="en-US"/>
              <a:t>Term Project</a:t>
            </a:r>
          </a:p>
          <a:p>
            <a:r>
              <a:rPr lang="en-US"/>
              <a:t>Lab and Homework Assignments</a:t>
            </a:r>
          </a:p>
          <a:p>
            <a:r>
              <a:rPr lang="en-US"/>
              <a:t>Exams</a:t>
            </a:r>
          </a:p>
          <a:p>
            <a:r>
              <a:rPr lang="en-US"/>
              <a:t>Grading</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416DA62-4E14-794E-9C75-9F296A01CD0E}" type="slidenum">
              <a:rPr lang="en-US"/>
              <a:pPr/>
              <a:t>4</a:t>
            </a:fld>
            <a:endParaRPr lang="en-US"/>
          </a:p>
        </p:txBody>
      </p:sp>
      <p:grpSp>
        <p:nvGrpSpPr>
          <p:cNvPr id="10241" name="Group 1"/>
          <p:cNvGrpSpPr>
            <a:grpSpLocks/>
          </p:cNvGrpSpPr>
          <p:nvPr/>
        </p:nvGrpSpPr>
        <p:grpSpPr bwMode="auto">
          <a:xfrm>
            <a:off x="0" y="6369050"/>
            <a:ext cx="9110663" cy="495300"/>
            <a:chOff x="0" y="0"/>
            <a:chExt cx="5739" cy="312"/>
          </a:xfrm>
        </p:grpSpPr>
        <p:sp>
          <p:nvSpPr>
            <p:cNvPr id="1024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0243" name="Group 3"/>
            <p:cNvGrpSpPr>
              <a:grpSpLocks/>
            </p:cNvGrpSpPr>
            <p:nvPr/>
          </p:nvGrpSpPr>
          <p:grpSpPr bwMode="auto">
            <a:xfrm>
              <a:off x="0" y="0"/>
              <a:ext cx="5739" cy="312"/>
              <a:chOff x="0" y="0"/>
              <a:chExt cx="5739" cy="312"/>
            </a:xfrm>
          </p:grpSpPr>
          <p:grpSp>
            <p:nvGrpSpPr>
              <p:cNvPr id="10244" name="Group 4"/>
              <p:cNvGrpSpPr>
                <a:grpSpLocks/>
              </p:cNvGrpSpPr>
              <p:nvPr/>
            </p:nvGrpSpPr>
            <p:grpSpPr bwMode="auto">
              <a:xfrm>
                <a:off x="0" y="0"/>
                <a:ext cx="837" cy="312"/>
                <a:chOff x="0" y="0"/>
                <a:chExt cx="837" cy="312"/>
              </a:xfrm>
            </p:grpSpPr>
            <p:pic>
              <p:nvPicPr>
                <p:cNvPr id="1024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024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0247" name="Group 7"/>
              <p:cNvGrpSpPr>
                <a:grpSpLocks/>
              </p:cNvGrpSpPr>
              <p:nvPr/>
            </p:nvGrpSpPr>
            <p:grpSpPr bwMode="auto">
              <a:xfrm>
                <a:off x="5287" y="24"/>
                <a:ext cx="452" cy="271"/>
                <a:chOff x="0" y="0"/>
                <a:chExt cx="451" cy="270"/>
              </a:xfrm>
            </p:grpSpPr>
            <p:pic>
              <p:nvPicPr>
                <p:cNvPr id="1024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024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25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25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25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025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24C8CE2-F02F-0E41-8405-C7D83397B38A}" type="slidenum">
              <a:rPr lang="en-US" sz="1100" b="1">
                <a:solidFill>
                  <a:srgbClr val="003399"/>
                </a:solidFill>
                <a:latin typeface="Arial" charset="0"/>
                <a:cs typeface="Arial" charset="0"/>
                <a:sym typeface="Arial" charset="0"/>
              </a:rPr>
              <a:pPr algn="ctr"/>
              <a:t>4</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7" name="Rectangle 13"/>
          <p:cNvSpPr>
            <a:spLocks noGrp="1" noChangeArrowheads="1"/>
          </p:cNvSpPr>
          <p:nvPr>
            <p:ph type="title"/>
          </p:nvPr>
        </p:nvSpPr>
        <p:spPr>
          <a:ln/>
        </p:spPr>
        <p:txBody>
          <a:bodyPr rIns="129200"/>
          <a:lstStyle/>
          <a:p>
            <a:r>
              <a:rPr lang="en-US"/>
              <a:t>Predicate Logic</a:t>
            </a:r>
          </a:p>
        </p:txBody>
      </p:sp>
      <p:sp>
        <p:nvSpPr>
          <p:cNvPr id="47118" name="Rectangle 14"/>
          <p:cNvSpPr>
            <a:spLocks noGrp="1" noChangeArrowheads="1"/>
          </p:cNvSpPr>
          <p:nvPr>
            <p:ph idx="1"/>
          </p:nvPr>
        </p:nvSpPr>
        <p:spPr>
          <a:ln/>
        </p:spPr>
        <p:txBody>
          <a:bodyPr rIns="129200"/>
          <a:lstStyle/>
          <a:p>
            <a:r>
              <a:rPr lang="en-US"/>
              <a:t>new concepts (in addition to propositional logic)</a:t>
            </a:r>
          </a:p>
          <a:p>
            <a:pPr marL="508000" lvl="1"/>
            <a:r>
              <a:rPr lang="en-US"/>
              <a:t>complex objects</a:t>
            </a:r>
          </a:p>
          <a:p>
            <a:pPr marL="698500" lvl="2"/>
            <a:r>
              <a:rPr lang="en-US"/>
              <a:t>terms</a:t>
            </a:r>
          </a:p>
          <a:p>
            <a:pPr marL="508000" lvl="1"/>
            <a:r>
              <a:rPr lang="en-US"/>
              <a:t>relations</a:t>
            </a:r>
          </a:p>
          <a:p>
            <a:pPr marL="698500" lvl="2"/>
            <a:r>
              <a:rPr lang="en-US"/>
              <a:t>predicates</a:t>
            </a:r>
          </a:p>
          <a:p>
            <a:pPr marL="698500" lvl="2"/>
            <a:r>
              <a:rPr lang="en-US"/>
              <a:t>quantifiers</a:t>
            </a:r>
          </a:p>
          <a:p>
            <a:pPr marL="508000" lvl="1"/>
            <a:r>
              <a:rPr lang="en-US"/>
              <a:t>syntax</a:t>
            </a:r>
          </a:p>
          <a:p>
            <a:pPr marL="508000" lvl="1"/>
            <a:r>
              <a:rPr lang="en-US"/>
              <a:t>semantics</a:t>
            </a:r>
          </a:p>
          <a:p>
            <a:pPr marL="508000" lvl="1"/>
            <a:r>
              <a:rPr lang="en-US"/>
              <a:t>inference rules</a:t>
            </a:r>
          </a:p>
          <a:p>
            <a:pPr marL="508000" lvl="1"/>
            <a:r>
              <a:rPr lang="en-US"/>
              <a:t>usage</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060E1DF9-A1B5-D549-B258-76A1F63423C5}" type="slidenum">
              <a:rPr lang="en-US"/>
              <a:pPr/>
              <a:t>40</a:t>
            </a:fld>
            <a:endParaRPr lang="en-US"/>
          </a:p>
        </p:txBody>
      </p:sp>
      <p:grpSp>
        <p:nvGrpSpPr>
          <p:cNvPr id="47105" name="Group 1"/>
          <p:cNvGrpSpPr>
            <a:grpSpLocks/>
          </p:cNvGrpSpPr>
          <p:nvPr/>
        </p:nvGrpSpPr>
        <p:grpSpPr bwMode="auto">
          <a:xfrm>
            <a:off x="0" y="6369050"/>
            <a:ext cx="9110663" cy="495300"/>
            <a:chOff x="0" y="0"/>
            <a:chExt cx="5739" cy="312"/>
          </a:xfrm>
        </p:grpSpPr>
        <p:sp>
          <p:nvSpPr>
            <p:cNvPr id="4710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7107" name="Group 3"/>
            <p:cNvGrpSpPr>
              <a:grpSpLocks/>
            </p:cNvGrpSpPr>
            <p:nvPr/>
          </p:nvGrpSpPr>
          <p:grpSpPr bwMode="auto">
            <a:xfrm>
              <a:off x="0" y="0"/>
              <a:ext cx="5739" cy="312"/>
              <a:chOff x="0" y="0"/>
              <a:chExt cx="5739" cy="312"/>
            </a:xfrm>
          </p:grpSpPr>
          <p:grpSp>
            <p:nvGrpSpPr>
              <p:cNvPr id="47108" name="Group 4"/>
              <p:cNvGrpSpPr>
                <a:grpSpLocks/>
              </p:cNvGrpSpPr>
              <p:nvPr/>
            </p:nvGrpSpPr>
            <p:grpSpPr bwMode="auto">
              <a:xfrm>
                <a:off x="0" y="0"/>
                <a:ext cx="837" cy="312"/>
                <a:chOff x="0" y="0"/>
                <a:chExt cx="837" cy="312"/>
              </a:xfrm>
            </p:grpSpPr>
            <p:pic>
              <p:nvPicPr>
                <p:cNvPr id="471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711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7111" name="Group 7"/>
              <p:cNvGrpSpPr>
                <a:grpSpLocks/>
              </p:cNvGrpSpPr>
              <p:nvPr/>
            </p:nvGrpSpPr>
            <p:grpSpPr bwMode="auto">
              <a:xfrm>
                <a:off x="5287" y="24"/>
                <a:ext cx="452" cy="271"/>
                <a:chOff x="0" y="0"/>
                <a:chExt cx="451" cy="270"/>
              </a:xfrm>
            </p:grpSpPr>
            <p:pic>
              <p:nvPicPr>
                <p:cNvPr id="4711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711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711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711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711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711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3C30562-AB88-9747-ABFD-E9DC96467EA5}" type="slidenum">
              <a:rPr lang="en-US" sz="1100" b="1">
                <a:solidFill>
                  <a:srgbClr val="003399"/>
                </a:solidFill>
                <a:latin typeface="Arial" charset="0"/>
                <a:cs typeface="Arial" charset="0"/>
                <a:sym typeface="Arial" charset="0"/>
              </a:rPr>
              <a:pPr algn="ctr"/>
              <a:t>40</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41" name="Rectangle 13"/>
          <p:cNvSpPr>
            <a:spLocks noGrp="1" noChangeArrowheads="1"/>
          </p:cNvSpPr>
          <p:nvPr>
            <p:ph type="title"/>
          </p:nvPr>
        </p:nvSpPr>
        <p:spPr>
          <a:ln/>
        </p:spPr>
        <p:txBody>
          <a:bodyPr rIns="129200"/>
          <a:lstStyle/>
          <a:p>
            <a:r>
              <a:rPr lang="en-US"/>
              <a:t>Objects</a:t>
            </a:r>
          </a:p>
        </p:txBody>
      </p:sp>
      <p:sp>
        <p:nvSpPr>
          <p:cNvPr id="48142" name="Rectangle 14"/>
          <p:cNvSpPr>
            <a:spLocks noGrp="1" noChangeArrowheads="1"/>
          </p:cNvSpPr>
          <p:nvPr>
            <p:ph idx="1"/>
          </p:nvPr>
        </p:nvSpPr>
        <p:spPr>
          <a:ln/>
        </p:spPr>
        <p:txBody>
          <a:bodyPr rIns="129200"/>
          <a:lstStyle/>
          <a:p>
            <a:r>
              <a:rPr lang="en-US"/>
              <a:t>distinguishable things in the real world</a:t>
            </a:r>
          </a:p>
          <a:p>
            <a:pPr marL="508000" lvl="1"/>
            <a:r>
              <a:rPr lang="en-US"/>
              <a:t>people, cars, computers, programs, ...</a:t>
            </a:r>
          </a:p>
          <a:p>
            <a:r>
              <a:rPr lang="en-US"/>
              <a:t>frequently includes concepts</a:t>
            </a:r>
          </a:p>
          <a:p>
            <a:pPr marL="508000" lvl="1"/>
            <a:r>
              <a:rPr lang="en-US"/>
              <a:t>colors, stories, light, money, love, ...</a:t>
            </a:r>
          </a:p>
          <a:p>
            <a:r>
              <a:rPr lang="en-US"/>
              <a:t>properties</a:t>
            </a:r>
          </a:p>
          <a:p>
            <a:pPr marL="508000" lvl="1"/>
            <a:r>
              <a:rPr lang="en-US"/>
              <a:t>describe specific aspects of objects</a:t>
            </a:r>
          </a:p>
          <a:p>
            <a:pPr marL="698500" lvl="2"/>
            <a:r>
              <a:rPr lang="en-US"/>
              <a:t>green, round, heavy, visible, </a:t>
            </a:r>
          </a:p>
          <a:p>
            <a:pPr marL="508000" lvl="1"/>
            <a:r>
              <a:rPr lang="en-US"/>
              <a:t>can be used to distinguish between objects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8C2F0365-0CC1-3745-87D5-0A03133D0529}" type="slidenum">
              <a:rPr lang="en-US"/>
              <a:pPr/>
              <a:t>41</a:t>
            </a:fld>
            <a:endParaRPr lang="en-US"/>
          </a:p>
        </p:txBody>
      </p:sp>
      <p:grpSp>
        <p:nvGrpSpPr>
          <p:cNvPr id="48129" name="Group 1"/>
          <p:cNvGrpSpPr>
            <a:grpSpLocks/>
          </p:cNvGrpSpPr>
          <p:nvPr/>
        </p:nvGrpSpPr>
        <p:grpSpPr bwMode="auto">
          <a:xfrm>
            <a:off x="0" y="6369050"/>
            <a:ext cx="9110663" cy="495300"/>
            <a:chOff x="0" y="0"/>
            <a:chExt cx="5739" cy="312"/>
          </a:xfrm>
        </p:grpSpPr>
        <p:sp>
          <p:nvSpPr>
            <p:cNvPr id="4813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8131" name="Group 3"/>
            <p:cNvGrpSpPr>
              <a:grpSpLocks/>
            </p:cNvGrpSpPr>
            <p:nvPr/>
          </p:nvGrpSpPr>
          <p:grpSpPr bwMode="auto">
            <a:xfrm>
              <a:off x="0" y="0"/>
              <a:ext cx="5739" cy="312"/>
              <a:chOff x="0" y="0"/>
              <a:chExt cx="5739" cy="312"/>
            </a:xfrm>
          </p:grpSpPr>
          <p:grpSp>
            <p:nvGrpSpPr>
              <p:cNvPr id="48132" name="Group 4"/>
              <p:cNvGrpSpPr>
                <a:grpSpLocks/>
              </p:cNvGrpSpPr>
              <p:nvPr/>
            </p:nvGrpSpPr>
            <p:grpSpPr bwMode="auto">
              <a:xfrm>
                <a:off x="0" y="0"/>
                <a:ext cx="837" cy="312"/>
                <a:chOff x="0" y="0"/>
                <a:chExt cx="837" cy="312"/>
              </a:xfrm>
            </p:grpSpPr>
            <p:pic>
              <p:nvPicPr>
                <p:cNvPr id="481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813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8135" name="Group 7"/>
              <p:cNvGrpSpPr>
                <a:grpSpLocks/>
              </p:cNvGrpSpPr>
              <p:nvPr/>
            </p:nvGrpSpPr>
            <p:grpSpPr bwMode="auto">
              <a:xfrm>
                <a:off x="5287" y="24"/>
                <a:ext cx="452" cy="271"/>
                <a:chOff x="0" y="0"/>
                <a:chExt cx="451" cy="270"/>
              </a:xfrm>
            </p:grpSpPr>
            <p:pic>
              <p:nvPicPr>
                <p:cNvPr id="4813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813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813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813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814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814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FE4ECA86-7D1D-9441-92DF-E69092D2F155}" type="slidenum">
              <a:rPr lang="en-US" sz="1100" b="1">
                <a:solidFill>
                  <a:srgbClr val="003399"/>
                </a:solidFill>
                <a:latin typeface="Arial" charset="0"/>
                <a:cs typeface="Arial" charset="0"/>
                <a:sym typeface="Arial" charset="0"/>
              </a:rPr>
              <a:pPr algn="ctr"/>
              <a:t>41</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5" name="Rectangle 13"/>
          <p:cNvSpPr>
            <a:spLocks noGrp="1" noChangeArrowheads="1"/>
          </p:cNvSpPr>
          <p:nvPr>
            <p:ph type="title"/>
          </p:nvPr>
        </p:nvSpPr>
        <p:spPr>
          <a:ln/>
        </p:spPr>
        <p:txBody>
          <a:bodyPr rIns="129200"/>
          <a:lstStyle/>
          <a:p>
            <a:r>
              <a:rPr lang="en-US"/>
              <a:t>Relations</a:t>
            </a:r>
          </a:p>
        </p:txBody>
      </p:sp>
      <p:sp>
        <p:nvSpPr>
          <p:cNvPr id="49166" name="Rectangle 14"/>
          <p:cNvSpPr>
            <a:spLocks noGrp="1" noChangeArrowheads="1"/>
          </p:cNvSpPr>
          <p:nvPr>
            <p:ph idx="1"/>
          </p:nvPr>
        </p:nvSpPr>
        <p:spPr>
          <a:ln/>
        </p:spPr>
        <p:txBody>
          <a:bodyPr rIns="129200"/>
          <a:lstStyle/>
          <a:p>
            <a:r>
              <a:rPr lang="en-US"/>
              <a:t>establish connections between objects</a:t>
            </a:r>
          </a:p>
          <a:p>
            <a:r>
              <a:rPr lang="en-US"/>
              <a:t>relations can be defined by the designer or user</a:t>
            </a:r>
          </a:p>
          <a:p>
            <a:pPr marL="508000" lvl="1"/>
            <a:r>
              <a:rPr lang="en-US"/>
              <a:t>neighbor, successor, next to, taller than, younger than, …</a:t>
            </a:r>
          </a:p>
          <a:p>
            <a:r>
              <a:rPr lang="en-US"/>
              <a:t>functions are a special type of relation</a:t>
            </a:r>
          </a:p>
          <a:p>
            <a:pPr marL="508000" lvl="1"/>
            <a:r>
              <a:rPr lang="en-US"/>
              <a:t>non-ambiguous: only one output for a given input</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5CCA6F9E-19F3-3F4A-A4A3-C3D54561F98A}" type="slidenum">
              <a:rPr lang="en-US"/>
              <a:pPr/>
              <a:t>42</a:t>
            </a:fld>
            <a:endParaRPr lang="en-US"/>
          </a:p>
        </p:txBody>
      </p:sp>
      <p:grpSp>
        <p:nvGrpSpPr>
          <p:cNvPr id="49153" name="Group 1"/>
          <p:cNvGrpSpPr>
            <a:grpSpLocks/>
          </p:cNvGrpSpPr>
          <p:nvPr/>
        </p:nvGrpSpPr>
        <p:grpSpPr bwMode="auto">
          <a:xfrm>
            <a:off x="0" y="6369050"/>
            <a:ext cx="9110663" cy="495300"/>
            <a:chOff x="0" y="0"/>
            <a:chExt cx="5739" cy="312"/>
          </a:xfrm>
        </p:grpSpPr>
        <p:sp>
          <p:nvSpPr>
            <p:cNvPr id="4915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49155" name="Group 3"/>
            <p:cNvGrpSpPr>
              <a:grpSpLocks/>
            </p:cNvGrpSpPr>
            <p:nvPr/>
          </p:nvGrpSpPr>
          <p:grpSpPr bwMode="auto">
            <a:xfrm>
              <a:off x="0" y="0"/>
              <a:ext cx="5739" cy="312"/>
              <a:chOff x="0" y="0"/>
              <a:chExt cx="5739" cy="312"/>
            </a:xfrm>
          </p:grpSpPr>
          <p:grpSp>
            <p:nvGrpSpPr>
              <p:cNvPr id="49156" name="Group 4"/>
              <p:cNvGrpSpPr>
                <a:grpSpLocks/>
              </p:cNvGrpSpPr>
              <p:nvPr/>
            </p:nvGrpSpPr>
            <p:grpSpPr bwMode="auto">
              <a:xfrm>
                <a:off x="0" y="0"/>
                <a:ext cx="837" cy="312"/>
                <a:chOff x="0" y="0"/>
                <a:chExt cx="837" cy="312"/>
              </a:xfrm>
            </p:grpSpPr>
            <p:pic>
              <p:nvPicPr>
                <p:cNvPr id="4915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4915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49159" name="Group 7"/>
              <p:cNvGrpSpPr>
                <a:grpSpLocks/>
              </p:cNvGrpSpPr>
              <p:nvPr/>
            </p:nvGrpSpPr>
            <p:grpSpPr bwMode="auto">
              <a:xfrm>
                <a:off x="5287" y="24"/>
                <a:ext cx="452" cy="271"/>
                <a:chOff x="0" y="0"/>
                <a:chExt cx="451" cy="270"/>
              </a:xfrm>
            </p:grpSpPr>
            <p:pic>
              <p:nvPicPr>
                <p:cNvPr id="4916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4916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916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916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4916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4916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F6C88C7E-E93B-6E4C-9309-E83CD1F5612B}" type="slidenum">
              <a:rPr lang="en-US" sz="1100" b="1">
                <a:solidFill>
                  <a:srgbClr val="003399"/>
                </a:solidFill>
                <a:latin typeface="Arial" charset="0"/>
                <a:cs typeface="Arial" charset="0"/>
                <a:sym typeface="Arial" charset="0"/>
              </a:rPr>
              <a:pPr algn="ctr"/>
              <a:t>42</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9" name="Rectangle 13"/>
          <p:cNvSpPr>
            <a:spLocks noGrp="1" noChangeArrowheads="1"/>
          </p:cNvSpPr>
          <p:nvPr>
            <p:ph type="title"/>
          </p:nvPr>
        </p:nvSpPr>
        <p:spPr>
          <a:ln/>
        </p:spPr>
        <p:txBody>
          <a:bodyPr rIns="129200"/>
          <a:lstStyle/>
          <a:p>
            <a:r>
              <a:rPr lang="en-US"/>
              <a:t>Syntax</a:t>
            </a:r>
          </a:p>
        </p:txBody>
      </p:sp>
      <p:sp>
        <p:nvSpPr>
          <p:cNvPr id="50190" name="Rectangle 14"/>
          <p:cNvSpPr>
            <a:spLocks noGrp="1" noChangeArrowheads="1"/>
          </p:cNvSpPr>
          <p:nvPr>
            <p:ph idx="1"/>
          </p:nvPr>
        </p:nvSpPr>
        <p:spPr>
          <a:ln/>
        </p:spPr>
        <p:txBody>
          <a:bodyPr rIns="129200"/>
          <a:lstStyle/>
          <a:p>
            <a:r>
              <a:rPr lang="en-US"/>
              <a:t>also based on sentences, but more complex</a:t>
            </a:r>
          </a:p>
          <a:p>
            <a:pPr marL="508000" lvl="1"/>
            <a:r>
              <a:rPr lang="en-US"/>
              <a:t>sentences can contain terms, which represent objects</a:t>
            </a:r>
          </a:p>
          <a:p>
            <a:r>
              <a:rPr lang="en-US"/>
              <a:t>constant symbols: A, B, C, Franz, Square1,3, …</a:t>
            </a:r>
          </a:p>
          <a:p>
            <a:pPr marL="508000" lvl="1"/>
            <a:r>
              <a:rPr lang="en-US"/>
              <a:t>stand for unique objects ( in a specific context)</a:t>
            </a:r>
          </a:p>
          <a:p>
            <a:r>
              <a:rPr lang="en-US"/>
              <a:t>predicate symbols: Adjacent-To, Younger-Than, ...</a:t>
            </a:r>
          </a:p>
          <a:p>
            <a:pPr marL="508000" lvl="1"/>
            <a:r>
              <a:rPr lang="en-US"/>
              <a:t>describes relations between objects</a:t>
            </a:r>
          </a:p>
          <a:p>
            <a:r>
              <a:rPr lang="en-US"/>
              <a:t>function symbols: Father-Of, Square-Position, …</a:t>
            </a:r>
          </a:p>
          <a:p>
            <a:pPr marL="508000" lvl="1"/>
            <a:r>
              <a:rPr lang="en-US"/>
              <a:t>the given object is related to exactly one other object</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F9AAC66A-C3DC-8B47-A612-8CD294F2AAB4}" type="slidenum">
              <a:rPr lang="en-US"/>
              <a:pPr/>
              <a:t>43</a:t>
            </a:fld>
            <a:endParaRPr lang="en-US"/>
          </a:p>
        </p:txBody>
      </p:sp>
      <p:grpSp>
        <p:nvGrpSpPr>
          <p:cNvPr id="50177" name="Group 1"/>
          <p:cNvGrpSpPr>
            <a:grpSpLocks/>
          </p:cNvGrpSpPr>
          <p:nvPr/>
        </p:nvGrpSpPr>
        <p:grpSpPr bwMode="auto">
          <a:xfrm>
            <a:off x="0" y="6369050"/>
            <a:ext cx="9110663" cy="495300"/>
            <a:chOff x="0" y="0"/>
            <a:chExt cx="5739" cy="312"/>
          </a:xfrm>
        </p:grpSpPr>
        <p:sp>
          <p:nvSpPr>
            <p:cNvPr id="5017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0179" name="Group 3"/>
            <p:cNvGrpSpPr>
              <a:grpSpLocks/>
            </p:cNvGrpSpPr>
            <p:nvPr/>
          </p:nvGrpSpPr>
          <p:grpSpPr bwMode="auto">
            <a:xfrm>
              <a:off x="0" y="0"/>
              <a:ext cx="5739" cy="312"/>
              <a:chOff x="0" y="0"/>
              <a:chExt cx="5739" cy="312"/>
            </a:xfrm>
          </p:grpSpPr>
          <p:grpSp>
            <p:nvGrpSpPr>
              <p:cNvPr id="50180" name="Group 4"/>
              <p:cNvGrpSpPr>
                <a:grpSpLocks/>
              </p:cNvGrpSpPr>
              <p:nvPr/>
            </p:nvGrpSpPr>
            <p:grpSpPr bwMode="auto">
              <a:xfrm>
                <a:off x="0" y="0"/>
                <a:ext cx="837" cy="312"/>
                <a:chOff x="0" y="0"/>
                <a:chExt cx="837" cy="312"/>
              </a:xfrm>
            </p:grpSpPr>
            <p:pic>
              <p:nvPicPr>
                <p:cNvPr id="5018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018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0183" name="Group 7"/>
              <p:cNvGrpSpPr>
                <a:grpSpLocks/>
              </p:cNvGrpSpPr>
              <p:nvPr/>
            </p:nvGrpSpPr>
            <p:grpSpPr bwMode="auto">
              <a:xfrm>
                <a:off x="5287" y="24"/>
                <a:ext cx="452" cy="271"/>
                <a:chOff x="0" y="0"/>
                <a:chExt cx="451" cy="270"/>
              </a:xfrm>
            </p:grpSpPr>
            <p:pic>
              <p:nvPicPr>
                <p:cNvPr id="5018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018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018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018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018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019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DEEE104D-53F1-F74C-8E37-673B1D52A98D}" type="slidenum">
              <a:rPr lang="en-US" sz="1100" b="1">
                <a:solidFill>
                  <a:srgbClr val="003399"/>
                </a:solidFill>
                <a:latin typeface="Arial" charset="0"/>
                <a:cs typeface="Arial" charset="0"/>
                <a:sym typeface="Arial" charset="0"/>
              </a:rPr>
              <a:pPr algn="ctr"/>
              <a:t>43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3" name="Rectangle 13"/>
          <p:cNvSpPr>
            <a:spLocks noGrp="1" noChangeArrowheads="1"/>
          </p:cNvSpPr>
          <p:nvPr>
            <p:ph type="title"/>
          </p:nvPr>
        </p:nvSpPr>
        <p:spPr>
          <a:ln/>
        </p:spPr>
        <p:txBody>
          <a:bodyPr rIns="129200"/>
          <a:lstStyle/>
          <a:p>
            <a:r>
              <a:rPr lang="en-US"/>
              <a:t>Semantics</a:t>
            </a:r>
          </a:p>
        </p:txBody>
      </p:sp>
      <p:sp>
        <p:nvSpPr>
          <p:cNvPr id="51214" name="Rectangle 14"/>
          <p:cNvSpPr>
            <a:spLocks noGrp="1" noChangeArrowheads="1"/>
          </p:cNvSpPr>
          <p:nvPr>
            <p:ph idx="1"/>
          </p:nvPr>
        </p:nvSpPr>
        <p:spPr>
          <a:ln/>
        </p:spPr>
        <p:txBody>
          <a:bodyPr rIns="129200">
            <a:normAutofit fontScale="92500" lnSpcReduction="10000"/>
          </a:bodyPr>
          <a:lstStyle/>
          <a:p>
            <a:pPr>
              <a:spcBef>
                <a:spcPct val="0"/>
              </a:spcBef>
            </a:pPr>
            <a:r>
              <a:rPr lang="en-US" sz="2500"/>
              <a:t>provided by interpretations for the basic constructs</a:t>
            </a:r>
          </a:p>
          <a:p>
            <a:pPr marL="508000" lvl="1">
              <a:spcBef>
                <a:spcPts val="638"/>
              </a:spcBef>
            </a:pPr>
            <a:r>
              <a:rPr lang="en-US" sz="2200"/>
              <a:t>usually suggested by meaningful names</a:t>
            </a:r>
          </a:p>
          <a:p>
            <a:pPr>
              <a:spcBef>
                <a:spcPts val="725"/>
              </a:spcBef>
            </a:pPr>
            <a:r>
              <a:rPr lang="en-US" sz="2500"/>
              <a:t>constants</a:t>
            </a:r>
          </a:p>
          <a:p>
            <a:pPr marL="508000" lvl="1">
              <a:spcBef>
                <a:spcPts val="638"/>
              </a:spcBef>
            </a:pPr>
            <a:r>
              <a:rPr lang="en-US" sz="2200"/>
              <a:t>the interpretation identifies the object in the real world</a:t>
            </a:r>
          </a:p>
          <a:p>
            <a:pPr>
              <a:spcBef>
                <a:spcPts val="725"/>
              </a:spcBef>
            </a:pPr>
            <a:r>
              <a:rPr lang="en-US" sz="2500"/>
              <a:t>predicate symbols</a:t>
            </a:r>
          </a:p>
          <a:p>
            <a:pPr marL="508000" lvl="1">
              <a:spcBef>
                <a:spcPts val="638"/>
              </a:spcBef>
            </a:pPr>
            <a:r>
              <a:rPr lang="en-US" sz="2200"/>
              <a:t>the interpretation specifies the particular relation in a model</a:t>
            </a:r>
          </a:p>
          <a:p>
            <a:pPr marL="508000" lvl="1">
              <a:spcBef>
                <a:spcPts val="638"/>
              </a:spcBef>
            </a:pPr>
            <a:r>
              <a:rPr lang="en-US" sz="2200"/>
              <a:t>may be explicitly defined through the set of tuples of objects that satisfy the relation</a:t>
            </a:r>
          </a:p>
          <a:p>
            <a:pPr>
              <a:spcBef>
                <a:spcPts val="725"/>
              </a:spcBef>
            </a:pPr>
            <a:r>
              <a:rPr lang="en-US" sz="2500"/>
              <a:t>function symbols</a:t>
            </a:r>
          </a:p>
          <a:p>
            <a:pPr marL="508000" lvl="1">
              <a:spcBef>
                <a:spcPts val="638"/>
              </a:spcBef>
            </a:pPr>
            <a:r>
              <a:rPr lang="en-US" sz="2200"/>
              <a:t>identifies the object referred to by a tuple of objects</a:t>
            </a:r>
          </a:p>
          <a:p>
            <a:pPr marL="508000" lvl="1">
              <a:spcBef>
                <a:spcPts val="638"/>
              </a:spcBef>
            </a:pPr>
            <a:r>
              <a:rPr lang="en-US" sz="2200"/>
              <a:t>may be defined implicitly through other functions, or explicitly through tables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F58F2FB-F9E7-F548-8F6E-748CD5B58379}" type="slidenum">
              <a:rPr lang="en-US"/>
              <a:pPr/>
              <a:t>44</a:t>
            </a:fld>
            <a:endParaRPr lang="en-US"/>
          </a:p>
        </p:txBody>
      </p:sp>
      <p:grpSp>
        <p:nvGrpSpPr>
          <p:cNvPr id="51201" name="Group 1"/>
          <p:cNvGrpSpPr>
            <a:grpSpLocks/>
          </p:cNvGrpSpPr>
          <p:nvPr/>
        </p:nvGrpSpPr>
        <p:grpSpPr bwMode="auto">
          <a:xfrm>
            <a:off x="0" y="6369050"/>
            <a:ext cx="9110663" cy="495300"/>
            <a:chOff x="0" y="0"/>
            <a:chExt cx="5739" cy="312"/>
          </a:xfrm>
        </p:grpSpPr>
        <p:sp>
          <p:nvSpPr>
            <p:cNvPr id="5120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1203" name="Group 3"/>
            <p:cNvGrpSpPr>
              <a:grpSpLocks/>
            </p:cNvGrpSpPr>
            <p:nvPr/>
          </p:nvGrpSpPr>
          <p:grpSpPr bwMode="auto">
            <a:xfrm>
              <a:off x="0" y="0"/>
              <a:ext cx="5739" cy="312"/>
              <a:chOff x="0" y="0"/>
              <a:chExt cx="5739" cy="312"/>
            </a:xfrm>
          </p:grpSpPr>
          <p:grpSp>
            <p:nvGrpSpPr>
              <p:cNvPr id="51204" name="Group 4"/>
              <p:cNvGrpSpPr>
                <a:grpSpLocks/>
              </p:cNvGrpSpPr>
              <p:nvPr/>
            </p:nvGrpSpPr>
            <p:grpSpPr bwMode="auto">
              <a:xfrm>
                <a:off x="0" y="0"/>
                <a:ext cx="837" cy="312"/>
                <a:chOff x="0" y="0"/>
                <a:chExt cx="837" cy="312"/>
              </a:xfrm>
            </p:grpSpPr>
            <p:pic>
              <p:nvPicPr>
                <p:cNvPr id="512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120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1207" name="Group 7"/>
              <p:cNvGrpSpPr>
                <a:grpSpLocks/>
              </p:cNvGrpSpPr>
              <p:nvPr/>
            </p:nvGrpSpPr>
            <p:grpSpPr bwMode="auto">
              <a:xfrm>
                <a:off x="5287" y="24"/>
                <a:ext cx="452" cy="271"/>
                <a:chOff x="0" y="0"/>
                <a:chExt cx="451" cy="270"/>
              </a:xfrm>
            </p:grpSpPr>
            <p:pic>
              <p:nvPicPr>
                <p:cNvPr id="5120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120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121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121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121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121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B6D22282-9A4D-9E49-A92D-529EE6AA7C7C}" type="slidenum">
              <a:rPr lang="en-US" sz="1100" b="1">
                <a:solidFill>
                  <a:srgbClr val="003399"/>
                </a:solidFill>
                <a:latin typeface="Arial" charset="0"/>
                <a:cs typeface="Arial" charset="0"/>
                <a:sym typeface="Arial" charset="0"/>
              </a:rPr>
              <a:pPr algn="ctr"/>
              <a:t>44</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7" name="Rectangle 13"/>
          <p:cNvSpPr>
            <a:spLocks noGrp="1" noChangeArrowheads="1"/>
          </p:cNvSpPr>
          <p:nvPr>
            <p:ph type="title"/>
          </p:nvPr>
        </p:nvSpPr>
        <p:spPr>
          <a:xfrm>
            <a:off x="228600" y="261938"/>
            <a:ext cx="8610600" cy="957262"/>
          </a:xfrm>
          <a:ln/>
        </p:spPr>
        <p:txBody>
          <a:bodyPr rIns="129200">
            <a:normAutofit fontScale="90000"/>
          </a:bodyPr>
          <a:lstStyle/>
          <a:p>
            <a:r>
              <a:rPr lang="en-US" dirty="0"/>
              <a:t>BNF Grammar </a:t>
            </a:r>
            <a:r>
              <a:rPr lang="en-US" dirty="0" smtClean="0"/>
              <a:t/>
            </a:r>
            <a:br>
              <a:rPr lang="en-US" dirty="0" smtClean="0"/>
            </a:br>
            <a:r>
              <a:rPr lang="en-US" dirty="0" smtClean="0"/>
              <a:t>Predicate </a:t>
            </a:r>
            <a:r>
              <a:rPr lang="en-US" dirty="0"/>
              <a:t>Logic</a:t>
            </a:r>
          </a:p>
        </p:txBody>
      </p:sp>
      <p:sp>
        <p:nvSpPr>
          <p:cNvPr id="52238" name="Rectangle 14"/>
          <p:cNvSpPr>
            <a:spLocks noGrp="1" noChangeArrowheads="1"/>
          </p:cNvSpPr>
          <p:nvPr>
            <p:ph idx="1"/>
          </p:nvPr>
        </p:nvSpPr>
        <p:spPr>
          <a:xfrm>
            <a:off x="152400" y="1676400"/>
            <a:ext cx="8839200" cy="4343400"/>
          </a:xfrm>
          <a:solidFill>
            <a:srgbClr val="FCFEB9"/>
          </a:solidFill>
          <a:ln/>
        </p:spPr>
        <p:txBody>
          <a:bodyPr rIns="129200"/>
          <a:lstStyle/>
          <a:p>
            <a:pPr marL="323850" indent="-285750">
              <a:lnSpc>
                <a:spcPct val="90000"/>
              </a:lnSpc>
              <a:spcBef>
                <a:spcPct val="0"/>
              </a:spcBef>
              <a:buFont typeface="Zapf Dingbats" charset="0"/>
              <a:buNone/>
            </a:pPr>
            <a:r>
              <a:rPr lang="en-US" sz="1500" i="1" dirty="0">
                <a:solidFill>
                  <a:srgbClr val="000020"/>
                </a:solidFill>
              </a:rPr>
              <a:t>Sentence	</a:t>
            </a:r>
            <a:r>
              <a:rPr lang="en-US" sz="1500" dirty="0">
                <a:solidFill>
                  <a:srgbClr val="000020"/>
                </a:solidFill>
                <a:latin typeface="Symbol" charset="0"/>
                <a:cs typeface="Symbol" charset="0"/>
                <a:sym typeface="Symbol" charset="0"/>
              </a:rPr>
              <a:t>→</a:t>
            </a:r>
            <a:r>
              <a:rPr lang="en-US" sz="1500" i="1" dirty="0">
                <a:solidFill>
                  <a:srgbClr val="000020"/>
                </a:solidFill>
              </a:rPr>
              <a:t> </a:t>
            </a:r>
            <a:r>
              <a:rPr lang="en-US" sz="1500" i="1" dirty="0" err="1">
                <a:solidFill>
                  <a:srgbClr val="000020"/>
                </a:solidFill>
              </a:rPr>
              <a:t>AtomicSentence</a:t>
            </a:r>
            <a:endParaRPr lang="en-US" sz="1500" i="1" dirty="0">
              <a:solidFill>
                <a:srgbClr val="000020"/>
              </a:solidFill>
            </a:endParaRPr>
          </a:p>
          <a:p>
            <a:pPr marL="323850" indent="-285750">
              <a:lnSpc>
                <a:spcPct val="90000"/>
              </a:lnSpc>
              <a:spcBef>
                <a:spcPts val="663"/>
              </a:spcBef>
              <a:buFont typeface="Zapf Dingbats" charset="0"/>
              <a:buNone/>
            </a:pPr>
            <a:r>
              <a:rPr lang="en-US" sz="1500" dirty="0">
                <a:solidFill>
                  <a:srgbClr val="000020"/>
                </a:solidFill>
              </a:rPr>
              <a:t>			   </a:t>
            </a:r>
            <a:r>
              <a:rPr lang="en-US" sz="1500" i="1" dirty="0">
                <a:solidFill>
                  <a:srgbClr val="000020"/>
                </a:solidFill>
              </a:rPr>
              <a:t> | Sentence Connective Sentence</a:t>
            </a:r>
          </a:p>
          <a:p>
            <a:pPr marL="323850" indent="-285750">
              <a:lnSpc>
                <a:spcPct val="90000"/>
              </a:lnSpc>
              <a:spcBef>
                <a:spcPts val="663"/>
              </a:spcBef>
              <a:buFont typeface="Zapf Dingbats" charset="0"/>
              <a:buNone/>
            </a:pPr>
            <a:r>
              <a:rPr lang="en-US" sz="1500" dirty="0">
                <a:solidFill>
                  <a:srgbClr val="000020"/>
                </a:solidFill>
              </a:rPr>
              <a:t>			   </a:t>
            </a:r>
            <a:r>
              <a:rPr lang="en-US" sz="1500" i="1" dirty="0">
                <a:solidFill>
                  <a:srgbClr val="000020"/>
                </a:solidFill>
              </a:rPr>
              <a:t> | Quantifier Variable, ... Sentence</a:t>
            </a:r>
          </a:p>
          <a:p>
            <a:pPr marL="323850" indent="-285750">
              <a:lnSpc>
                <a:spcPct val="90000"/>
              </a:lnSpc>
              <a:spcBef>
                <a:spcPts val="663"/>
              </a:spcBef>
              <a:buFont typeface="Zapf Dingbats" charset="0"/>
              <a:buNone/>
            </a:pPr>
            <a:r>
              <a:rPr lang="en-US" sz="1500" dirty="0">
                <a:solidFill>
                  <a:srgbClr val="000020"/>
                </a:solidFill>
              </a:rPr>
              <a:t>			   </a:t>
            </a:r>
            <a:r>
              <a:rPr lang="en-US" sz="1500" i="1" dirty="0">
                <a:solidFill>
                  <a:srgbClr val="000020"/>
                </a:solidFill>
              </a:rPr>
              <a:t> | </a:t>
            </a:r>
            <a:r>
              <a:rPr lang="en-US" sz="1500" dirty="0">
                <a:solidFill>
                  <a:srgbClr val="000020"/>
                </a:solidFill>
                <a:latin typeface="Symbol" charset="0"/>
                <a:cs typeface="Symbol" charset="0"/>
                <a:sym typeface="Symbol" charset="0"/>
              </a:rPr>
              <a:t>¬</a:t>
            </a:r>
            <a:r>
              <a:rPr lang="en-US" sz="1500" i="1" dirty="0">
                <a:solidFill>
                  <a:srgbClr val="000020"/>
                </a:solidFill>
              </a:rPr>
              <a:t> Sentence 	| </a:t>
            </a:r>
            <a:r>
              <a:rPr lang="en-US" sz="1500" dirty="0">
                <a:solidFill>
                  <a:srgbClr val="000020"/>
                </a:solidFill>
              </a:rPr>
              <a:t>(</a:t>
            </a:r>
            <a:r>
              <a:rPr lang="en-US" sz="1500" i="1" dirty="0">
                <a:solidFill>
                  <a:srgbClr val="000020"/>
                </a:solidFill>
              </a:rPr>
              <a:t>Sentence)</a:t>
            </a:r>
          </a:p>
          <a:p>
            <a:pPr marL="323850" indent="-285750">
              <a:lnSpc>
                <a:spcPct val="90000"/>
              </a:lnSpc>
              <a:spcBef>
                <a:spcPts val="663"/>
              </a:spcBef>
              <a:buFont typeface="Zapf Dingbats" charset="0"/>
              <a:buNone/>
            </a:pPr>
            <a:r>
              <a:rPr lang="en-US" sz="1500" i="1" dirty="0" err="1">
                <a:solidFill>
                  <a:srgbClr val="000020"/>
                </a:solidFill>
              </a:rPr>
              <a:t>AtomicSentence</a:t>
            </a:r>
            <a:r>
              <a:rPr lang="en-US" sz="1500" i="1" dirty="0">
                <a:solidFill>
                  <a:srgbClr val="000020"/>
                </a:solidFill>
              </a:rPr>
              <a:t>	</a:t>
            </a:r>
            <a:r>
              <a:rPr lang="en-US" sz="1500" dirty="0">
                <a:solidFill>
                  <a:srgbClr val="000020"/>
                </a:solidFill>
                <a:latin typeface="Symbol" charset="0"/>
                <a:cs typeface="Symbol" charset="0"/>
                <a:sym typeface="Symbol" charset="0"/>
              </a:rPr>
              <a:t>→</a:t>
            </a:r>
            <a:r>
              <a:rPr lang="en-US" sz="1500" i="1" dirty="0">
                <a:solidFill>
                  <a:srgbClr val="000020"/>
                </a:solidFill>
              </a:rPr>
              <a:t> Predicate(Term, </a:t>
            </a:r>
            <a:r>
              <a:rPr lang="en-US" sz="1500" dirty="0">
                <a:solidFill>
                  <a:srgbClr val="000020"/>
                </a:solidFill>
                <a:latin typeface="Courier" charset="0"/>
                <a:cs typeface="Courier" charset="0"/>
                <a:sym typeface="Courier" charset="0"/>
              </a:rPr>
              <a:t>…)</a:t>
            </a:r>
            <a:r>
              <a:rPr lang="en-US" sz="1500" dirty="0">
                <a:solidFill>
                  <a:srgbClr val="000020"/>
                </a:solidFill>
                <a:latin typeface="Courier" charset="0"/>
                <a:sym typeface="Courier" charset="0"/>
              </a:rPr>
              <a:t>	</a:t>
            </a:r>
            <a:r>
              <a:rPr lang="en-US" sz="1500" i="1" dirty="0">
                <a:solidFill>
                  <a:srgbClr val="000020"/>
                </a:solidFill>
              </a:rPr>
              <a:t>| Term = Term</a:t>
            </a:r>
          </a:p>
          <a:p>
            <a:pPr marL="323850" indent="-285750">
              <a:lnSpc>
                <a:spcPct val="90000"/>
              </a:lnSpc>
              <a:spcBef>
                <a:spcPts val="663"/>
              </a:spcBef>
              <a:buFont typeface="Zapf Dingbats" charset="0"/>
              <a:buNone/>
            </a:pPr>
            <a:r>
              <a:rPr lang="en-US" sz="1500" i="1" dirty="0">
                <a:solidFill>
                  <a:srgbClr val="000020"/>
                </a:solidFill>
              </a:rPr>
              <a:t>Term		</a:t>
            </a:r>
            <a:r>
              <a:rPr lang="en-US" sz="1500" dirty="0">
                <a:solidFill>
                  <a:srgbClr val="000020"/>
                </a:solidFill>
                <a:latin typeface="Symbol" charset="0"/>
                <a:cs typeface="Symbol" charset="0"/>
                <a:sym typeface="Symbol" charset="0"/>
              </a:rPr>
              <a:t>→</a:t>
            </a:r>
            <a:r>
              <a:rPr lang="en-US" sz="1500" i="1" dirty="0">
                <a:solidFill>
                  <a:srgbClr val="000020"/>
                </a:solidFill>
              </a:rPr>
              <a:t> Function(Term, </a:t>
            </a:r>
            <a:r>
              <a:rPr lang="en-US" sz="1500" dirty="0">
                <a:solidFill>
                  <a:srgbClr val="000020"/>
                </a:solidFill>
                <a:latin typeface="Courier" charset="0"/>
                <a:cs typeface="Courier" charset="0"/>
                <a:sym typeface="Courier" charset="0"/>
              </a:rPr>
              <a:t>…)</a:t>
            </a:r>
            <a:r>
              <a:rPr lang="en-US" sz="1500" dirty="0">
                <a:solidFill>
                  <a:srgbClr val="000020"/>
                </a:solidFill>
                <a:latin typeface="Courier" charset="0"/>
                <a:sym typeface="Courier" charset="0"/>
              </a:rPr>
              <a:t>	</a:t>
            </a:r>
            <a:r>
              <a:rPr lang="en-US" sz="1500" i="1" dirty="0">
                <a:solidFill>
                  <a:srgbClr val="000020"/>
                </a:solidFill>
              </a:rPr>
              <a:t>| Constant 	| Variable</a:t>
            </a:r>
          </a:p>
          <a:p>
            <a:pPr marL="323850" indent="-285750">
              <a:lnSpc>
                <a:spcPct val="90000"/>
              </a:lnSpc>
              <a:spcBef>
                <a:spcPts val="663"/>
              </a:spcBef>
              <a:buFont typeface="Zapf Dingbats" charset="0"/>
              <a:buNone/>
            </a:pPr>
            <a:r>
              <a:rPr lang="en-US" sz="1500" i="1" dirty="0">
                <a:solidFill>
                  <a:srgbClr val="000020"/>
                </a:solidFill>
              </a:rPr>
              <a:t>Connective	</a:t>
            </a:r>
            <a:r>
              <a:rPr lang="en-US" sz="1500" dirty="0">
                <a:solidFill>
                  <a:srgbClr val="000020"/>
                </a:solidFill>
                <a:latin typeface="Symbol" charset="0"/>
                <a:cs typeface="Symbol" charset="0"/>
                <a:sym typeface="Symbol" charset="0"/>
              </a:rPr>
              <a:t>→</a:t>
            </a:r>
            <a:r>
              <a:rPr lang="en-US" sz="1500" i="1" dirty="0">
                <a:solidFill>
                  <a:srgbClr val="000020"/>
                </a:solidFill>
              </a:rPr>
              <a:t>  </a:t>
            </a:r>
            <a:r>
              <a:rPr lang="en-US" sz="1500" dirty="0">
                <a:solidFill>
                  <a:srgbClr val="000020"/>
                </a:solidFill>
                <a:latin typeface="Symbol" charset="0"/>
                <a:cs typeface="Symbol" charset="0"/>
                <a:sym typeface="Symbol" charset="0"/>
              </a:rPr>
              <a:t>∧</a:t>
            </a:r>
            <a:r>
              <a:rPr lang="en-US" sz="1500" dirty="0">
                <a:solidFill>
                  <a:srgbClr val="000020"/>
                </a:solidFill>
              </a:rPr>
              <a:t> </a:t>
            </a:r>
            <a:r>
              <a:rPr lang="en-US" sz="1500" i="1" dirty="0">
                <a:solidFill>
                  <a:srgbClr val="000020"/>
                </a:solidFill>
              </a:rPr>
              <a:t>|</a:t>
            </a:r>
            <a:r>
              <a:rPr lang="en-US" sz="1500" dirty="0">
                <a:solidFill>
                  <a:srgbClr val="000020"/>
                </a:solidFill>
              </a:rPr>
              <a:t> </a:t>
            </a:r>
            <a:r>
              <a:rPr lang="en-US" sz="1500" dirty="0">
                <a:solidFill>
                  <a:srgbClr val="000020"/>
                </a:solidFill>
                <a:latin typeface="Symbol" charset="0"/>
                <a:cs typeface="Symbol" charset="0"/>
                <a:sym typeface="Symbol" charset="0"/>
              </a:rPr>
              <a:t>∨</a:t>
            </a:r>
            <a:r>
              <a:rPr lang="en-US" sz="1500" dirty="0">
                <a:solidFill>
                  <a:srgbClr val="000020"/>
                </a:solidFill>
              </a:rPr>
              <a:t> </a:t>
            </a:r>
            <a:r>
              <a:rPr lang="en-US" sz="1500" i="1" dirty="0">
                <a:solidFill>
                  <a:srgbClr val="000020"/>
                </a:solidFill>
              </a:rPr>
              <a:t>|</a:t>
            </a:r>
            <a:r>
              <a:rPr lang="en-US" sz="1500" dirty="0">
                <a:solidFill>
                  <a:srgbClr val="000020"/>
                </a:solidFill>
              </a:rPr>
              <a:t> </a:t>
            </a:r>
            <a:r>
              <a:rPr lang="en-US" sz="1500" dirty="0">
                <a:solidFill>
                  <a:srgbClr val="000020"/>
                </a:solidFill>
                <a:latin typeface="Symbol" charset="0"/>
                <a:cs typeface="Symbol" charset="0"/>
                <a:sym typeface="Symbol" charset="0"/>
              </a:rPr>
              <a:t>⇒</a:t>
            </a:r>
            <a:r>
              <a:rPr lang="en-US" sz="1500" dirty="0">
                <a:solidFill>
                  <a:srgbClr val="000020"/>
                </a:solidFill>
              </a:rPr>
              <a:t> </a:t>
            </a:r>
            <a:r>
              <a:rPr lang="en-US" sz="1500" i="1" dirty="0">
                <a:solidFill>
                  <a:srgbClr val="000020"/>
                </a:solidFill>
              </a:rPr>
              <a:t>|</a:t>
            </a:r>
            <a:r>
              <a:rPr lang="en-US" sz="1500" dirty="0">
                <a:solidFill>
                  <a:srgbClr val="000020"/>
                </a:solidFill>
              </a:rPr>
              <a:t> </a:t>
            </a:r>
            <a:r>
              <a:rPr lang="en-US" sz="1500" dirty="0">
                <a:solidFill>
                  <a:srgbClr val="000020"/>
                </a:solidFill>
                <a:latin typeface="Symbol" charset="0"/>
                <a:cs typeface="Symbol" charset="0"/>
                <a:sym typeface="Symbol" charset="0"/>
              </a:rPr>
              <a:t>⇔</a:t>
            </a:r>
            <a:endParaRPr lang="en-US" sz="2300" dirty="0"/>
          </a:p>
          <a:p>
            <a:pPr marL="323850" indent="-285750">
              <a:lnSpc>
                <a:spcPct val="90000"/>
              </a:lnSpc>
              <a:spcBef>
                <a:spcPts val="663"/>
              </a:spcBef>
              <a:buFont typeface="Zapf Dingbats" charset="0"/>
              <a:buNone/>
            </a:pPr>
            <a:r>
              <a:rPr lang="en-US" sz="1500" i="1" dirty="0">
                <a:solidFill>
                  <a:srgbClr val="000020"/>
                </a:solidFill>
              </a:rPr>
              <a:t>Quantifier	</a:t>
            </a:r>
            <a:r>
              <a:rPr lang="en-US" sz="1500" dirty="0">
                <a:solidFill>
                  <a:srgbClr val="000020"/>
                </a:solidFill>
                <a:latin typeface="Symbol" charset="0"/>
                <a:cs typeface="Symbol" charset="0"/>
                <a:sym typeface="Symbol" charset="0"/>
              </a:rPr>
              <a:t>→</a:t>
            </a:r>
            <a:r>
              <a:rPr lang="en-US" sz="1500" i="1" dirty="0">
                <a:solidFill>
                  <a:srgbClr val="000020"/>
                </a:solidFill>
              </a:rPr>
              <a:t> </a:t>
            </a:r>
            <a:r>
              <a:rPr lang="en-US" sz="1500" dirty="0">
                <a:solidFill>
                  <a:srgbClr val="000020"/>
                </a:solidFill>
                <a:latin typeface="Symbol" charset="0"/>
                <a:cs typeface="Symbol" charset="0"/>
                <a:sym typeface="Symbol" charset="0"/>
              </a:rPr>
              <a:t>∀</a:t>
            </a:r>
            <a:r>
              <a:rPr lang="en-US" sz="1500" i="1" dirty="0">
                <a:solidFill>
                  <a:srgbClr val="000020"/>
                </a:solidFill>
              </a:rPr>
              <a:t> | </a:t>
            </a:r>
            <a:r>
              <a:rPr lang="en-US" sz="1500" dirty="0">
                <a:solidFill>
                  <a:srgbClr val="000020"/>
                </a:solidFill>
                <a:latin typeface="Symbol" charset="0"/>
                <a:cs typeface="Symbol" charset="0"/>
                <a:sym typeface="Symbol" charset="0"/>
              </a:rPr>
              <a:t>∃</a:t>
            </a:r>
            <a:endParaRPr lang="en-US" sz="2300" dirty="0"/>
          </a:p>
          <a:p>
            <a:pPr marL="323850" indent="-285750">
              <a:lnSpc>
                <a:spcPct val="90000"/>
              </a:lnSpc>
              <a:spcBef>
                <a:spcPts val="663"/>
              </a:spcBef>
              <a:buFont typeface="Zapf Dingbats" charset="0"/>
              <a:buNone/>
            </a:pPr>
            <a:r>
              <a:rPr lang="en-US" sz="1500" i="1" dirty="0">
                <a:solidFill>
                  <a:srgbClr val="000020"/>
                </a:solidFill>
              </a:rPr>
              <a:t>Constant	</a:t>
            </a:r>
            <a:r>
              <a:rPr lang="en-US" sz="1500" dirty="0">
                <a:solidFill>
                  <a:srgbClr val="000020"/>
                </a:solidFill>
                <a:latin typeface="Symbol" charset="0"/>
                <a:cs typeface="Symbol" charset="0"/>
                <a:sym typeface="Symbol" charset="0"/>
              </a:rPr>
              <a:t>→</a:t>
            </a:r>
            <a:r>
              <a:rPr lang="en-US" sz="1500" i="1" dirty="0">
                <a:solidFill>
                  <a:srgbClr val="000020"/>
                </a:solidFill>
              </a:rPr>
              <a:t> A, B, C, X</a:t>
            </a:r>
            <a:r>
              <a:rPr lang="en-US" sz="1500" i="1" baseline="-29000" dirty="0">
                <a:solidFill>
                  <a:srgbClr val="000020"/>
                </a:solidFill>
              </a:rPr>
              <a:t>1 </a:t>
            </a:r>
            <a:r>
              <a:rPr lang="en-US" sz="1500" i="1" dirty="0">
                <a:solidFill>
                  <a:srgbClr val="000020"/>
                </a:solidFill>
              </a:rPr>
              <a:t>, X</a:t>
            </a:r>
            <a:r>
              <a:rPr lang="en-US" sz="1500" i="1" baseline="-29000" dirty="0">
                <a:solidFill>
                  <a:srgbClr val="000020"/>
                </a:solidFill>
              </a:rPr>
              <a:t>2</a:t>
            </a:r>
            <a:r>
              <a:rPr lang="en-US" sz="1500" i="1" dirty="0">
                <a:solidFill>
                  <a:srgbClr val="000020"/>
                </a:solidFill>
              </a:rPr>
              <a:t>, Jim, Jack</a:t>
            </a:r>
          </a:p>
          <a:p>
            <a:pPr marL="323850" indent="-285750">
              <a:lnSpc>
                <a:spcPct val="90000"/>
              </a:lnSpc>
              <a:spcBef>
                <a:spcPts val="663"/>
              </a:spcBef>
              <a:buFont typeface="Zapf Dingbats" charset="0"/>
              <a:buNone/>
            </a:pPr>
            <a:r>
              <a:rPr lang="en-US" sz="1500" i="1" dirty="0">
                <a:solidFill>
                  <a:srgbClr val="000020"/>
                </a:solidFill>
              </a:rPr>
              <a:t>Variable		</a:t>
            </a:r>
            <a:r>
              <a:rPr lang="en-US" sz="1500" dirty="0">
                <a:solidFill>
                  <a:srgbClr val="000020"/>
                </a:solidFill>
                <a:latin typeface="Symbol" charset="0"/>
                <a:cs typeface="Symbol" charset="0"/>
                <a:sym typeface="Symbol" charset="0"/>
              </a:rPr>
              <a:t>→</a:t>
            </a:r>
            <a:r>
              <a:rPr lang="en-US" sz="1500" i="1" dirty="0">
                <a:solidFill>
                  <a:srgbClr val="000020"/>
                </a:solidFill>
              </a:rPr>
              <a:t> a, b, c, x</a:t>
            </a:r>
            <a:r>
              <a:rPr lang="en-US" sz="1500" i="1" baseline="-29000" dirty="0">
                <a:solidFill>
                  <a:srgbClr val="000020"/>
                </a:solidFill>
              </a:rPr>
              <a:t>1 </a:t>
            </a:r>
            <a:r>
              <a:rPr lang="en-US" sz="1500" i="1" dirty="0">
                <a:solidFill>
                  <a:srgbClr val="000020"/>
                </a:solidFill>
              </a:rPr>
              <a:t>, x</a:t>
            </a:r>
            <a:r>
              <a:rPr lang="en-US" sz="1500" i="1" baseline="-29000" dirty="0">
                <a:solidFill>
                  <a:srgbClr val="000020"/>
                </a:solidFill>
              </a:rPr>
              <a:t>2</a:t>
            </a:r>
            <a:r>
              <a:rPr lang="en-US" sz="1500" i="1" dirty="0">
                <a:solidFill>
                  <a:srgbClr val="000020"/>
                </a:solidFill>
              </a:rPr>
              <a:t>, counter, position</a:t>
            </a:r>
          </a:p>
          <a:p>
            <a:pPr marL="323850" indent="-285750">
              <a:lnSpc>
                <a:spcPct val="90000"/>
              </a:lnSpc>
              <a:spcBef>
                <a:spcPts val="663"/>
              </a:spcBef>
              <a:buFont typeface="Zapf Dingbats" charset="0"/>
              <a:buNone/>
            </a:pPr>
            <a:r>
              <a:rPr lang="en-US" sz="1500" i="1" dirty="0">
                <a:solidFill>
                  <a:srgbClr val="000020"/>
                </a:solidFill>
              </a:rPr>
              <a:t>Predicate	</a:t>
            </a:r>
            <a:r>
              <a:rPr lang="en-US" sz="1500" dirty="0">
                <a:solidFill>
                  <a:srgbClr val="000020"/>
                </a:solidFill>
                <a:latin typeface="Symbol" charset="0"/>
                <a:cs typeface="Symbol" charset="0"/>
                <a:sym typeface="Symbol" charset="0"/>
              </a:rPr>
              <a:t>→</a:t>
            </a:r>
            <a:r>
              <a:rPr lang="en-US" sz="1500" i="1" dirty="0">
                <a:solidFill>
                  <a:srgbClr val="000020"/>
                </a:solidFill>
              </a:rPr>
              <a:t> Adjacent-To, Younger-Than, </a:t>
            </a:r>
          </a:p>
          <a:p>
            <a:pPr marL="323850" indent="-285750">
              <a:lnSpc>
                <a:spcPct val="90000"/>
              </a:lnSpc>
              <a:spcBef>
                <a:spcPts val="663"/>
              </a:spcBef>
              <a:buFont typeface="Zapf Dingbats" charset="0"/>
              <a:buNone/>
            </a:pPr>
            <a:r>
              <a:rPr lang="en-US" sz="1500" i="1" dirty="0">
                <a:solidFill>
                  <a:srgbClr val="000020"/>
                </a:solidFill>
              </a:rPr>
              <a:t>Function		</a:t>
            </a:r>
            <a:r>
              <a:rPr lang="en-US" sz="1500" dirty="0">
                <a:solidFill>
                  <a:srgbClr val="000020"/>
                </a:solidFill>
                <a:latin typeface="Symbol" charset="0"/>
                <a:cs typeface="Symbol" charset="0"/>
                <a:sym typeface="Symbol" charset="0"/>
              </a:rPr>
              <a:t>→</a:t>
            </a:r>
            <a:r>
              <a:rPr lang="en-US" sz="1500" i="1" dirty="0">
                <a:solidFill>
                  <a:srgbClr val="000020"/>
                </a:solidFill>
              </a:rPr>
              <a:t> Father-Of, Square-Position, </a:t>
            </a:r>
            <a:r>
              <a:rPr lang="en-US" sz="1500" i="1" dirty="0" err="1">
                <a:solidFill>
                  <a:srgbClr val="000020"/>
                </a:solidFill>
              </a:rPr>
              <a:t>Sqrt</a:t>
            </a:r>
            <a:r>
              <a:rPr lang="en-US" sz="1500" i="1" dirty="0">
                <a:solidFill>
                  <a:srgbClr val="000020"/>
                </a:solidFill>
              </a:rPr>
              <a:t>, Cosine</a:t>
            </a:r>
          </a:p>
          <a:p>
            <a:pPr marL="323850" indent="-285750">
              <a:lnSpc>
                <a:spcPct val="90000"/>
              </a:lnSpc>
              <a:spcBef>
                <a:spcPts val="663"/>
              </a:spcBef>
              <a:buClr>
                <a:srgbClr val="FAFD00"/>
              </a:buClr>
              <a:buSzPct val="75000"/>
              <a:buFont typeface="Wingdings" charset="0"/>
              <a:buChar char="◆"/>
            </a:pPr>
            <a:endParaRPr lang="en-US" sz="1500" dirty="0"/>
          </a:p>
          <a:p>
            <a:pPr marL="323850" indent="-285750">
              <a:lnSpc>
                <a:spcPct val="90000"/>
              </a:lnSpc>
              <a:spcBef>
                <a:spcPts val="663"/>
              </a:spcBef>
              <a:buFont typeface="Zapf Dingbats" charset="0"/>
              <a:buNone/>
            </a:pPr>
            <a:r>
              <a:rPr lang="en-US" sz="1500" dirty="0"/>
              <a:t>ambiguities are resolved through precedence or parentheses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DD26748E-B2B8-224F-AA4C-028173F01192}" type="slidenum">
              <a:rPr lang="en-US"/>
              <a:pPr/>
              <a:t>45</a:t>
            </a:fld>
            <a:endParaRPr lang="en-US"/>
          </a:p>
        </p:txBody>
      </p:sp>
      <p:grpSp>
        <p:nvGrpSpPr>
          <p:cNvPr id="52225" name="Group 1"/>
          <p:cNvGrpSpPr>
            <a:grpSpLocks/>
          </p:cNvGrpSpPr>
          <p:nvPr/>
        </p:nvGrpSpPr>
        <p:grpSpPr bwMode="auto">
          <a:xfrm>
            <a:off x="0" y="6369050"/>
            <a:ext cx="9110663" cy="495300"/>
            <a:chOff x="0" y="0"/>
            <a:chExt cx="5739" cy="312"/>
          </a:xfrm>
        </p:grpSpPr>
        <p:sp>
          <p:nvSpPr>
            <p:cNvPr id="5222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2227" name="Group 3"/>
            <p:cNvGrpSpPr>
              <a:grpSpLocks/>
            </p:cNvGrpSpPr>
            <p:nvPr/>
          </p:nvGrpSpPr>
          <p:grpSpPr bwMode="auto">
            <a:xfrm>
              <a:off x="0" y="0"/>
              <a:ext cx="5739" cy="312"/>
              <a:chOff x="0" y="0"/>
              <a:chExt cx="5739" cy="312"/>
            </a:xfrm>
          </p:grpSpPr>
          <p:grpSp>
            <p:nvGrpSpPr>
              <p:cNvPr id="52228" name="Group 4"/>
              <p:cNvGrpSpPr>
                <a:grpSpLocks/>
              </p:cNvGrpSpPr>
              <p:nvPr/>
            </p:nvGrpSpPr>
            <p:grpSpPr bwMode="auto">
              <a:xfrm>
                <a:off x="0" y="0"/>
                <a:ext cx="837" cy="312"/>
                <a:chOff x="0" y="0"/>
                <a:chExt cx="837" cy="312"/>
              </a:xfrm>
            </p:grpSpPr>
            <p:pic>
              <p:nvPicPr>
                <p:cNvPr id="522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223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2231" name="Group 7"/>
              <p:cNvGrpSpPr>
                <a:grpSpLocks/>
              </p:cNvGrpSpPr>
              <p:nvPr/>
            </p:nvGrpSpPr>
            <p:grpSpPr bwMode="auto">
              <a:xfrm>
                <a:off x="5287" y="24"/>
                <a:ext cx="452" cy="271"/>
                <a:chOff x="0" y="0"/>
                <a:chExt cx="451" cy="270"/>
              </a:xfrm>
            </p:grpSpPr>
            <p:pic>
              <p:nvPicPr>
                <p:cNvPr id="5223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223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223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223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223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223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49613B0-D15A-5542-90ED-6BAF25BA5565}" type="slidenum">
              <a:rPr lang="en-US" sz="1100" b="1">
                <a:solidFill>
                  <a:srgbClr val="003399"/>
                </a:solidFill>
                <a:latin typeface="Arial" charset="0"/>
                <a:cs typeface="Arial" charset="0"/>
                <a:sym typeface="Arial" charset="0"/>
              </a:rPr>
              <a:pPr algn="ctr"/>
              <a:t>45</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61" name="Rectangle 13"/>
          <p:cNvSpPr>
            <a:spLocks noGrp="1" noChangeArrowheads="1"/>
          </p:cNvSpPr>
          <p:nvPr>
            <p:ph type="title"/>
          </p:nvPr>
        </p:nvSpPr>
        <p:spPr>
          <a:ln/>
        </p:spPr>
        <p:txBody>
          <a:bodyPr rIns="129200"/>
          <a:lstStyle/>
          <a:p>
            <a:r>
              <a:rPr lang="en-US"/>
              <a:t>Terms</a:t>
            </a:r>
          </a:p>
        </p:txBody>
      </p:sp>
      <p:sp>
        <p:nvSpPr>
          <p:cNvPr id="53262" name="Rectangle 14"/>
          <p:cNvSpPr>
            <a:spLocks noGrp="1" noChangeArrowheads="1"/>
          </p:cNvSpPr>
          <p:nvPr>
            <p:ph idx="1"/>
          </p:nvPr>
        </p:nvSpPr>
        <p:spPr>
          <a:ln/>
        </p:spPr>
        <p:txBody>
          <a:bodyPr rIns="129200">
            <a:normAutofit fontScale="92500"/>
          </a:bodyPr>
          <a:lstStyle/>
          <a:p>
            <a:r>
              <a:rPr lang="en-US"/>
              <a:t>logical expressions that specify objects</a:t>
            </a:r>
          </a:p>
          <a:p>
            <a:r>
              <a:rPr lang="en-US"/>
              <a:t>constants and variables are terms</a:t>
            </a:r>
          </a:p>
          <a:p>
            <a:r>
              <a:rPr lang="en-US"/>
              <a:t>more complex terms are constructed from function symbols and simpler terms, enclosed in parentheses</a:t>
            </a:r>
          </a:p>
          <a:p>
            <a:pPr marL="508000" lvl="1"/>
            <a:r>
              <a:rPr lang="en-US"/>
              <a:t>basically a complicated name of an object</a:t>
            </a:r>
          </a:p>
          <a:p>
            <a:r>
              <a:rPr lang="en-US"/>
              <a:t>semantics is constructed from the basic components, and the definition of the functions involved</a:t>
            </a:r>
          </a:p>
          <a:p>
            <a:pPr marL="508000" lvl="1"/>
            <a:r>
              <a:rPr lang="en-US"/>
              <a:t>either through explicit descriptions (e.g. table), or via other functions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EB0CABE-34C0-5949-ABFF-7B9DE1F263F2}" type="slidenum">
              <a:rPr lang="en-US"/>
              <a:pPr/>
              <a:t>46</a:t>
            </a:fld>
            <a:endParaRPr lang="en-US"/>
          </a:p>
        </p:txBody>
      </p:sp>
      <p:grpSp>
        <p:nvGrpSpPr>
          <p:cNvPr id="53249" name="Group 1"/>
          <p:cNvGrpSpPr>
            <a:grpSpLocks/>
          </p:cNvGrpSpPr>
          <p:nvPr/>
        </p:nvGrpSpPr>
        <p:grpSpPr bwMode="auto">
          <a:xfrm>
            <a:off x="0" y="6369050"/>
            <a:ext cx="9110663" cy="495300"/>
            <a:chOff x="0" y="0"/>
            <a:chExt cx="5739" cy="312"/>
          </a:xfrm>
        </p:grpSpPr>
        <p:sp>
          <p:nvSpPr>
            <p:cNvPr id="5325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3251" name="Group 3"/>
            <p:cNvGrpSpPr>
              <a:grpSpLocks/>
            </p:cNvGrpSpPr>
            <p:nvPr/>
          </p:nvGrpSpPr>
          <p:grpSpPr bwMode="auto">
            <a:xfrm>
              <a:off x="0" y="0"/>
              <a:ext cx="5739" cy="312"/>
              <a:chOff x="0" y="0"/>
              <a:chExt cx="5739" cy="312"/>
            </a:xfrm>
          </p:grpSpPr>
          <p:grpSp>
            <p:nvGrpSpPr>
              <p:cNvPr id="53252" name="Group 4"/>
              <p:cNvGrpSpPr>
                <a:grpSpLocks/>
              </p:cNvGrpSpPr>
              <p:nvPr/>
            </p:nvGrpSpPr>
            <p:grpSpPr bwMode="auto">
              <a:xfrm>
                <a:off x="0" y="0"/>
                <a:ext cx="837" cy="312"/>
                <a:chOff x="0" y="0"/>
                <a:chExt cx="837" cy="312"/>
              </a:xfrm>
            </p:grpSpPr>
            <p:pic>
              <p:nvPicPr>
                <p:cNvPr id="532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325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3255" name="Group 7"/>
              <p:cNvGrpSpPr>
                <a:grpSpLocks/>
              </p:cNvGrpSpPr>
              <p:nvPr/>
            </p:nvGrpSpPr>
            <p:grpSpPr bwMode="auto">
              <a:xfrm>
                <a:off x="5287" y="24"/>
                <a:ext cx="452" cy="271"/>
                <a:chOff x="0" y="0"/>
                <a:chExt cx="451" cy="270"/>
              </a:xfrm>
            </p:grpSpPr>
            <p:pic>
              <p:nvPicPr>
                <p:cNvPr id="5325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325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325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325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326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326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6A9DBC8-8524-6949-955F-E11FD5D90077}" type="slidenum">
              <a:rPr lang="en-US" sz="1100" b="1">
                <a:solidFill>
                  <a:srgbClr val="003399"/>
                </a:solidFill>
                <a:latin typeface="Arial" charset="0"/>
                <a:cs typeface="Arial" charset="0"/>
                <a:sym typeface="Arial" charset="0"/>
              </a:rPr>
              <a:pPr algn="ctr"/>
              <a:t>46</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5" name="Rectangle 13"/>
          <p:cNvSpPr>
            <a:spLocks noGrp="1" noChangeArrowheads="1"/>
          </p:cNvSpPr>
          <p:nvPr>
            <p:ph type="title"/>
          </p:nvPr>
        </p:nvSpPr>
        <p:spPr>
          <a:ln/>
        </p:spPr>
        <p:txBody>
          <a:bodyPr rIns="129200"/>
          <a:lstStyle/>
          <a:p>
            <a:r>
              <a:rPr lang="en-US"/>
              <a:t>Unification</a:t>
            </a:r>
          </a:p>
        </p:txBody>
      </p:sp>
      <p:sp>
        <p:nvSpPr>
          <p:cNvPr id="54286" name="Rectangle 14"/>
          <p:cNvSpPr>
            <a:spLocks noGrp="1" noChangeArrowheads="1"/>
          </p:cNvSpPr>
          <p:nvPr>
            <p:ph idx="1"/>
          </p:nvPr>
        </p:nvSpPr>
        <p:spPr>
          <a:ln/>
        </p:spPr>
        <p:txBody>
          <a:bodyPr rIns="129200">
            <a:normAutofit fontScale="92500"/>
          </a:bodyPr>
          <a:lstStyle/>
          <a:p>
            <a:r>
              <a:rPr lang="en-US"/>
              <a:t>an operation that tries to find consistent variable bindings (substitutions) for two terms</a:t>
            </a:r>
          </a:p>
          <a:p>
            <a:pPr marL="508000" lvl="1"/>
            <a:r>
              <a:rPr lang="en-US"/>
              <a:t>a substitution is the simultaneous replacement of variable instances by terms, providing a </a:t>
            </a:r>
            <a:r>
              <a:rPr lang="ja-JP" altLang="en-US">
                <a:latin typeface="Arial"/>
              </a:rPr>
              <a:t>“</a:t>
            </a:r>
            <a:r>
              <a:rPr lang="en-US"/>
              <a:t>binding</a:t>
            </a:r>
            <a:r>
              <a:rPr lang="ja-JP" altLang="en-US">
                <a:latin typeface="Arial"/>
              </a:rPr>
              <a:t>”</a:t>
            </a:r>
            <a:r>
              <a:rPr lang="en-US"/>
              <a:t> for the variable</a:t>
            </a:r>
          </a:p>
          <a:p>
            <a:pPr marL="508000" lvl="1"/>
            <a:r>
              <a:rPr lang="en-US"/>
              <a:t>without unification, the matching between rules would be restricted to constants</a:t>
            </a:r>
          </a:p>
          <a:p>
            <a:pPr marL="508000" lvl="1"/>
            <a:r>
              <a:rPr lang="en-US"/>
              <a:t>often used together with the resolution inference rule</a:t>
            </a:r>
          </a:p>
          <a:p>
            <a:pPr marL="508000" lvl="1"/>
            <a:r>
              <a:rPr lang="en-US"/>
              <a:t>unification itself is a very powerful and possibly complex operation</a:t>
            </a:r>
          </a:p>
          <a:p>
            <a:pPr marL="698500" lvl="2"/>
            <a:r>
              <a:rPr lang="en-US"/>
              <a:t>in many practical implementations, restrictions are imposed</a:t>
            </a:r>
          </a:p>
          <a:p>
            <a:pPr marL="863600" lvl="3"/>
            <a:r>
              <a:rPr lang="en-US"/>
              <a:t>e.g. substitutions may occur only in one direction (</a:t>
            </a:r>
            <a:r>
              <a:rPr lang="ja-JP" altLang="en-US">
                <a:latin typeface="Arial"/>
              </a:rPr>
              <a:t>“</a:t>
            </a:r>
            <a:r>
              <a:rPr lang="en-US"/>
              <a:t>matching</a:t>
            </a:r>
            <a:r>
              <a:rPr lang="ja-JP" altLang="en-US">
                <a:latin typeface="Arial"/>
              </a:rPr>
              <a:t>”</a:t>
            </a:r>
            <a:r>
              <a:rPr lang="en-US"/>
              <a:t>)</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FA5E6A34-6AA9-F94C-B11A-4F87195A1EA6}" type="slidenum">
              <a:rPr lang="en-US"/>
              <a:pPr/>
              <a:t>47</a:t>
            </a:fld>
            <a:endParaRPr lang="en-US"/>
          </a:p>
        </p:txBody>
      </p:sp>
      <p:grpSp>
        <p:nvGrpSpPr>
          <p:cNvPr id="54273" name="Group 1"/>
          <p:cNvGrpSpPr>
            <a:grpSpLocks/>
          </p:cNvGrpSpPr>
          <p:nvPr/>
        </p:nvGrpSpPr>
        <p:grpSpPr bwMode="auto">
          <a:xfrm>
            <a:off x="0" y="6369050"/>
            <a:ext cx="9110663" cy="495300"/>
            <a:chOff x="0" y="0"/>
            <a:chExt cx="5739" cy="312"/>
          </a:xfrm>
        </p:grpSpPr>
        <p:sp>
          <p:nvSpPr>
            <p:cNvPr id="5427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4275" name="Group 3"/>
            <p:cNvGrpSpPr>
              <a:grpSpLocks/>
            </p:cNvGrpSpPr>
            <p:nvPr/>
          </p:nvGrpSpPr>
          <p:grpSpPr bwMode="auto">
            <a:xfrm>
              <a:off x="0" y="0"/>
              <a:ext cx="5739" cy="312"/>
              <a:chOff x="0" y="0"/>
              <a:chExt cx="5739" cy="312"/>
            </a:xfrm>
          </p:grpSpPr>
          <p:grpSp>
            <p:nvGrpSpPr>
              <p:cNvPr id="54276" name="Group 4"/>
              <p:cNvGrpSpPr>
                <a:grpSpLocks/>
              </p:cNvGrpSpPr>
              <p:nvPr/>
            </p:nvGrpSpPr>
            <p:grpSpPr bwMode="auto">
              <a:xfrm>
                <a:off x="0" y="0"/>
                <a:ext cx="837" cy="312"/>
                <a:chOff x="0" y="0"/>
                <a:chExt cx="837" cy="312"/>
              </a:xfrm>
            </p:grpSpPr>
            <p:pic>
              <p:nvPicPr>
                <p:cNvPr id="542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427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4279" name="Group 7"/>
              <p:cNvGrpSpPr>
                <a:grpSpLocks/>
              </p:cNvGrpSpPr>
              <p:nvPr/>
            </p:nvGrpSpPr>
            <p:grpSpPr bwMode="auto">
              <a:xfrm>
                <a:off x="5287" y="24"/>
                <a:ext cx="452" cy="271"/>
                <a:chOff x="0" y="0"/>
                <a:chExt cx="451" cy="270"/>
              </a:xfrm>
            </p:grpSpPr>
            <p:pic>
              <p:nvPicPr>
                <p:cNvPr id="5428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428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428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428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428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428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8BB122C1-FA11-B749-8FAD-E73E659D2577}" type="slidenum">
              <a:rPr lang="en-US" sz="1100" b="1">
                <a:solidFill>
                  <a:srgbClr val="003399"/>
                </a:solidFill>
                <a:latin typeface="Arial" charset="0"/>
                <a:cs typeface="Arial" charset="0"/>
                <a:sym typeface="Arial" charset="0"/>
              </a:rPr>
              <a:pPr algn="ctr"/>
              <a:t>47</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9" name="Rectangle 13"/>
          <p:cNvSpPr>
            <a:spLocks noGrp="1" noChangeArrowheads="1"/>
          </p:cNvSpPr>
          <p:nvPr>
            <p:ph type="title"/>
          </p:nvPr>
        </p:nvSpPr>
        <p:spPr>
          <a:ln/>
        </p:spPr>
        <p:txBody>
          <a:bodyPr rIns="129200"/>
          <a:lstStyle/>
          <a:p>
            <a:r>
              <a:rPr lang="en-US"/>
              <a:t>Atomic Sentences</a:t>
            </a:r>
          </a:p>
        </p:txBody>
      </p:sp>
      <p:sp>
        <p:nvSpPr>
          <p:cNvPr id="55310" name="Rectangle 14"/>
          <p:cNvSpPr>
            <a:spLocks noGrp="1" noChangeArrowheads="1"/>
          </p:cNvSpPr>
          <p:nvPr>
            <p:ph idx="1"/>
          </p:nvPr>
        </p:nvSpPr>
        <p:spPr>
          <a:ln/>
        </p:spPr>
        <p:txBody>
          <a:bodyPr rIns="129200"/>
          <a:lstStyle/>
          <a:p>
            <a:r>
              <a:rPr lang="en-US"/>
              <a:t>state facts about objects and their relations</a:t>
            </a:r>
          </a:p>
          <a:p>
            <a:r>
              <a:rPr lang="en-US"/>
              <a:t>specified through predicates and terms</a:t>
            </a:r>
          </a:p>
          <a:p>
            <a:pPr marL="508000" lvl="1"/>
            <a:r>
              <a:rPr lang="en-US"/>
              <a:t>the predicate identifies the relation, the terms identify the objects that have the relation</a:t>
            </a:r>
          </a:p>
          <a:p>
            <a:r>
              <a:rPr lang="en-US"/>
              <a:t>an atomic sentence is true if the relation between the objects holds</a:t>
            </a:r>
          </a:p>
          <a:p>
            <a:pPr marL="508000" lvl="1"/>
            <a:r>
              <a:rPr lang="en-US"/>
              <a:t>this can be verified by looking it up in the set of tuples that define the relation</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D90D7489-E8BA-2A47-B5AF-ABBB68EA8034}" type="slidenum">
              <a:rPr lang="en-US"/>
              <a:pPr/>
              <a:t>48</a:t>
            </a:fld>
            <a:endParaRPr lang="en-US"/>
          </a:p>
        </p:txBody>
      </p:sp>
      <p:grpSp>
        <p:nvGrpSpPr>
          <p:cNvPr id="55297" name="Group 1"/>
          <p:cNvGrpSpPr>
            <a:grpSpLocks/>
          </p:cNvGrpSpPr>
          <p:nvPr/>
        </p:nvGrpSpPr>
        <p:grpSpPr bwMode="auto">
          <a:xfrm>
            <a:off x="0" y="6369050"/>
            <a:ext cx="9110663" cy="495300"/>
            <a:chOff x="0" y="0"/>
            <a:chExt cx="5739" cy="312"/>
          </a:xfrm>
        </p:grpSpPr>
        <p:sp>
          <p:nvSpPr>
            <p:cNvPr id="5529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5299" name="Group 3"/>
            <p:cNvGrpSpPr>
              <a:grpSpLocks/>
            </p:cNvGrpSpPr>
            <p:nvPr/>
          </p:nvGrpSpPr>
          <p:grpSpPr bwMode="auto">
            <a:xfrm>
              <a:off x="0" y="0"/>
              <a:ext cx="5739" cy="312"/>
              <a:chOff x="0" y="0"/>
              <a:chExt cx="5739" cy="312"/>
            </a:xfrm>
          </p:grpSpPr>
          <p:grpSp>
            <p:nvGrpSpPr>
              <p:cNvPr id="55300" name="Group 4"/>
              <p:cNvGrpSpPr>
                <a:grpSpLocks/>
              </p:cNvGrpSpPr>
              <p:nvPr/>
            </p:nvGrpSpPr>
            <p:grpSpPr bwMode="auto">
              <a:xfrm>
                <a:off x="0" y="0"/>
                <a:ext cx="837" cy="312"/>
                <a:chOff x="0" y="0"/>
                <a:chExt cx="837" cy="312"/>
              </a:xfrm>
            </p:grpSpPr>
            <p:pic>
              <p:nvPicPr>
                <p:cNvPr id="553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530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5303" name="Group 7"/>
              <p:cNvGrpSpPr>
                <a:grpSpLocks/>
              </p:cNvGrpSpPr>
              <p:nvPr/>
            </p:nvGrpSpPr>
            <p:grpSpPr bwMode="auto">
              <a:xfrm>
                <a:off x="5287" y="24"/>
                <a:ext cx="452" cy="271"/>
                <a:chOff x="0" y="0"/>
                <a:chExt cx="451" cy="270"/>
              </a:xfrm>
            </p:grpSpPr>
            <p:pic>
              <p:nvPicPr>
                <p:cNvPr id="5530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530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530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530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530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531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E49CC893-C641-4047-B5E9-4125B3937CEA}" type="slidenum">
              <a:rPr lang="en-US" sz="1100" b="1">
                <a:solidFill>
                  <a:srgbClr val="003399"/>
                </a:solidFill>
                <a:latin typeface="Arial" charset="0"/>
                <a:cs typeface="Arial" charset="0"/>
                <a:sym typeface="Arial" charset="0"/>
              </a:rPr>
              <a:pPr algn="ctr"/>
              <a:t>48</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33" name="Rectangle 13"/>
          <p:cNvSpPr>
            <a:spLocks noGrp="1" noChangeArrowheads="1"/>
          </p:cNvSpPr>
          <p:nvPr>
            <p:ph type="title"/>
          </p:nvPr>
        </p:nvSpPr>
        <p:spPr>
          <a:ln/>
        </p:spPr>
        <p:txBody>
          <a:bodyPr rIns="129200"/>
          <a:lstStyle/>
          <a:p>
            <a:r>
              <a:rPr lang="en-US"/>
              <a:t>Complex Sentences</a:t>
            </a:r>
          </a:p>
        </p:txBody>
      </p:sp>
      <p:sp>
        <p:nvSpPr>
          <p:cNvPr id="56334" name="Rectangle 14"/>
          <p:cNvSpPr>
            <a:spLocks noGrp="1" noChangeArrowheads="1"/>
          </p:cNvSpPr>
          <p:nvPr>
            <p:ph idx="1"/>
          </p:nvPr>
        </p:nvSpPr>
        <p:spPr>
          <a:ln/>
        </p:spPr>
        <p:txBody>
          <a:bodyPr rIns="129200"/>
          <a:lstStyle/>
          <a:p>
            <a:r>
              <a:rPr lang="en-US"/>
              <a:t>logical connectives can be used to build more complex sentences</a:t>
            </a:r>
          </a:p>
          <a:p>
            <a:r>
              <a:rPr lang="en-US"/>
              <a:t>semantics is specified as in propositional logic</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38B74956-85AA-BA4E-A9EB-CC4DA2FB394B}" type="slidenum">
              <a:rPr lang="en-US"/>
              <a:pPr/>
              <a:t>49</a:t>
            </a:fld>
            <a:endParaRPr lang="en-US"/>
          </a:p>
        </p:txBody>
      </p:sp>
      <p:grpSp>
        <p:nvGrpSpPr>
          <p:cNvPr id="56321" name="Group 1"/>
          <p:cNvGrpSpPr>
            <a:grpSpLocks/>
          </p:cNvGrpSpPr>
          <p:nvPr/>
        </p:nvGrpSpPr>
        <p:grpSpPr bwMode="auto">
          <a:xfrm>
            <a:off x="0" y="6369050"/>
            <a:ext cx="9110663" cy="495300"/>
            <a:chOff x="0" y="0"/>
            <a:chExt cx="5739" cy="312"/>
          </a:xfrm>
        </p:grpSpPr>
        <p:sp>
          <p:nvSpPr>
            <p:cNvPr id="5632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6323" name="Group 3"/>
            <p:cNvGrpSpPr>
              <a:grpSpLocks/>
            </p:cNvGrpSpPr>
            <p:nvPr/>
          </p:nvGrpSpPr>
          <p:grpSpPr bwMode="auto">
            <a:xfrm>
              <a:off x="0" y="0"/>
              <a:ext cx="5739" cy="312"/>
              <a:chOff x="0" y="0"/>
              <a:chExt cx="5739" cy="312"/>
            </a:xfrm>
          </p:grpSpPr>
          <p:grpSp>
            <p:nvGrpSpPr>
              <p:cNvPr id="56324" name="Group 4"/>
              <p:cNvGrpSpPr>
                <a:grpSpLocks/>
              </p:cNvGrpSpPr>
              <p:nvPr/>
            </p:nvGrpSpPr>
            <p:grpSpPr bwMode="auto">
              <a:xfrm>
                <a:off x="0" y="0"/>
                <a:ext cx="837" cy="312"/>
                <a:chOff x="0" y="0"/>
                <a:chExt cx="837" cy="312"/>
              </a:xfrm>
            </p:grpSpPr>
            <p:pic>
              <p:nvPicPr>
                <p:cNvPr id="563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632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6327" name="Group 7"/>
              <p:cNvGrpSpPr>
                <a:grpSpLocks/>
              </p:cNvGrpSpPr>
              <p:nvPr/>
            </p:nvGrpSpPr>
            <p:grpSpPr bwMode="auto">
              <a:xfrm>
                <a:off x="5287" y="24"/>
                <a:ext cx="452" cy="271"/>
                <a:chOff x="0" y="0"/>
                <a:chExt cx="451" cy="270"/>
              </a:xfrm>
            </p:grpSpPr>
            <p:pic>
              <p:nvPicPr>
                <p:cNvPr id="5632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632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633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633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633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633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CB92E9F5-E75B-964D-A17F-380768592AFD}" type="slidenum">
              <a:rPr lang="en-US" sz="1100" b="1">
                <a:solidFill>
                  <a:srgbClr val="003399"/>
                </a:solidFill>
                <a:latin typeface="Arial" charset="0"/>
                <a:cs typeface="Arial" charset="0"/>
                <a:sym typeface="Arial" charset="0"/>
              </a:rPr>
              <a:pPr algn="ctr"/>
              <a:t>49</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77" name="Rectangle 13"/>
          <p:cNvSpPr>
            <a:spLocks noGrp="1" noChangeArrowheads="1"/>
          </p:cNvSpPr>
          <p:nvPr>
            <p:ph type="title"/>
          </p:nvPr>
        </p:nvSpPr>
        <p:spPr>
          <a:ln/>
        </p:spPr>
        <p:txBody>
          <a:bodyPr rIns="129200"/>
          <a:lstStyle/>
          <a:p>
            <a:r>
              <a:rPr lang="en-US"/>
              <a:t>Dilbert on Reasoning 1</a:t>
            </a:r>
          </a:p>
        </p:txBody>
      </p:sp>
      <p:sp>
        <p:nvSpPr>
          <p:cNvPr id="11281" name="Rectangle 17"/>
          <p:cNvSpPr>
            <a:spLocks noGrp="1" noChangeArrowheads="1"/>
          </p:cNvSpPr>
          <p:nvPr>
            <p:ph idx="1"/>
          </p:nvPr>
        </p:nvSpPr>
        <p:spPr>
          <a:ln/>
        </p:spPr>
        <p:txBody>
          <a:bodyPr rIns="129200"/>
          <a:lstStyle/>
          <a:p>
            <a:endParaRPr lang="en-US"/>
          </a:p>
        </p:txBody>
      </p:sp>
      <p:sp>
        <p:nvSpPr>
          <p:cNvPr id="19" name="Slide Number Placeholder 3"/>
          <p:cNvSpPr>
            <a:spLocks noGrp="1"/>
          </p:cNvSpPr>
          <p:nvPr>
            <p:ph type="sldNum" sz="quarter" idx="4294967295"/>
          </p:nvPr>
        </p:nvSpPr>
        <p:spPr>
          <a:xfrm>
            <a:off x="8874125" y="6484938"/>
            <a:ext cx="269875" cy="254000"/>
          </a:xfrm>
          <a:prstGeom prst="rect">
            <a:avLst/>
          </a:prstGeom>
        </p:spPr>
        <p:txBody>
          <a:bodyPr/>
          <a:lstStyle/>
          <a:p>
            <a:fld id="{870DF28F-4284-F640-879D-174307BEDC8B}" type="slidenum">
              <a:rPr lang="en-US"/>
              <a:pPr/>
              <a:t>5</a:t>
            </a:fld>
            <a:endParaRPr lang="en-US"/>
          </a:p>
        </p:txBody>
      </p:sp>
      <p:grpSp>
        <p:nvGrpSpPr>
          <p:cNvPr id="11267" name="Group 3"/>
          <p:cNvGrpSpPr>
            <a:grpSpLocks/>
          </p:cNvGrpSpPr>
          <p:nvPr/>
        </p:nvGrpSpPr>
        <p:grpSpPr bwMode="auto">
          <a:xfrm>
            <a:off x="0" y="6369050"/>
            <a:ext cx="9110663" cy="495300"/>
            <a:chOff x="0" y="0"/>
            <a:chExt cx="5739" cy="312"/>
          </a:xfrm>
        </p:grpSpPr>
        <p:grpSp>
          <p:nvGrpSpPr>
            <p:cNvPr id="11268" name="Group 4"/>
            <p:cNvGrpSpPr>
              <a:grpSpLocks/>
            </p:cNvGrpSpPr>
            <p:nvPr/>
          </p:nvGrpSpPr>
          <p:grpSpPr bwMode="auto">
            <a:xfrm>
              <a:off x="0" y="0"/>
              <a:ext cx="837" cy="312"/>
              <a:chOff x="0" y="0"/>
              <a:chExt cx="837" cy="312"/>
            </a:xfrm>
          </p:grpSpPr>
          <p:pic>
            <p:nvPicPr>
              <p:cNvPr id="112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127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1271" name="Group 7"/>
            <p:cNvGrpSpPr>
              <a:grpSpLocks/>
            </p:cNvGrpSpPr>
            <p:nvPr/>
          </p:nvGrpSpPr>
          <p:grpSpPr bwMode="auto">
            <a:xfrm>
              <a:off x="5287" y="24"/>
              <a:ext cx="452" cy="271"/>
              <a:chOff x="0" y="0"/>
              <a:chExt cx="451" cy="270"/>
            </a:xfrm>
          </p:grpSpPr>
          <p:pic>
            <p:nvPicPr>
              <p:cNvPr id="1127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127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127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127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127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pic>
        <p:nvPicPr>
          <p:cNvPr id="11278" name="Picture 1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1936750"/>
            <a:ext cx="9040813"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1279" name="Rectangle 15"/>
          <p:cNvSpPr>
            <a:spLocks/>
          </p:cNvSpPr>
          <p:nvPr/>
        </p:nvSpPr>
        <p:spPr bwMode="auto">
          <a:xfrm>
            <a:off x="2971800" y="1905000"/>
            <a:ext cx="6172200" cy="3657600"/>
          </a:xfrm>
          <a:prstGeom prst="rect">
            <a:avLst/>
          </a:prstGeom>
          <a:solidFill>
            <a:srgbClr val="FFFFFF"/>
          </a:solidFill>
          <a:ln>
            <a:noFill/>
          </a:ln>
          <a:extLst>
            <a:ext uri="{91240B29-F687-4f45-9708-019B960494DF}">
              <a14:hiddenLine xmlns:a14="http://schemas.microsoft.com/office/drawing/2010/main" w="12700" cap="flat">
                <a:solidFill>
                  <a:schemeClr val="tx1"/>
                </a:solidFill>
                <a:round/>
                <a:headEnd type="none" w="med" len="med"/>
                <a:tailEnd type="none" w="med" len="med"/>
              </a14:hiddenLine>
            </a:ext>
          </a:extLst>
        </p:spPr>
        <p:txBody>
          <a:bodyPr lIns="0" tIns="0" rIns="0" bIns="0"/>
          <a:lstStyle/>
          <a:p>
            <a:endParaRPr lang="en-US"/>
          </a:p>
        </p:txBody>
      </p:sp>
      <p:sp>
        <p:nvSpPr>
          <p:cNvPr id="11280" name="Text Box 16"/>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4D6D7994-86FD-DE4A-9889-8B05E84F6AF3}" type="slidenum">
              <a:rPr lang="en-US" sz="1100" b="1">
                <a:solidFill>
                  <a:srgbClr val="003399"/>
                </a:solidFill>
                <a:latin typeface="Arial" charset="0"/>
                <a:cs typeface="Arial" charset="0"/>
                <a:sym typeface="Arial" charset="0"/>
              </a:rPr>
              <a:pPr algn="ctr"/>
              <a:t>5</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57" name="Rectangle 13"/>
          <p:cNvSpPr>
            <a:spLocks noGrp="1" noChangeArrowheads="1"/>
          </p:cNvSpPr>
          <p:nvPr>
            <p:ph type="title"/>
          </p:nvPr>
        </p:nvSpPr>
        <p:spPr>
          <a:ln/>
        </p:spPr>
        <p:txBody>
          <a:bodyPr rIns="129200"/>
          <a:lstStyle/>
          <a:p>
            <a:r>
              <a:rPr lang="en-US"/>
              <a:t>Quantifiers</a:t>
            </a:r>
          </a:p>
        </p:txBody>
      </p:sp>
      <p:sp>
        <p:nvSpPr>
          <p:cNvPr id="57358" name="Rectangle 14"/>
          <p:cNvSpPr>
            <a:spLocks noGrp="1" noChangeArrowheads="1"/>
          </p:cNvSpPr>
          <p:nvPr>
            <p:ph idx="1"/>
          </p:nvPr>
        </p:nvSpPr>
        <p:spPr>
          <a:ln/>
        </p:spPr>
        <p:txBody>
          <a:bodyPr rIns="129200"/>
          <a:lstStyle/>
          <a:p>
            <a:r>
              <a:rPr lang="en-US"/>
              <a:t>can be used to express properties of collections of objects</a:t>
            </a:r>
          </a:p>
          <a:p>
            <a:pPr marL="508000" lvl="1"/>
            <a:r>
              <a:rPr lang="en-US"/>
              <a:t>eliminates the need to explicitly enumerate all objects</a:t>
            </a:r>
          </a:p>
          <a:p>
            <a:r>
              <a:rPr lang="en-US"/>
              <a:t>predicate logic uses two quantifiers</a:t>
            </a:r>
          </a:p>
          <a:p>
            <a:pPr marL="508000" lvl="1"/>
            <a:r>
              <a:rPr lang="en-US">
                <a:cs typeface="Apple Symbols" charset="0"/>
              </a:rPr>
              <a:t>universal quantifier ∀ </a:t>
            </a:r>
            <a:endParaRPr lang="en-US"/>
          </a:p>
          <a:p>
            <a:pPr marL="508000" lvl="1"/>
            <a:r>
              <a:rPr lang="en-US">
                <a:cs typeface="Apple Symbols" charset="0"/>
              </a:rPr>
              <a:t>existential quantifier ∃ </a:t>
            </a:r>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2AF31902-4A9C-D04B-8355-8E1662ACD2EF}" type="slidenum">
              <a:rPr lang="en-US"/>
              <a:pPr/>
              <a:t>50</a:t>
            </a:fld>
            <a:endParaRPr lang="en-US"/>
          </a:p>
        </p:txBody>
      </p:sp>
      <p:grpSp>
        <p:nvGrpSpPr>
          <p:cNvPr id="57345" name="Group 1"/>
          <p:cNvGrpSpPr>
            <a:grpSpLocks/>
          </p:cNvGrpSpPr>
          <p:nvPr/>
        </p:nvGrpSpPr>
        <p:grpSpPr bwMode="auto">
          <a:xfrm>
            <a:off x="0" y="6369050"/>
            <a:ext cx="9110663" cy="495300"/>
            <a:chOff x="0" y="0"/>
            <a:chExt cx="5739" cy="312"/>
          </a:xfrm>
        </p:grpSpPr>
        <p:sp>
          <p:nvSpPr>
            <p:cNvPr id="5734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7347" name="Group 3"/>
            <p:cNvGrpSpPr>
              <a:grpSpLocks/>
            </p:cNvGrpSpPr>
            <p:nvPr/>
          </p:nvGrpSpPr>
          <p:grpSpPr bwMode="auto">
            <a:xfrm>
              <a:off x="0" y="0"/>
              <a:ext cx="5739" cy="312"/>
              <a:chOff x="0" y="0"/>
              <a:chExt cx="5739" cy="312"/>
            </a:xfrm>
          </p:grpSpPr>
          <p:grpSp>
            <p:nvGrpSpPr>
              <p:cNvPr id="57348" name="Group 4"/>
              <p:cNvGrpSpPr>
                <a:grpSpLocks/>
              </p:cNvGrpSpPr>
              <p:nvPr/>
            </p:nvGrpSpPr>
            <p:grpSpPr bwMode="auto">
              <a:xfrm>
                <a:off x="0" y="0"/>
                <a:ext cx="837" cy="312"/>
                <a:chOff x="0" y="0"/>
                <a:chExt cx="837" cy="312"/>
              </a:xfrm>
            </p:grpSpPr>
            <p:pic>
              <p:nvPicPr>
                <p:cNvPr id="5734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735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7351" name="Group 7"/>
              <p:cNvGrpSpPr>
                <a:grpSpLocks/>
              </p:cNvGrpSpPr>
              <p:nvPr/>
            </p:nvGrpSpPr>
            <p:grpSpPr bwMode="auto">
              <a:xfrm>
                <a:off x="5287" y="24"/>
                <a:ext cx="452" cy="271"/>
                <a:chOff x="0" y="0"/>
                <a:chExt cx="451" cy="270"/>
              </a:xfrm>
            </p:grpSpPr>
            <p:pic>
              <p:nvPicPr>
                <p:cNvPr id="5735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735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735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735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735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735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30AAFBB-996A-E842-8A47-2D29819B8C81}" type="slidenum">
              <a:rPr lang="en-US" sz="1100" b="1">
                <a:solidFill>
                  <a:srgbClr val="003399"/>
                </a:solidFill>
                <a:latin typeface="Arial" charset="0"/>
                <a:cs typeface="Arial" charset="0"/>
                <a:sym typeface="Arial" charset="0"/>
              </a:rPr>
              <a:pPr algn="ctr"/>
              <a:t>50</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81" name="Rectangle 13"/>
          <p:cNvSpPr>
            <a:spLocks noGrp="1" noChangeArrowheads="1"/>
          </p:cNvSpPr>
          <p:nvPr>
            <p:ph type="title"/>
          </p:nvPr>
        </p:nvSpPr>
        <p:spPr>
          <a:ln/>
        </p:spPr>
        <p:txBody>
          <a:bodyPr rIns="129200"/>
          <a:lstStyle/>
          <a:p>
            <a:r>
              <a:rPr lang="en-US"/>
              <a:t>Universal Quantification</a:t>
            </a:r>
          </a:p>
        </p:txBody>
      </p:sp>
      <p:sp>
        <p:nvSpPr>
          <p:cNvPr id="58382" name="Rectangle 14"/>
          <p:cNvSpPr>
            <a:spLocks noGrp="1" noChangeArrowheads="1"/>
          </p:cNvSpPr>
          <p:nvPr>
            <p:ph idx="1"/>
          </p:nvPr>
        </p:nvSpPr>
        <p:spPr>
          <a:ln/>
        </p:spPr>
        <p:txBody>
          <a:bodyPr rIns="129200"/>
          <a:lstStyle/>
          <a:p>
            <a:r>
              <a:rPr lang="en-US"/>
              <a:t>states that a predicate P is holds for all objects x in the universe under discourse</a:t>
            </a:r>
            <a:br>
              <a:rPr lang="en-US"/>
            </a:br>
            <a:r>
              <a:rPr lang="en-US">
                <a:cs typeface="Apple Symbols" charset="0"/>
              </a:rPr>
              <a:t> ∀x P(x)</a:t>
            </a:r>
            <a:endParaRPr lang="en-US"/>
          </a:p>
          <a:p>
            <a:r>
              <a:rPr lang="en-US"/>
              <a:t>the sentence is true if and only if all the individual sentences where the variable x is replaced by the individual objects it can stand for are true</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CA8358EE-ECFC-144D-8D37-68D72B309325}" type="slidenum">
              <a:rPr lang="en-US"/>
              <a:pPr/>
              <a:t>51</a:t>
            </a:fld>
            <a:endParaRPr lang="en-US"/>
          </a:p>
        </p:txBody>
      </p:sp>
      <p:grpSp>
        <p:nvGrpSpPr>
          <p:cNvPr id="58369" name="Group 1"/>
          <p:cNvGrpSpPr>
            <a:grpSpLocks/>
          </p:cNvGrpSpPr>
          <p:nvPr/>
        </p:nvGrpSpPr>
        <p:grpSpPr bwMode="auto">
          <a:xfrm>
            <a:off x="0" y="6369050"/>
            <a:ext cx="9110663" cy="495300"/>
            <a:chOff x="0" y="0"/>
            <a:chExt cx="5739" cy="312"/>
          </a:xfrm>
        </p:grpSpPr>
        <p:sp>
          <p:nvSpPr>
            <p:cNvPr id="5837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8371" name="Group 3"/>
            <p:cNvGrpSpPr>
              <a:grpSpLocks/>
            </p:cNvGrpSpPr>
            <p:nvPr/>
          </p:nvGrpSpPr>
          <p:grpSpPr bwMode="auto">
            <a:xfrm>
              <a:off x="0" y="0"/>
              <a:ext cx="5739" cy="312"/>
              <a:chOff x="0" y="0"/>
              <a:chExt cx="5739" cy="312"/>
            </a:xfrm>
          </p:grpSpPr>
          <p:grpSp>
            <p:nvGrpSpPr>
              <p:cNvPr id="58372" name="Group 4"/>
              <p:cNvGrpSpPr>
                <a:grpSpLocks/>
              </p:cNvGrpSpPr>
              <p:nvPr/>
            </p:nvGrpSpPr>
            <p:grpSpPr bwMode="auto">
              <a:xfrm>
                <a:off x="0" y="0"/>
                <a:ext cx="837" cy="312"/>
                <a:chOff x="0" y="0"/>
                <a:chExt cx="837" cy="312"/>
              </a:xfrm>
            </p:grpSpPr>
            <p:pic>
              <p:nvPicPr>
                <p:cNvPr id="583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837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8375" name="Group 7"/>
              <p:cNvGrpSpPr>
                <a:grpSpLocks/>
              </p:cNvGrpSpPr>
              <p:nvPr/>
            </p:nvGrpSpPr>
            <p:grpSpPr bwMode="auto">
              <a:xfrm>
                <a:off x="5287" y="24"/>
                <a:ext cx="452" cy="271"/>
                <a:chOff x="0" y="0"/>
                <a:chExt cx="451" cy="270"/>
              </a:xfrm>
            </p:grpSpPr>
            <p:pic>
              <p:nvPicPr>
                <p:cNvPr id="5837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837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837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837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838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8383"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7C42F42C-8C03-714F-9D02-C9B899F162E9}" type="slidenum">
              <a:rPr lang="en-US" sz="1100" b="1">
                <a:solidFill>
                  <a:srgbClr val="003399"/>
                </a:solidFill>
                <a:latin typeface="Arial" charset="0"/>
                <a:cs typeface="Arial" charset="0"/>
                <a:sym typeface="Arial" charset="0"/>
              </a:rPr>
              <a:pPr algn="ctr"/>
              <a:t>51</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05" name="Rectangle 13"/>
          <p:cNvSpPr>
            <a:spLocks noGrp="1" noChangeArrowheads="1"/>
          </p:cNvSpPr>
          <p:nvPr>
            <p:ph type="title"/>
          </p:nvPr>
        </p:nvSpPr>
        <p:spPr>
          <a:ln/>
        </p:spPr>
        <p:txBody>
          <a:bodyPr rIns="129200"/>
          <a:lstStyle/>
          <a:p>
            <a:r>
              <a:rPr lang="en-US"/>
              <a:t>Existential Quantification</a:t>
            </a:r>
          </a:p>
        </p:txBody>
      </p:sp>
      <p:sp>
        <p:nvSpPr>
          <p:cNvPr id="59406" name="Rectangle 14"/>
          <p:cNvSpPr>
            <a:spLocks noGrp="1" noChangeArrowheads="1"/>
          </p:cNvSpPr>
          <p:nvPr>
            <p:ph idx="1"/>
          </p:nvPr>
        </p:nvSpPr>
        <p:spPr>
          <a:ln/>
        </p:spPr>
        <p:txBody>
          <a:bodyPr rIns="129200"/>
          <a:lstStyle/>
          <a:p>
            <a:r>
              <a:rPr lang="en-US"/>
              <a:t>states that a predicate P holds for some objects in the universe</a:t>
            </a:r>
            <a:br>
              <a:rPr lang="en-US"/>
            </a:br>
            <a:r>
              <a:rPr lang="en-US">
                <a:cs typeface="Apple Symbols" charset="0"/>
              </a:rPr>
              <a:t>∃ x  P(x)</a:t>
            </a:r>
            <a:endParaRPr lang="en-US"/>
          </a:p>
          <a:p>
            <a:r>
              <a:rPr lang="en-US"/>
              <a:t>the sentence is true if and only if there is at least one true individual sentence where the variable x is replaced by the individual objects it can stand for</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5A5A1767-0940-714D-9546-8E231878347D}" type="slidenum">
              <a:rPr lang="en-US"/>
              <a:pPr/>
              <a:t>52</a:t>
            </a:fld>
            <a:endParaRPr lang="en-US"/>
          </a:p>
        </p:txBody>
      </p:sp>
      <p:grpSp>
        <p:nvGrpSpPr>
          <p:cNvPr id="59393" name="Group 1"/>
          <p:cNvGrpSpPr>
            <a:grpSpLocks/>
          </p:cNvGrpSpPr>
          <p:nvPr/>
        </p:nvGrpSpPr>
        <p:grpSpPr bwMode="auto">
          <a:xfrm>
            <a:off x="0" y="6369050"/>
            <a:ext cx="9110663" cy="495300"/>
            <a:chOff x="0" y="0"/>
            <a:chExt cx="5739" cy="312"/>
          </a:xfrm>
        </p:grpSpPr>
        <p:sp>
          <p:nvSpPr>
            <p:cNvPr id="5939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59395" name="Group 3"/>
            <p:cNvGrpSpPr>
              <a:grpSpLocks/>
            </p:cNvGrpSpPr>
            <p:nvPr/>
          </p:nvGrpSpPr>
          <p:grpSpPr bwMode="auto">
            <a:xfrm>
              <a:off x="0" y="0"/>
              <a:ext cx="5739" cy="312"/>
              <a:chOff x="0" y="0"/>
              <a:chExt cx="5739" cy="312"/>
            </a:xfrm>
          </p:grpSpPr>
          <p:grpSp>
            <p:nvGrpSpPr>
              <p:cNvPr id="59396" name="Group 4"/>
              <p:cNvGrpSpPr>
                <a:grpSpLocks/>
              </p:cNvGrpSpPr>
              <p:nvPr/>
            </p:nvGrpSpPr>
            <p:grpSpPr bwMode="auto">
              <a:xfrm>
                <a:off x="0" y="0"/>
                <a:ext cx="837" cy="312"/>
                <a:chOff x="0" y="0"/>
                <a:chExt cx="837" cy="312"/>
              </a:xfrm>
            </p:grpSpPr>
            <p:pic>
              <p:nvPicPr>
                <p:cNvPr id="5939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5939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59399" name="Group 7"/>
              <p:cNvGrpSpPr>
                <a:grpSpLocks/>
              </p:cNvGrpSpPr>
              <p:nvPr/>
            </p:nvGrpSpPr>
            <p:grpSpPr bwMode="auto">
              <a:xfrm>
                <a:off x="5287" y="24"/>
                <a:ext cx="452" cy="271"/>
                <a:chOff x="0" y="0"/>
                <a:chExt cx="451" cy="270"/>
              </a:xfrm>
            </p:grpSpPr>
            <p:pic>
              <p:nvPicPr>
                <p:cNvPr id="5940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5940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940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940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5940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5940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C25699AC-A959-164B-94ED-5274C6F48534}" type="slidenum">
              <a:rPr lang="en-US" sz="1100" b="1">
                <a:solidFill>
                  <a:srgbClr val="003399"/>
                </a:solidFill>
                <a:latin typeface="Arial" charset="0"/>
                <a:cs typeface="Arial" charset="0"/>
                <a:sym typeface="Arial" charset="0"/>
              </a:rPr>
              <a:pPr algn="ctr"/>
              <a:t>52</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9" name="Rectangle 13"/>
          <p:cNvSpPr>
            <a:spLocks noGrp="1" noChangeArrowheads="1"/>
          </p:cNvSpPr>
          <p:nvPr>
            <p:ph type="title"/>
          </p:nvPr>
        </p:nvSpPr>
        <p:spPr>
          <a:ln/>
        </p:spPr>
        <p:txBody>
          <a:bodyPr rIns="129200"/>
          <a:lstStyle/>
          <a:p>
            <a:r>
              <a:rPr lang="en-US"/>
              <a:t>Horn clauses or sentences </a:t>
            </a:r>
          </a:p>
        </p:txBody>
      </p:sp>
      <p:sp>
        <p:nvSpPr>
          <p:cNvPr id="60430" name="Rectangle 14"/>
          <p:cNvSpPr>
            <a:spLocks noGrp="1" noChangeArrowheads="1"/>
          </p:cNvSpPr>
          <p:nvPr>
            <p:ph idx="1"/>
          </p:nvPr>
        </p:nvSpPr>
        <p:spPr>
          <a:ln/>
        </p:spPr>
        <p:txBody>
          <a:bodyPr rIns="129200"/>
          <a:lstStyle/>
          <a:p>
            <a:r>
              <a:rPr lang="en-US"/>
              <a:t>class of sentences for which a polynomial-time inference procedure exists</a:t>
            </a:r>
          </a:p>
          <a:p>
            <a:pPr marL="508000" lvl="1"/>
            <a:r>
              <a:rPr lang="en-US">
                <a:cs typeface="Apple Symbols" charset="0"/>
              </a:rPr>
              <a:t>P1 ∧ P2 ∧ ...∧ Pn =&gt; Q</a:t>
            </a:r>
            <a:endParaRPr lang="en-US"/>
          </a:p>
          <a:p>
            <a:pPr marL="508000" lvl="1"/>
            <a:r>
              <a:rPr lang="en-US"/>
              <a:t>		where Pi and Q are non-negated atomic sentences </a:t>
            </a:r>
          </a:p>
          <a:p>
            <a:r>
              <a:rPr lang="en-US"/>
              <a:t>not every knowledge base can be written as a collection of Horn sentences</a:t>
            </a:r>
          </a:p>
          <a:p>
            <a:r>
              <a:rPr lang="en-US"/>
              <a:t>Horn clauses are essentially rules of the form</a:t>
            </a:r>
          </a:p>
          <a:p>
            <a:pPr marL="508000" lvl="1"/>
            <a:r>
              <a:rPr lang="en-US">
                <a:cs typeface="Apple Symbols" charset="0"/>
              </a:rPr>
              <a:t>If P1 ∧ P2 ∧ ...∧ Pn  then Q</a:t>
            </a:r>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4B091B0-99A5-1D48-99C4-EEDE738A6282}" type="slidenum">
              <a:rPr lang="en-US"/>
              <a:pPr/>
              <a:t>53</a:t>
            </a:fld>
            <a:endParaRPr lang="en-US"/>
          </a:p>
        </p:txBody>
      </p:sp>
      <p:grpSp>
        <p:nvGrpSpPr>
          <p:cNvPr id="60417" name="Group 1"/>
          <p:cNvGrpSpPr>
            <a:grpSpLocks/>
          </p:cNvGrpSpPr>
          <p:nvPr/>
        </p:nvGrpSpPr>
        <p:grpSpPr bwMode="auto">
          <a:xfrm>
            <a:off x="0" y="6369050"/>
            <a:ext cx="9110663" cy="495300"/>
            <a:chOff x="0" y="0"/>
            <a:chExt cx="5739" cy="312"/>
          </a:xfrm>
        </p:grpSpPr>
        <p:sp>
          <p:nvSpPr>
            <p:cNvPr id="6041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60419" name="Group 3"/>
            <p:cNvGrpSpPr>
              <a:grpSpLocks/>
            </p:cNvGrpSpPr>
            <p:nvPr/>
          </p:nvGrpSpPr>
          <p:grpSpPr bwMode="auto">
            <a:xfrm>
              <a:off x="0" y="0"/>
              <a:ext cx="5739" cy="312"/>
              <a:chOff x="0" y="0"/>
              <a:chExt cx="5739" cy="312"/>
            </a:xfrm>
          </p:grpSpPr>
          <p:grpSp>
            <p:nvGrpSpPr>
              <p:cNvPr id="60420" name="Group 4"/>
              <p:cNvGrpSpPr>
                <a:grpSpLocks/>
              </p:cNvGrpSpPr>
              <p:nvPr/>
            </p:nvGrpSpPr>
            <p:grpSpPr bwMode="auto">
              <a:xfrm>
                <a:off x="0" y="0"/>
                <a:ext cx="837" cy="312"/>
                <a:chOff x="0" y="0"/>
                <a:chExt cx="837" cy="312"/>
              </a:xfrm>
            </p:grpSpPr>
            <p:pic>
              <p:nvPicPr>
                <p:cNvPr id="6042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6042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60423" name="Group 7"/>
              <p:cNvGrpSpPr>
                <a:grpSpLocks/>
              </p:cNvGrpSpPr>
              <p:nvPr/>
            </p:nvGrpSpPr>
            <p:grpSpPr bwMode="auto">
              <a:xfrm>
                <a:off x="5287" y="24"/>
                <a:ext cx="452" cy="271"/>
                <a:chOff x="0" y="0"/>
                <a:chExt cx="451" cy="270"/>
              </a:xfrm>
            </p:grpSpPr>
            <p:pic>
              <p:nvPicPr>
                <p:cNvPr id="6042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6042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6042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6042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6042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6043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BB593837-D157-A840-B27F-8D92772223EA}" type="slidenum">
              <a:rPr lang="en-US" sz="1100" b="1">
                <a:solidFill>
                  <a:srgbClr val="003399"/>
                </a:solidFill>
                <a:latin typeface="Arial" charset="0"/>
                <a:cs typeface="Arial" charset="0"/>
                <a:sym typeface="Arial" charset="0"/>
              </a:rPr>
              <a:pPr algn="ctr"/>
              <a:t>53</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Rule-Based Slides</a:t>
            </a:r>
            <a:endParaRPr lang="en-US" dirty="0"/>
          </a:p>
        </p:txBody>
      </p:sp>
      <p:sp>
        <p:nvSpPr>
          <p:cNvPr id="3" name="Content Placeholder 2"/>
          <p:cNvSpPr>
            <a:spLocks noGrp="1"/>
          </p:cNvSpPr>
          <p:nvPr>
            <p:ph idx="1"/>
          </p:nvPr>
        </p:nvSpPr>
        <p:spPr/>
        <p:txBody>
          <a:bodyPr/>
          <a:lstStyle/>
          <a:p>
            <a:r>
              <a:rPr lang="en-US" dirty="0" smtClean="0"/>
              <a:t>I’ve moved the slides on rule-based reasoning to a new set of slides</a:t>
            </a:r>
            <a:r>
              <a:rPr lang="en-US" smtClean="0"/>
              <a:t>, 5-Reasoning.ppt</a:t>
            </a:r>
            <a:endParaRPr lang="en-US"/>
          </a:p>
        </p:txBody>
      </p:sp>
    </p:spTree>
    <p:extLst>
      <p:ext uri="{BB962C8B-B14F-4D97-AF65-F5344CB8AC3E}">
        <p14:creationId xmlns:p14="http://schemas.microsoft.com/office/powerpoint/2010/main" val="5638768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21" name="Rectangle 13"/>
          <p:cNvSpPr>
            <a:spLocks noGrp="1" noChangeArrowheads="1"/>
          </p:cNvSpPr>
          <p:nvPr>
            <p:ph type="title"/>
          </p:nvPr>
        </p:nvSpPr>
        <p:spPr>
          <a:ln/>
        </p:spPr>
        <p:txBody>
          <a:bodyPr rIns="129200"/>
          <a:lstStyle/>
          <a:p>
            <a:r>
              <a:rPr lang="en-US" dirty="0"/>
              <a:t>Alternative</a:t>
            </a:r>
            <a:br>
              <a:rPr lang="en-US" dirty="0"/>
            </a:br>
            <a:r>
              <a:rPr lang="en-US" dirty="0"/>
              <a:t>Inference </a:t>
            </a:r>
            <a:r>
              <a:rPr lang="en-US" dirty="0" smtClean="0"/>
              <a:t>Methods</a:t>
            </a:r>
            <a:endParaRPr lang="en-US" dirty="0"/>
          </a:p>
        </p:txBody>
      </p:sp>
      <p:sp>
        <p:nvSpPr>
          <p:cNvPr id="2" name="Text Placeholder 1"/>
          <p:cNvSpPr>
            <a:spLocks noGrp="1"/>
          </p:cNvSpPr>
          <p:nvPr>
            <p:ph type="body" idx="1"/>
          </p:nvPr>
        </p:nvSpPr>
        <p:spPr/>
        <p:txBody>
          <a:bodyPr/>
          <a:lstStyle/>
          <a:p>
            <a:endParaRPr lang="en-US"/>
          </a:p>
        </p:txBody>
      </p:sp>
      <p:sp>
        <p:nvSpPr>
          <p:cNvPr id="16" name="Slide Number Placeholder 3"/>
          <p:cNvSpPr>
            <a:spLocks noGrp="1"/>
          </p:cNvSpPr>
          <p:nvPr>
            <p:ph type="sldNum" sz="quarter" idx="4294967295"/>
          </p:nvPr>
        </p:nvSpPr>
        <p:spPr>
          <a:xfrm>
            <a:off x="8890000" y="6518275"/>
            <a:ext cx="254000" cy="254000"/>
          </a:xfrm>
          <a:prstGeom prst="rect">
            <a:avLst/>
          </a:prstGeom>
        </p:spPr>
        <p:txBody>
          <a:bodyPr/>
          <a:lstStyle/>
          <a:p>
            <a:fld id="{4D4C4D03-CD48-EA40-AA42-DC24DF3EAE66}" type="slidenum">
              <a:rPr lang="en-US"/>
              <a:pPr/>
              <a:t>55</a:t>
            </a:fld>
            <a:endParaRPr lang="en-US"/>
          </a:p>
        </p:txBody>
      </p:sp>
      <p:grpSp>
        <p:nvGrpSpPr>
          <p:cNvPr id="94209" name="Group 1"/>
          <p:cNvGrpSpPr>
            <a:grpSpLocks/>
          </p:cNvGrpSpPr>
          <p:nvPr/>
        </p:nvGrpSpPr>
        <p:grpSpPr bwMode="auto">
          <a:xfrm>
            <a:off x="0" y="6369050"/>
            <a:ext cx="9110663" cy="495300"/>
            <a:chOff x="0" y="0"/>
            <a:chExt cx="5739" cy="312"/>
          </a:xfrm>
        </p:grpSpPr>
        <p:sp>
          <p:nvSpPr>
            <p:cNvPr id="9421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Franz Kurfess: Knowledge Organization</a:t>
              </a:r>
            </a:p>
          </p:txBody>
        </p:sp>
        <p:grpSp>
          <p:nvGrpSpPr>
            <p:cNvPr id="94211" name="Group 3"/>
            <p:cNvGrpSpPr>
              <a:grpSpLocks/>
            </p:cNvGrpSpPr>
            <p:nvPr/>
          </p:nvGrpSpPr>
          <p:grpSpPr bwMode="auto">
            <a:xfrm>
              <a:off x="0" y="0"/>
              <a:ext cx="5739" cy="312"/>
              <a:chOff x="0" y="0"/>
              <a:chExt cx="5739" cy="312"/>
            </a:xfrm>
          </p:grpSpPr>
          <p:grpSp>
            <p:nvGrpSpPr>
              <p:cNvPr id="94212" name="Group 4"/>
              <p:cNvGrpSpPr>
                <a:grpSpLocks/>
              </p:cNvGrpSpPr>
              <p:nvPr/>
            </p:nvGrpSpPr>
            <p:grpSpPr bwMode="auto">
              <a:xfrm>
                <a:off x="0" y="0"/>
                <a:ext cx="837" cy="312"/>
                <a:chOff x="0" y="0"/>
                <a:chExt cx="837" cy="312"/>
              </a:xfrm>
            </p:grpSpPr>
            <p:pic>
              <p:nvPicPr>
                <p:cNvPr id="9421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421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4215" name="Group 7"/>
              <p:cNvGrpSpPr>
                <a:grpSpLocks/>
              </p:cNvGrpSpPr>
              <p:nvPr/>
            </p:nvGrpSpPr>
            <p:grpSpPr bwMode="auto">
              <a:xfrm>
                <a:off x="5287" y="24"/>
                <a:ext cx="452" cy="271"/>
                <a:chOff x="0" y="0"/>
                <a:chExt cx="451" cy="270"/>
              </a:xfrm>
            </p:grpSpPr>
            <p:pic>
              <p:nvPicPr>
                <p:cNvPr id="9421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421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421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421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422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4222" name="Text Box 14"/>
          <p:cNvSpPr txBox="1">
            <a:spLocks noChangeArrowheads="1"/>
          </p:cNvSpPr>
          <p:nvPr/>
        </p:nvSpPr>
        <p:spPr bwMode="auto">
          <a:xfrm>
            <a:off x="8756650" y="6518275"/>
            <a:ext cx="25400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4360895-868E-7741-8AC2-1D21BBD33D99}" type="slidenum">
              <a:rPr lang="en-US" sz="1100" b="1">
                <a:solidFill>
                  <a:srgbClr val="804000"/>
                </a:solidFill>
                <a:latin typeface="Times New Roman" charset="0"/>
                <a:cs typeface="Times New Roman" charset="0"/>
                <a:sym typeface="Times New Roman" charset="0"/>
              </a:rPr>
              <a:pPr algn="ctr"/>
              <a:t>55</a:t>
            </a:fld>
            <a:endParaRPr lang="en-US" sz="1100" b="1">
              <a:solidFill>
                <a:srgbClr val="804000"/>
              </a:solidFill>
              <a:latin typeface="Times New Roman" charset="0"/>
              <a:cs typeface="Times New Roman" charset="0"/>
              <a:sym typeface="Times New Roman"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45" name="Rectangle 13"/>
          <p:cNvSpPr>
            <a:spLocks noGrp="1" noChangeArrowheads="1"/>
          </p:cNvSpPr>
          <p:nvPr>
            <p:ph type="title"/>
          </p:nvPr>
        </p:nvSpPr>
        <p:spPr>
          <a:ln/>
        </p:spPr>
        <p:txBody>
          <a:bodyPr rIns="129200"/>
          <a:lstStyle/>
          <a:p>
            <a:r>
              <a:rPr lang="en-US"/>
              <a:t>Alternative Inference Methods</a:t>
            </a:r>
          </a:p>
        </p:txBody>
      </p:sp>
      <p:sp>
        <p:nvSpPr>
          <p:cNvPr id="95246" name="Rectangle 14"/>
          <p:cNvSpPr>
            <a:spLocks noGrp="1" noChangeArrowheads="1"/>
          </p:cNvSpPr>
          <p:nvPr>
            <p:ph idx="1"/>
          </p:nvPr>
        </p:nvSpPr>
        <p:spPr>
          <a:ln/>
        </p:spPr>
        <p:txBody>
          <a:bodyPr rIns="129200"/>
          <a:lstStyle/>
          <a:p>
            <a:r>
              <a:rPr lang="en-US"/>
              <a:t>theorem proving</a:t>
            </a:r>
          </a:p>
          <a:p>
            <a:pPr marL="508000" lvl="1"/>
            <a:r>
              <a:rPr lang="en-US"/>
              <a:t>emphasis on mathematical proofs, not so much on performance and ease of use</a:t>
            </a:r>
          </a:p>
          <a:p>
            <a:r>
              <a:rPr lang="en-US"/>
              <a:t>probabilistic reasoning</a:t>
            </a:r>
          </a:p>
          <a:p>
            <a:pPr marL="508000" lvl="1"/>
            <a:r>
              <a:rPr lang="en-US"/>
              <a:t>integrates probabilities into the reasoning process</a:t>
            </a:r>
          </a:p>
          <a:p>
            <a:r>
              <a:rPr lang="en-US"/>
              <a:t>fuzzy reasoning</a:t>
            </a:r>
          </a:p>
          <a:p>
            <a:pPr marL="508000" lvl="1"/>
            <a:r>
              <a:rPr lang="en-US"/>
              <a:t>enables the use of ill-defined predicates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69D31731-2EC0-924F-968F-079445AFF4D6}" type="slidenum">
              <a:rPr lang="en-US"/>
              <a:pPr/>
              <a:t>56</a:t>
            </a:fld>
            <a:endParaRPr lang="en-US"/>
          </a:p>
        </p:txBody>
      </p:sp>
      <p:grpSp>
        <p:nvGrpSpPr>
          <p:cNvPr id="95233" name="Group 1"/>
          <p:cNvGrpSpPr>
            <a:grpSpLocks/>
          </p:cNvGrpSpPr>
          <p:nvPr/>
        </p:nvGrpSpPr>
        <p:grpSpPr bwMode="auto">
          <a:xfrm>
            <a:off x="0" y="6369050"/>
            <a:ext cx="9110663" cy="495300"/>
            <a:chOff x="0" y="0"/>
            <a:chExt cx="5739" cy="312"/>
          </a:xfrm>
        </p:grpSpPr>
        <p:sp>
          <p:nvSpPr>
            <p:cNvPr id="9523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5235" name="Group 3"/>
            <p:cNvGrpSpPr>
              <a:grpSpLocks/>
            </p:cNvGrpSpPr>
            <p:nvPr/>
          </p:nvGrpSpPr>
          <p:grpSpPr bwMode="auto">
            <a:xfrm>
              <a:off x="0" y="0"/>
              <a:ext cx="5739" cy="312"/>
              <a:chOff x="0" y="0"/>
              <a:chExt cx="5739" cy="312"/>
            </a:xfrm>
          </p:grpSpPr>
          <p:grpSp>
            <p:nvGrpSpPr>
              <p:cNvPr id="95236" name="Group 4"/>
              <p:cNvGrpSpPr>
                <a:grpSpLocks/>
              </p:cNvGrpSpPr>
              <p:nvPr/>
            </p:nvGrpSpPr>
            <p:grpSpPr bwMode="auto">
              <a:xfrm>
                <a:off x="0" y="0"/>
                <a:ext cx="837" cy="312"/>
                <a:chOff x="0" y="0"/>
                <a:chExt cx="837" cy="312"/>
              </a:xfrm>
            </p:grpSpPr>
            <p:pic>
              <p:nvPicPr>
                <p:cNvPr id="952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523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5239" name="Group 7"/>
              <p:cNvGrpSpPr>
                <a:grpSpLocks/>
              </p:cNvGrpSpPr>
              <p:nvPr/>
            </p:nvGrpSpPr>
            <p:grpSpPr bwMode="auto">
              <a:xfrm>
                <a:off x="5287" y="24"/>
                <a:ext cx="452" cy="271"/>
                <a:chOff x="0" y="0"/>
                <a:chExt cx="451" cy="270"/>
              </a:xfrm>
            </p:grpSpPr>
            <p:pic>
              <p:nvPicPr>
                <p:cNvPr id="9524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524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524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524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524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524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AFF5C4E3-759D-DD4C-993E-0F3663B9019C}" type="slidenum">
              <a:rPr lang="en-US" sz="1100" b="1">
                <a:solidFill>
                  <a:srgbClr val="003399"/>
                </a:solidFill>
                <a:latin typeface="Arial" charset="0"/>
                <a:cs typeface="Arial" charset="0"/>
                <a:sym typeface="Arial" charset="0"/>
              </a:rPr>
              <a:pPr algn="ctr"/>
              <a:t>56</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9" name="Rectangle 13"/>
          <p:cNvSpPr>
            <a:spLocks noGrp="1" noChangeArrowheads="1"/>
          </p:cNvSpPr>
          <p:nvPr>
            <p:ph type="title"/>
          </p:nvPr>
        </p:nvSpPr>
        <p:spPr>
          <a:ln/>
        </p:spPr>
        <p:txBody>
          <a:bodyPr rIns="129200"/>
          <a:lstStyle/>
          <a:p>
            <a:r>
              <a:rPr lang="en-US"/>
              <a:t>Metaknowledge</a:t>
            </a:r>
          </a:p>
        </p:txBody>
      </p:sp>
      <p:sp>
        <p:nvSpPr>
          <p:cNvPr id="96270" name="Rectangle 14"/>
          <p:cNvSpPr>
            <a:spLocks noGrp="1" noChangeArrowheads="1"/>
          </p:cNvSpPr>
          <p:nvPr>
            <p:ph idx="1"/>
          </p:nvPr>
        </p:nvSpPr>
        <p:spPr>
          <a:ln/>
        </p:spPr>
        <p:txBody>
          <a:bodyPr rIns="129200"/>
          <a:lstStyle/>
          <a:p>
            <a:r>
              <a:rPr lang="en-US"/>
              <a:t>deals with </a:t>
            </a:r>
            <a:r>
              <a:rPr lang="ja-JP" altLang="en-US">
                <a:latin typeface="Arial"/>
              </a:rPr>
              <a:t>“</a:t>
            </a:r>
            <a:r>
              <a:rPr lang="en-US"/>
              <a:t>knowledge about knowledge</a:t>
            </a:r>
            <a:r>
              <a:rPr lang="ja-JP" altLang="en-US">
                <a:latin typeface="Arial"/>
              </a:rPr>
              <a:t>”</a:t>
            </a:r>
            <a:endParaRPr lang="en-US"/>
          </a:p>
          <a:p>
            <a:pPr marL="508000" lvl="1"/>
            <a:r>
              <a:rPr lang="en-US"/>
              <a:t>e.g. reasoning about properties of knowledge representation schemes, or inference mechanisms</a:t>
            </a:r>
          </a:p>
          <a:p>
            <a:pPr marL="508000" lvl="1"/>
            <a:r>
              <a:rPr lang="en-US"/>
              <a:t>usually relies on higher order logic</a:t>
            </a:r>
          </a:p>
          <a:p>
            <a:pPr marL="698500" lvl="2"/>
            <a:r>
              <a:rPr lang="en-US"/>
              <a:t>in (first order) predicate logic, quantifiers are applied to variables</a:t>
            </a:r>
          </a:p>
          <a:p>
            <a:pPr marL="698500" lvl="2"/>
            <a:r>
              <a:rPr lang="en-US"/>
              <a:t>second-order predicate logic allows the use of quantifiers for function and predicate symbols</a:t>
            </a:r>
          </a:p>
          <a:p>
            <a:pPr marL="863600" lvl="3"/>
            <a:r>
              <a:rPr lang="en-US"/>
              <a:t>equality is an important second order axiom</a:t>
            </a:r>
          </a:p>
          <a:p>
            <a:pPr marL="1016000" lvl="4"/>
            <a:r>
              <a:rPr lang="en-US"/>
              <a:t>two objects are equal if all their properties (predicates) are equal</a:t>
            </a:r>
          </a:p>
          <a:p>
            <a:pPr marL="698500" lvl="2"/>
            <a:r>
              <a:rPr lang="en-US"/>
              <a:t>may result in substantial performance problems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E07D6774-9700-2D44-9195-925CBFEDCC9F}" type="slidenum">
              <a:rPr lang="en-US"/>
              <a:pPr/>
              <a:t>57</a:t>
            </a:fld>
            <a:endParaRPr lang="en-US"/>
          </a:p>
        </p:txBody>
      </p:sp>
      <p:grpSp>
        <p:nvGrpSpPr>
          <p:cNvPr id="96257" name="Group 1"/>
          <p:cNvGrpSpPr>
            <a:grpSpLocks/>
          </p:cNvGrpSpPr>
          <p:nvPr/>
        </p:nvGrpSpPr>
        <p:grpSpPr bwMode="auto">
          <a:xfrm>
            <a:off x="0" y="6369050"/>
            <a:ext cx="9110663" cy="495300"/>
            <a:chOff x="0" y="0"/>
            <a:chExt cx="5739" cy="312"/>
          </a:xfrm>
        </p:grpSpPr>
        <p:sp>
          <p:nvSpPr>
            <p:cNvPr id="9625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6259" name="Group 3"/>
            <p:cNvGrpSpPr>
              <a:grpSpLocks/>
            </p:cNvGrpSpPr>
            <p:nvPr/>
          </p:nvGrpSpPr>
          <p:grpSpPr bwMode="auto">
            <a:xfrm>
              <a:off x="0" y="0"/>
              <a:ext cx="5739" cy="312"/>
              <a:chOff x="0" y="0"/>
              <a:chExt cx="5739" cy="312"/>
            </a:xfrm>
          </p:grpSpPr>
          <p:grpSp>
            <p:nvGrpSpPr>
              <p:cNvPr id="96260" name="Group 4"/>
              <p:cNvGrpSpPr>
                <a:grpSpLocks/>
              </p:cNvGrpSpPr>
              <p:nvPr/>
            </p:nvGrpSpPr>
            <p:grpSpPr bwMode="auto">
              <a:xfrm>
                <a:off x="0" y="0"/>
                <a:ext cx="837" cy="312"/>
                <a:chOff x="0" y="0"/>
                <a:chExt cx="837" cy="312"/>
              </a:xfrm>
            </p:grpSpPr>
            <p:pic>
              <p:nvPicPr>
                <p:cNvPr id="9626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626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6263" name="Group 7"/>
              <p:cNvGrpSpPr>
                <a:grpSpLocks/>
              </p:cNvGrpSpPr>
              <p:nvPr/>
            </p:nvGrpSpPr>
            <p:grpSpPr bwMode="auto">
              <a:xfrm>
                <a:off x="5287" y="24"/>
                <a:ext cx="452" cy="271"/>
                <a:chOff x="0" y="0"/>
                <a:chExt cx="451" cy="270"/>
              </a:xfrm>
            </p:grpSpPr>
            <p:pic>
              <p:nvPicPr>
                <p:cNvPr id="9626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626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626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626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626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627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2150E74E-93FC-744D-900B-38794C782DE6}" type="slidenum">
              <a:rPr lang="en-US" sz="1100" b="1">
                <a:solidFill>
                  <a:srgbClr val="003399"/>
                </a:solidFill>
                <a:latin typeface="Arial" charset="0"/>
                <a:cs typeface="Arial" charset="0"/>
                <a:sym typeface="Arial" charset="0"/>
              </a:rPr>
              <a:pPr algn="ctr"/>
              <a:t>57</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7293" name="Rectangle 13"/>
          <p:cNvSpPr>
            <a:spLocks noGrp="1" noChangeArrowheads="1"/>
          </p:cNvSpPr>
          <p:nvPr>
            <p:ph type="title"/>
          </p:nvPr>
        </p:nvSpPr>
        <p:spPr>
          <a:ln/>
        </p:spPr>
        <p:txBody>
          <a:bodyPr rIns="129200"/>
          <a:lstStyle/>
          <a:p>
            <a:r>
              <a:rPr lang="en-US"/>
              <a:t>Post-Test</a:t>
            </a:r>
          </a:p>
        </p:txBody>
      </p:sp>
      <p:sp>
        <p:nvSpPr>
          <p:cNvPr id="97294" name="Rectangle 14"/>
          <p:cNvSpPr>
            <a:spLocks noGrp="1" noChangeArrowheads="1"/>
          </p:cNvSpPr>
          <p:nvPr>
            <p:ph idx="1"/>
          </p:nvPr>
        </p:nvSpPr>
        <p:spPr>
          <a:ln/>
        </p:spPr>
        <p:txBody>
          <a:bodyPr rIns="129200"/>
          <a:lstStyle/>
          <a:p>
            <a:pPr marL="323850" indent="-285750">
              <a:buClr>
                <a:srgbClr val="FAFD00"/>
              </a:buClr>
              <a:buSzPct val="75000"/>
              <a:buFont typeface="Wingdings" charset="0"/>
              <a:buChar char="◆"/>
            </a:pPr>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8FCA0A25-AE0A-7E4F-96AA-A7EEE6A62DE1}" type="slidenum">
              <a:rPr lang="en-US"/>
              <a:pPr/>
              <a:t>58</a:t>
            </a:fld>
            <a:endParaRPr lang="en-US"/>
          </a:p>
        </p:txBody>
      </p:sp>
      <p:grpSp>
        <p:nvGrpSpPr>
          <p:cNvPr id="97281" name="Group 1"/>
          <p:cNvGrpSpPr>
            <a:grpSpLocks/>
          </p:cNvGrpSpPr>
          <p:nvPr/>
        </p:nvGrpSpPr>
        <p:grpSpPr bwMode="auto">
          <a:xfrm>
            <a:off x="0" y="6369050"/>
            <a:ext cx="9110663" cy="495300"/>
            <a:chOff x="0" y="0"/>
            <a:chExt cx="5739" cy="312"/>
          </a:xfrm>
        </p:grpSpPr>
        <p:sp>
          <p:nvSpPr>
            <p:cNvPr id="9728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7283" name="Group 3"/>
            <p:cNvGrpSpPr>
              <a:grpSpLocks/>
            </p:cNvGrpSpPr>
            <p:nvPr/>
          </p:nvGrpSpPr>
          <p:grpSpPr bwMode="auto">
            <a:xfrm>
              <a:off x="0" y="0"/>
              <a:ext cx="5739" cy="312"/>
              <a:chOff x="0" y="0"/>
              <a:chExt cx="5739" cy="312"/>
            </a:xfrm>
          </p:grpSpPr>
          <p:grpSp>
            <p:nvGrpSpPr>
              <p:cNvPr id="97284" name="Group 4"/>
              <p:cNvGrpSpPr>
                <a:grpSpLocks/>
              </p:cNvGrpSpPr>
              <p:nvPr/>
            </p:nvGrpSpPr>
            <p:grpSpPr bwMode="auto">
              <a:xfrm>
                <a:off x="0" y="0"/>
                <a:ext cx="837" cy="312"/>
                <a:chOff x="0" y="0"/>
                <a:chExt cx="837" cy="312"/>
              </a:xfrm>
            </p:grpSpPr>
            <p:pic>
              <p:nvPicPr>
                <p:cNvPr id="9728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728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7287" name="Group 7"/>
              <p:cNvGrpSpPr>
                <a:grpSpLocks/>
              </p:cNvGrpSpPr>
              <p:nvPr/>
            </p:nvGrpSpPr>
            <p:grpSpPr bwMode="auto">
              <a:xfrm>
                <a:off x="5287" y="24"/>
                <a:ext cx="452" cy="271"/>
                <a:chOff x="0" y="0"/>
                <a:chExt cx="451" cy="270"/>
              </a:xfrm>
            </p:grpSpPr>
            <p:pic>
              <p:nvPicPr>
                <p:cNvPr id="9728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728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729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729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729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729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3D87B329-DDE5-D940-8C4B-12A34F08C429}" type="slidenum">
              <a:rPr lang="en-US" sz="1100" b="1">
                <a:solidFill>
                  <a:srgbClr val="003399"/>
                </a:solidFill>
                <a:latin typeface="Arial" charset="0"/>
                <a:cs typeface="Arial" charset="0"/>
                <a:sym typeface="Arial" charset="0"/>
              </a:rPr>
              <a:pPr algn="ctr"/>
              <a:t>58</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8317" name="Rectangle 13"/>
          <p:cNvSpPr>
            <a:spLocks noGrp="1" noChangeArrowheads="1"/>
          </p:cNvSpPr>
          <p:nvPr>
            <p:ph type="title"/>
          </p:nvPr>
        </p:nvSpPr>
        <p:spPr>
          <a:ln/>
        </p:spPr>
        <p:txBody>
          <a:bodyPr rIns="129200"/>
          <a:lstStyle/>
          <a:p>
            <a:r>
              <a:rPr lang="en-US"/>
              <a:t>Evaluation</a:t>
            </a:r>
          </a:p>
        </p:txBody>
      </p:sp>
      <p:sp>
        <p:nvSpPr>
          <p:cNvPr id="98318" name="Rectangle 14"/>
          <p:cNvSpPr>
            <a:spLocks noGrp="1" noChangeArrowheads="1"/>
          </p:cNvSpPr>
          <p:nvPr>
            <p:ph idx="1"/>
          </p:nvPr>
        </p:nvSpPr>
        <p:spPr>
          <a:ln/>
        </p:spPr>
        <p:txBody>
          <a:bodyPr rIns="129200"/>
          <a:lstStyle/>
          <a:p>
            <a:r>
              <a:rPr lang="en-US"/>
              <a:t>Criteria</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995513D-2012-F64A-931D-17A35887AD3E}" type="slidenum">
              <a:rPr lang="en-US"/>
              <a:pPr/>
              <a:t>59</a:t>
            </a:fld>
            <a:endParaRPr lang="en-US"/>
          </a:p>
        </p:txBody>
      </p:sp>
      <p:grpSp>
        <p:nvGrpSpPr>
          <p:cNvPr id="98305" name="Group 1"/>
          <p:cNvGrpSpPr>
            <a:grpSpLocks/>
          </p:cNvGrpSpPr>
          <p:nvPr/>
        </p:nvGrpSpPr>
        <p:grpSpPr bwMode="auto">
          <a:xfrm>
            <a:off x="0" y="6369050"/>
            <a:ext cx="9110663" cy="495300"/>
            <a:chOff x="0" y="0"/>
            <a:chExt cx="5739" cy="312"/>
          </a:xfrm>
        </p:grpSpPr>
        <p:sp>
          <p:nvSpPr>
            <p:cNvPr id="98306"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8307" name="Group 3"/>
            <p:cNvGrpSpPr>
              <a:grpSpLocks/>
            </p:cNvGrpSpPr>
            <p:nvPr/>
          </p:nvGrpSpPr>
          <p:grpSpPr bwMode="auto">
            <a:xfrm>
              <a:off x="0" y="0"/>
              <a:ext cx="5739" cy="312"/>
              <a:chOff x="0" y="0"/>
              <a:chExt cx="5739" cy="312"/>
            </a:xfrm>
          </p:grpSpPr>
          <p:grpSp>
            <p:nvGrpSpPr>
              <p:cNvPr id="98308" name="Group 4"/>
              <p:cNvGrpSpPr>
                <a:grpSpLocks/>
              </p:cNvGrpSpPr>
              <p:nvPr/>
            </p:nvGrpSpPr>
            <p:grpSpPr bwMode="auto">
              <a:xfrm>
                <a:off x="0" y="0"/>
                <a:ext cx="837" cy="312"/>
                <a:chOff x="0" y="0"/>
                <a:chExt cx="837" cy="312"/>
              </a:xfrm>
            </p:grpSpPr>
            <p:pic>
              <p:nvPicPr>
                <p:cNvPr id="9830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8310"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8311" name="Group 7"/>
              <p:cNvGrpSpPr>
                <a:grpSpLocks/>
              </p:cNvGrpSpPr>
              <p:nvPr/>
            </p:nvGrpSpPr>
            <p:grpSpPr bwMode="auto">
              <a:xfrm>
                <a:off x="5287" y="24"/>
                <a:ext cx="452" cy="271"/>
                <a:chOff x="0" y="0"/>
                <a:chExt cx="451" cy="270"/>
              </a:xfrm>
            </p:grpSpPr>
            <p:pic>
              <p:nvPicPr>
                <p:cNvPr id="98312"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8313"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8314"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8315"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8316"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8319"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B9288627-2BC6-654C-99CB-F46656E1F759}" type="slidenum">
              <a:rPr lang="en-US" sz="1100" b="1">
                <a:solidFill>
                  <a:srgbClr val="003399"/>
                </a:solidFill>
                <a:latin typeface="Arial" charset="0"/>
                <a:cs typeface="Arial" charset="0"/>
                <a:sym typeface="Arial" charset="0"/>
              </a:rPr>
              <a:pPr algn="ctr"/>
              <a:t>59</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301" name="Rectangle 13"/>
          <p:cNvSpPr>
            <a:spLocks noGrp="1" noChangeArrowheads="1"/>
          </p:cNvSpPr>
          <p:nvPr>
            <p:ph type="title"/>
          </p:nvPr>
        </p:nvSpPr>
        <p:spPr>
          <a:ln/>
        </p:spPr>
        <p:txBody>
          <a:bodyPr rIns="129200"/>
          <a:lstStyle/>
          <a:p>
            <a:r>
              <a:rPr lang="en-US"/>
              <a:t>Dilbert on Reasoning 2</a:t>
            </a:r>
          </a:p>
        </p:txBody>
      </p:sp>
      <p:sp>
        <p:nvSpPr>
          <p:cNvPr id="12305" name="Rectangle 17"/>
          <p:cNvSpPr>
            <a:spLocks noGrp="1" noChangeArrowheads="1"/>
          </p:cNvSpPr>
          <p:nvPr>
            <p:ph idx="1"/>
          </p:nvPr>
        </p:nvSpPr>
        <p:spPr>
          <a:ln/>
        </p:spPr>
        <p:txBody>
          <a:bodyPr rIns="129200"/>
          <a:lstStyle/>
          <a:p>
            <a:endParaRPr lang="en-US"/>
          </a:p>
        </p:txBody>
      </p:sp>
      <p:sp>
        <p:nvSpPr>
          <p:cNvPr id="19" name="Slide Number Placeholder 3"/>
          <p:cNvSpPr>
            <a:spLocks noGrp="1"/>
          </p:cNvSpPr>
          <p:nvPr>
            <p:ph type="sldNum" sz="quarter" idx="4294967295"/>
          </p:nvPr>
        </p:nvSpPr>
        <p:spPr>
          <a:xfrm>
            <a:off x="8874125" y="6484938"/>
            <a:ext cx="269875" cy="254000"/>
          </a:xfrm>
          <a:prstGeom prst="rect">
            <a:avLst/>
          </a:prstGeom>
        </p:spPr>
        <p:txBody>
          <a:bodyPr/>
          <a:lstStyle/>
          <a:p>
            <a:fld id="{D25A49CB-1739-0D4E-802E-4CBC092C6720}" type="slidenum">
              <a:rPr lang="en-US"/>
              <a:pPr/>
              <a:t>6</a:t>
            </a:fld>
            <a:endParaRPr lang="en-US"/>
          </a:p>
        </p:txBody>
      </p:sp>
      <p:grpSp>
        <p:nvGrpSpPr>
          <p:cNvPr id="12289" name="Group 1"/>
          <p:cNvGrpSpPr>
            <a:grpSpLocks/>
          </p:cNvGrpSpPr>
          <p:nvPr/>
        </p:nvGrpSpPr>
        <p:grpSpPr bwMode="auto">
          <a:xfrm>
            <a:off x="0" y="6369050"/>
            <a:ext cx="9110663" cy="495300"/>
            <a:chOff x="0" y="0"/>
            <a:chExt cx="5739" cy="312"/>
          </a:xfrm>
        </p:grpSpPr>
        <p:sp>
          <p:nvSpPr>
            <p:cNvPr id="1229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2291" name="Group 3"/>
            <p:cNvGrpSpPr>
              <a:grpSpLocks/>
            </p:cNvGrpSpPr>
            <p:nvPr/>
          </p:nvGrpSpPr>
          <p:grpSpPr bwMode="auto">
            <a:xfrm>
              <a:off x="0" y="0"/>
              <a:ext cx="5739" cy="312"/>
              <a:chOff x="0" y="0"/>
              <a:chExt cx="5739" cy="312"/>
            </a:xfrm>
          </p:grpSpPr>
          <p:grpSp>
            <p:nvGrpSpPr>
              <p:cNvPr id="12292" name="Group 4"/>
              <p:cNvGrpSpPr>
                <a:grpSpLocks/>
              </p:cNvGrpSpPr>
              <p:nvPr/>
            </p:nvGrpSpPr>
            <p:grpSpPr bwMode="auto">
              <a:xfrm>
                <a:off x="0" y="0"/>
                <a:ext cx="837" cy="312"/>
                <a:chOff x="0" y="0"/>
                <a:chExt cx="837" cy="312"/>
              </a:xfrm>
            </p:grpSpPr>
            <p:pic>
              <p:nvPicPr>
                <p:cNvPr id="1229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229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2295" name="Group 7"/>
              <p:cNvGrpSpPr>
                <a:grpSpLocks/>
              </p:cNvGrpSpPr>
              <p:nvPr/>
            </p:nvGrpSpPr>
            <p:grpSpPr bwMode="auto">
              <a:xfrm>
                <a:off x="5287" y="24"/>
                <a:ext cx="452" cy="271"/>
                <a:chOff x="0" y="0"/>
                <a:chExt cx="451" cy="270"/>
              </a:xfrm>
            </p:grpSpPr>
            <p:pic>
              <p:nvPicPr>
                <p:cNvPr id="1229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229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229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229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230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pic>
        <p:nvPicPr>
          <p:cNvPr id="12302" name="Picture 1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1936750"/>
            <a:ext cx="9040813"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2303" name="Rectangle 15"/>
          <p:cNvSpPr>
            <a:spLocks/>
          </p:cNvSpPr>
          <p:nvPr/>
        </p:nvSpPr>
        <p:spPr bwMode="auto">
          <a:xfrm>
            <a:off x="6032500" y="1752600"/>
            <a:ext cx="3048000" cy="3657600"/>
          </a:xfrm>
          <a:prstGeom prst="rect">
            <a:avLst/>
          </a:prstGeom>
          <a:solidFill>
            <a:srgbClr val="FFFFFF"/>
          </a:solidFill>
          <a:ln>
            <a:noFill/>
          </a:ln>
          <a:extLst>
            <a:ext uri="{91240B29-F687-4f45-9708-019B960494DF}">
              <a14:hiddenLine xmlns:a14="http://schemas.microsoft.com/office/drawing/2010/main" w="12700" cap="flat">
                <a:solidFill>
                  <a:schemeClr val="tx1"/>
                </a:solidFill>
                <a:round/>
                <a:headEnd type="none" w="med" len="med"/>
                <a:tailEnd type="none" w="med" len="med"/>
              </a14:hiddenLine>
            </a:ext>
          </a:extLst>
        </p:spPr>
        <p:txBody>
          <a:bodyPr lIns="0" tIns="0" rIns="0" bIns="0"/>
          <a:lstStyle/>
          <a:p>
            <a:endParaRPr lang="en-US"/>
          </a:p>
        </p:txBody>
      </p:sp>
      <p:sp>
        <p:nvSpPr>
          <p:cNvPr id="12304" name="Text Box 16"/>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5CD02F71-977F-EB47-9CBF-092D6C189CF2}" type="slidenum">
              <a:rPr lang="en-US" sz="1100" b="1">
                <a:solidFill>
                  <a:srgbClr val="003399"/>
                </a:solidFill>
                <a:latin typeface="Arial" charset="0"/>
                <a:cs typeface="Arial" charset="0"/>
                <a:sym typeface="Arial" charset="0"/>
              </a:rPr>
              <a:pPr algn="ctr"/>
              <a:t>6</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41" name="Rectangle 13"/>
          <p:cNvSpPr>
            <a:spLocks noGrp="1" noChangeArrowheads="1"/>
          </p:cNvSpPr>
          <p:nvPr>
            <p:ph type="title"/>
          </p:nvPr>
        </p:nvSpPr>
        <p:spPr>
          <a:ln/>
        </p:spPr>
        <p:txBody>
          <a:bodyPr rIns="129200"/>
          <a:lstStyle/>
          <a:p>
            <a:r>
              <a:rPr lang="en-US"/>
              <a:t>Important Concepts and Terms</a:t>
            </a:r>
          </a:p>
        </p:txBody>
      </p:sp>
      <p:sp>
        <p:nvSpPr>
          <p:cNvPr id="99342" name="Rectangle 14"/>
          <p:cNvSpPr>
            <a:spLocks noGrp="1" noChangeArrowheads="1"/>
          </p:cNvSpPr>
          <p:nvPr>
            <p:ph idx="1"/>
          </p:nvPr>
        </p:nvSpPr>
        <p:spPr>
          <a:xfrm>
            <a:off x="341313" y="1244600"/>
            <a:ext cx="4356100" cy="4775200"/>
          </a:xfrm>
          <a:ln/>
        </p:spPr>
        <p:txBody>
          <a:bodyPr rIns="129200">
            <a:normAutofit lnSpcReduction="10000"/>
          </a:bodyPr>
          <a:lstStyle/>
          <a:p>
            <a:pPr marL="508000" lvl="1">
              <a:spcBef>
                <a:spcPct val="0"/>
              </a:spcBef>
            </a:pPr>
            <a:r>
              <a:rPr lang="en-US" sz="1500" dirty="0"/>
              <a:t>and operator</a:t>
            </a:r>
          </a:p>
          <a:p>
            <a:pPr marL="508000" lvl="1">
              <a:spcBef>
                <a:spcPts val="438"/>
              </a:spcBef>
            </a:pPr>
            <a:r>
              <a:rPr lang="en-US" sz="1500" dirty="0"/>
              <a:t>atomic sentence</a:t>
            </a:r>
          </a:p>
          <a:p>
            <a:pPr marL="508000" lvl="1">
              <a:spcBef>
                <a:spcPts val="438"/>
              </a:spcBef>
            </a:pPr>
            <a:r>
              <a:rPr lang="en-US" sz="1500" dirty="0"/>
              <a:t>backward chaining</a:t>
            </a:r>
          </a:p>
          <a:p>
            <a:pPr marL="508000" lvl="1">
              <a:spcBef>
                <a:spcPts val="438"/>
              </a:spcBef>
            </a:pPr>
            <a:r>
              <a:rPr lang="en-US" sz="1500" dirty="0"/>
              <a:t>existential quantifier</a:t>
            </a:r>
          </a:p>
          <a:p>
            <a:pPr marL="508000" lvl="1">
              <a:spcBef>
                <a:spcPts val="438"/>
              </a:spcBef>
            </a:pPr>
            <a:r>
              <a:rPr lang="en-US" sz="1500" dirty="0"/>
              <a:t>expert system shell</a:t>
            </a:r>
          </a:p>
          <a:p>
            <a:pPr marL="508000" lvl="1">
              <a:spcBef>
                <a:spcPts val="438"/>
              </a:spcBef>
            </a:pPr>
            <a:r>
              <a:rPr lang="en-US" sz="1500" dirty="0"/>
              <a:t>forward chaining</a:t>
            </a:r>
          </a:p>
          <a:p>
            <a:pPr marL="508000" lvl="1">
              <a:spcBef>
                <a:spcPts val="438"/>
              </a:spcBef>
            </a:pPr>
            <a:r>
              <a:rPr lang="en-US" sz="1500" dirty="0"/>
              <a:t>higher order logic</a:t>
            </a:r>
          </a:p>
          <a:p>
            <a:pPr marL="508000" lvl="1">
              <a:spcBef>
                <a:spcPts val="438"/>
              </a:spcBef>
            </a:pPr>
            <a:r>
              <a:rPr lang="en-US" sz="1500" dirty="0"/>
              <a:t>Horn clause</a:t>
            </a:r>
          </a:p>
          <a:p>
            <a:pPr marL="508000" lvl="1">
              <a:spcBef>
                <a:spcPts val="438"/>
              </a:spcBef>
            </a:pPr>
            <a:r>
              <a:rPr lang="en-US" sz="1500" dirty="0"/>
              <a:t>inference</a:t>
            </a:r>
          </a:p>
          <a:p>
            <a:pPr marL="508000" lvl="1">
              <a:spcBef>
                <a:spcPts val="438"/>
              </a:spcBef>
            </a:pPr>
            <a:r>
              <a:rPr lang="en-US" sz="1500" dirty="0"/>
              <a:t>inference mechanism</a:t>
            </a:r>
          </a:p>
          <a:p>
            <a:pPr marL="508000" lvl="1">
              <a:spcBef>
                <a:spcPts val="438"/>
              </a:spcBef>
            </a:pPr>
            <a:r>
              <a:rPr lang="en-US" sz="1500" dirty="0"/>
              <a:t>If-Then rules</a:t>
            </a:r>
          </a:p>
          <a:p>
            <a:pPr marL="508000" lvl="1">
              <a:spcBef>
                <a:spcPts val="438"/>
              </a:spcBef>
            </a:pPr>
            <a:r>
              <a:rPr lang="en-US" sz="1500" dirty="0"/>
              <a:t>implication</a:t>
            </a:r>
          </a:p>
          <a:p>
            <a:pPr marL="508000" lvl="1">
              <a:spcBef>
                <a:spcPts val="438"/>
              </a:spcBef>
            </a:pPr>
            <a:r>
              <a:rPr lang="en-US" sz="1500" dirty="0"/>
              <a:t>knowledge</a:t>
            </a:r>
          </a:p>
          <a:p>
            <a:pPr marL="508000" lvl="1">
              <a:spcBef>
                <a:spcPts val="438"/>
              </a:spcBef>
            </a:pPr>
            <a:r>
              <a:rPr lang="en-US" sz="1500" dirty="0"/>
              <a:t>knowledge base</a:t>
            </a:r>
          </a:p>
          <a:p>
            <a:pPr marL="508000" lvl="1">
              <a:spcBef>
                <a:spcPts val="438"/>
              </a:spcBef>
            </a:pPr>
            <a:r>
              <a:rPr lang="en-US" sz="1500" dirty="0"/>
              <a:t>knowledge-based system</a:t>
            </a:r>
          </a:p>
          <a:p>
            <a:pPr marL="508000" lvl="1">
              <a:spcBef>
                <a:spcPts val="438"/>
              </a:spcBef>
            </a:pPr>
            <a:r>
              <a:rPr lang="en-US" sz="1500" dirty="0"/>
              <a:t>knowledge representation</a:t>
            </a:r>
          </a:p>
          <a:p>
            <a:pPr marL="508000" lvl="1">
              <a:spcBef>
                <a:spcPts val="438"/>
              </a:spcBef>
            </a:pPr>
            <a:r>
              <a:rPr lang="en-US" sz="1500" dirty="0"/>
              <a:t>matching</a:t>
            </a:r>
          </a:p>
          <a:p>
            <a:pPr marL="508000" lvl="1">
              <a:spcBef>
                <a:spcPts val="438"/>
              </a:spcBef>
            </a:pPr>
            <a:r>
              <a:rPr lang="en-US" sz="1500" dirty="0"/>
              <a:t>meta-knowledge</a:t>
            </a:r>
          </a:p>
        </p:txBody>
      </p:sp>
      <p:sp>
        <p:nvSpPr>
          <p:cNvPr id="18" name="Slide Number Placeholder 3"/>
          <p:cNvSpPr>
            <a:spLocks noGrp="1"/>
          </p:cNvSpPr>
          <p:nvPr>
            <p:ph type="sldNum" sz="quarter" idx="4294967295"/>
          </p:nvPr>
        </p:nvSpPr>
        <p:spPr>
          <a:xfrm>
            <a:off x="8874125" y="6484938"/>
            <a:ext cx="269875" cy="254000"/>
          </a:xfrm>
          <a:prstGeom prst="rect">
            <a:avLst/>
          </a:prstGeom>
        </p:spPr>
        <p:txBody>
          <a:bodyPr/>
          <a:lstStyle/>
          <a:p>
            <a:fld id="{8F52A2DE-604C-2345-AF8A-16876EEA1520}" type="slidenum">
              <a:rPr lang="en-US"/>
              <a:pPr/>
              <a:t>60</a:t>
            </a:fld>
            <a:endParaRPr lang="en-US"/>
          </a:p>
        </p:txBody>
      </p:sp>
      <p:grpSp>
        <p:nvGrpSpPr>
          <p:cNvPr id="99329" name="Group 1"/>
          <p:cNvGrpSpPr>
            <a:grpSpLocks/>
          </p:cNvGrpSpPr>
          <p:nvPr/>
        </p:nvGrpSpPr>
        <p:grpSpPr bwMode="auto">
          <a:xfrm>
            <a:off x="0" y="6369050"/>
            <a:ext cx="9110663" cy="495300"/>
            <a:chOff x="0" y="0"/>
            <a:chExt cx="5739" cy="312"/>
          </a:xfrm>
        </p:grpSpPr>
        <p:sp>
          <p:nvSpPr>
            <p:cNvPr id="99330"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99331" name="Group 3"/>
            <p:cNvGrpSpPr>
              <a:grpSpLocks/>
            </p:cNvGrpSpPr>
            <p:nvPr/>
          </p:nvGrpSpPr>
          <p:grpSpPr bwMode="auto">
            <a:xfrm>
              <a:off x="0" y="0"/>
              <a:ext cx="5739" cy="312"/>
              <a:chOff x="0" y="0"/>
              <a:chExt cx="5739" cy="312"/>
            </a:xfrm>
          </p:grpSpPr>
          <p:grpSp>
            <p:nvGrpSpPr>
              <p:cNvPr id="99332" name="Group 4"/>
              <p:cNvGrpSpPr>
                <a:grpSpLocks/>
              </p:cNvGrpSpPr>
              <p:nvPr/>
            </p:nvGrpSpPr>
            <p:grpSpPr bwMode="auto">
              <a:xfrm>
                <a:off x="0" y="0"/>
                <a:ext cx="837" cy="312"/>
                <a:chOff x="0" y="0"/>
                <a:chExt cx="837" cy="312"/>
              </a:xfrm>
            </p:grpSpPr>
            <p:pic>
              <p:nvPicPr>
                <p:cNvPr id="9933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99334"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99335" name="Group 7"/>
              <p:cNvGrpSpPr>
                <a:grpSpLocks/>
              </p:cNvGrpSpPr>
              <p:nvPr/>
            </p:nvGrpSpPr>
            <p:grpSpPr bwMode="auto">
              <a:xfrm>
                <a:off x="5287" y="24"/>
                <a:ext cx="452" cy="271"/>
                <a:chOff x="0" y="0"/>
                <a:chExt cx="451" cy="270"/>
              </a:xfrm>
            </p:grpSpPr>
            <p:pic>
              <p:nvPicPr>
                <p:cNvPr id="99336"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99337"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9338"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9339"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99340"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99343" name="Rectangle 15"/>
          <p:cNvSpPr>
            <a:spLocks/>
          </p:cNvSpPr>
          <p:nvPr/>
        </p:nvSpPr>
        <p:spPr bwMode="auto">
          <a:xfrm>
            <a:off x="4724400" y="1244600"/>
            <a:ext cx="435610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39199" bIns="0"/>
          <a:lstStyle/>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not operator</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or operator</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predicate logic</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propositional logic</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production rules</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quantifier</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reasoning</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rule</a:t>
            </a:r>
          </a:p>
          <a:p>
            <a:pPr marL="508000" lvl="1" indent="-336550">
              <a:lnSpc>
                <a:spcPct val="94000"/>
              </a:lnSpc>
              <a:spcBef>
                <a:spcPts val="700"/>
              </a:spcBef>
              <a:buClr>
                <a:schemeClr val="accent5">
                  <a:lumMod val="75000"/>
                </a:schemeClr>
              </a:buClr>
              <a:buSzPct val="75000"/>
              <a:buFont typeface="Wingdings" charset="2"/>
              <a:buChar char="v"/>
            </a:pPr>
            <a:r>
              <a:rPr lang="en-US" sz="1500" dirty="0" err="1">
                <a:solidFill>
                  <a:schemeClr val="bg2">
                    <a:lumMod val="50000"/>
                  </a:schemeClr>
                </a:solidFill>
                <a:latin typeface="+mn-lt"/>
                <a:ea typeface="+mn-ea"/>
                <a:cs typeface="+mn-cs"/>
                <a:sym typeface="Arial" charset="0"/>
              </a:rPr>
              <a:t>satisfiability</a:t>
            </a:r>
            <a:endParaRPr lang="en-US" sz="1500" dirty="0">
              <a:solidFill>
                <a:schemeClr val="bg2">
                  <a:lumMod val="50000"/>
                </a:schemeClr>
              </a:solidFill>
              <a:latin typeface="+mn-lt"/>
              <a:ea typeface="+mn-ea"/>
              <a:cs typeface="+mn-cs"/>
              <a:sym typeface="Arial" charset="0"/>
            </a:endParaRP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semantics </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sentence</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symbol</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syntax</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term</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validity</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unification</a:t>
            </a:r>
          </a:p>
          <a:p>
            <a:pPr marL="508000" lvl="1" indent="-336550">
              <a:lnSpc>
                <a:spcPct val="94000"/>
              </a:lnSpc>
              <a:spcBef>
                <a:spcPts val="700"/>
              </a:spcBef>
              <a:buClr>
                <a:schemeClr val="accent5">
                  <a:lumMod val="75000"/>
                </a:schemeClr>
              </a:buClr>
              <a:buSzPct val="75000"/>
              <a:buFont typeface="Wingdings" charset="2"/>
              <a:buChar char="v"/>
            </a:pPr>
            <a:r>
              <a:rPr lang="en-US" sz="1500" dirty="0">
                <a:solidFill>
                  <a:schemeClr val="bg2">
                    <a:lumMod val="50000"/>
                  </a:schemeClr>
                </a:solidFill>
                <a:latin typeface="+mn-lt"/>
                <a:ea typeface="+mn-ea"/>
                <a:cs typeface="+mn-cs"/>
                <a:sym typeface="Arial" charset="0"/>
              </a:rPr>
              <a:t>universal quantifier</a:t>
            </a:r>
          </a:p>
        </p:txBody>
      </p:sp>
      <p:sp>
        <p:nvSpPr>
          <p:cNvPr id="99344" name="Text Box 16"/>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145B4DAC-FE20-6748-9975-8C0E887F679B}" type="slidenum">
              <a:rPr lang="en-US" sz="1100" b="1">
                <a:solidFill>
                  <a:srgbClr val="003399"/>
                </a:solidFill>
                <a:latin typeface="Arial" charset="0"/>
                <a:cs typeface="Arial" charset="0"/>
                <a:sym typeface="Arial" charset="0"/>
              </a:rPr>
              <a:pPr algn="ctr"/>
              <a:t>60</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65" name="Rectangle 13"/>
          <p:cNvSpPr>
            <a:spLocks noGrp="1" noChangeArrowheads="1"/>
          </p:cNvSpPr>
          <p:nvPr>
            <p:ph type="title"/>
          </p:nvPr>
        </p:nvSpPr>
        <p:spPr>
          <a:ln/>
        </p:spPr>
        <p:txBody>
          <a:bodyPr rIns="129200"/>
          <a:lstStyle/>
          <a:p>
            <a:r>
              <a:rPr lang="en-US"/>
              <a:t>Summary Reasoning</a:t>
            </a:r>
          </a:p>
        </p:txBody>
      </p:sp>
      <p:sp>
        <p:nvSpPr>
          <p:cNvPr id="100366" name="Rectangle 14"/>
          <p:cNvSpPr>
            <a:spLocks noGrp="1" noChangeArrowheads="1"/>
          </p:cNvSpPr>
          <p:nvPr>
            <p:ph idx="1"/>
          </p:nvPr>
        </p:nvSpPr>
        <p:spPr>
          <a:ln/>
        </p:spPr>
        <p:txBody>
          <a:bodyPr rIns="129200">
            <a:normAutofit fontScale="92500" lnSpcReduction="20000"/>
          </a:bodyPr>
          <a:lstStyle/>
          <a:p>
            <a:pPr>
              <a:spcBef>
                <a:spcPct val="0"/>
              </a:spcBef>
            </a:pPr>
            <a:r>
              <a:rPr lang="en-US" sz="2400"/>
              <a:t>reasoning relies on the ability to generate new knowledge from existing knowledge</a:t>
            </a:r>
          </a:p>
          <a:p>
            <a:pPr marL="508000" lvl="1">
              <a:spcBef>
                <a:spcPts val="613"/>
              </a:spcBef>
            </a:pPr>
            <a:r>
              <a:rPr lang="en-US" sz="2100"/>
              <a:t>implemented through inference rules</a:t>
            </a:r>
          </a:p>
          <a:p>
            <a:pPr marL="698500" lvl="2">
              <a:spcBef>
                <a:spcPts val="525"/>
              </a:spcBef>
            </a:pPr>
            <a:r>
              <a:rPr lang="en-US" sz="1700"/>
              <a:t>related terms: inference procedure, inference mechanism, inference engine</a:t>
            </a:r>
          </a:p>
          <a:p>
            <a:pPr>
              <a:spcBef>
                <a:spcPts val="700"/>
              </a:spcBef>
            </a:pPr>
            <a:r>
              <a:rPr lang="en-US" sz="2400"/>
              <a:t>computer-based reasoning relies on syntactic symbol manipulation (derivation)</a:t>
            </a:r>
          </a:p>
          <a:p>
            <a:pPr marL="508000" lvl="1">
              <a:spcBef>
                <a:spcPts val="613"/>
              </a:spcBef>
            </a:pPr>
            <a:r>
              <a:rPr lang="en-US" sz="2100"/>
              <a:t>inference rules prescribe which combination of sentences can be used to generate new sentences</a:t>
            </a:r>
          </a:p>
          <a:p>
            <a:pPr marL="508000" lvl="1">
              <a:spcBef>
                <a:spcPts val="613"/>
              </a:spcBef>
            </a:pPr>
            <a:r>
              <a:rPr lang="en-US" sz="2100"/>
              <a:t>ideally, the outcome should be consistent with the meaning of the respective sentences (</a:t>
            </a:r>
            <a:r>
              <a:rPr lang="ja-JP" altLang="en-US" sz="2100">
                <a:latin typeface="Arial"/>
              </a:rPr>
              <a:t>“</a:t>
            </a:r>
            <a:r>
              <a:rPr lang="en-US" sz="2100"/>
              <a:t>sound</a:t>
            </a:r>
            <a:r>
              <a:rPr lang="ja-JP" altLang="en-US" sz="2100">
                <a:latin typeface="Arial"/>
              </a:rPr>
              <a:t>”</a:t>
            </a:r>
            <a:r>
              <a:rPr lang="en-US" sz="2100"/>
              <a:t> inference rules)</a:t>
            </a:r>
          </a:p>
          <a:p>
            <a:pPr>
              <a:spcBef>
                <a:spcPts val="700"/>
              </a:spcBef>
            </a:pPr>
            <a:r>
              <a:rPr lang="en-US" sz="2400"/>
              <a:t>logic provides the formal foundations for many knowledge representation schemes</a:t>
            </a:r>
          </a:p>
          <a:p>
            <a:pPr marL="508000" lvl="1">
              <a:spcBef>
                <a:spcPts val="613"/>
              </a:spcBef>
            </a:pPr>
            <a:r>
              <a:rPr lang="en-US" sz="2100"/>
              <a:t>rules are frequently used in expert systems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986D2B00-800E-0F4D-B9F9-2E74C2351B37}" type="slidenum">
              <a:rPr lang="en-US"/>
              <a:pPr/>
              <a:t>61</a:t>
            </a:fld>
            <a:endParaRPr lang="en-US"/>
          </a:p>
        </p:txBody>
      </p:sp>
      <p:grpSp>
        <p:nvGrpSpPr>
          <p:cNvPr id="100353" name="Group 1"/>
          <p:cNvGrpSpPr>
            <a:grpSpLocks/>
          </p:cNvGrpSpPr>
          <p:nvPr/>
        </p:nvGrpSpPr>
        <p:grpSpPr bwMode="auto">
          <a:xfrm>
            <a:off x="0" y="6369050"/>
            <a:ext cx="9110663" cy="495300"/>
            <a:chOff x="0" y="0"/>
            <a:chExt cx="5739" cy="312"/>
          </a:xfrm>
        </p:grpSpPr>
        <p:sp>
          <p:nvSpPr>
            <p:cNvPr id="10035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00355" name="Group 3"/>
            <p:cNvGrpSpPr>
              <a:grpSpLocks/>
            </p:cNvGrpSpPr>
            <p:nvPr/>
          </p:nvGrpSpPr>
          <p:grpSpPr bwMode="auto">
            <a:xfrm>
              <a:off x="0" y="0"/>
              <a:ext cx="5739" cy="312"/>
              <a:chOff x="0" y="0"/>
              <a:chExt cx="5739" cy="312"/>
            </a:xfrm>
          </p:grpSpPr>
          <p:grpSp>
            <p:nvGrpSpPr>
              <p:cNvPr id="100356" name="Group 4"/>
              <p:cNvGrpSpPr>
                <a:grpSpLocks/>
              </p:cNvGrpSpPr>
              <p:nvPr/>
            </p:nvGrpSpPr>
            <p:grpSpPr bwMode="auto">
              <a:xfrm>
                <a:off x="0" y="0"/>
                <a:ext cx="837" cy="312"/>
                <a:chOff x="0" y="0"/>
                <a:chExt cx="837" cy="312"/>
              </a:xfrm>
            </p:grpSpPr>
            <p:pic>
              <p:nvPicPr>
                <p:cNvPr id="10035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0035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00359" name="Group 7"/>
              <p:cNvGrpSpPr>
                <a:grpSpLocks/>
              </p:cNvGrpSpPr>
              <p:nvPr/>
            </p:nvGrpSpPr>
            <p:grpSpPr bwMode="auto">
              <a:xfrm>
                <a:off x="5287" y="24"/>
                <a:ext cx="452" cy="271"/>
                <a:chOff x="0" y="0"/>
                <a:chExt cx="451" cy="270"/>
              </a:xfrm>
            </p:grpSpPr>
            <p:pic>
              <p:nvPicPr>
                <p:cNvPr id="10036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0036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036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036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036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0036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66BBB5FD-7954-6245-9F35-1A451641F112}" type="slidenum">
              <a:rPr lang="en-US" sz="1100" b="1">
                <a:solidFill>
                  <a:srgbClr val="003399"/>
                </a:solidFill>
                <a:latin typeface="Arial" charset="0"/>
                <a:cs typeface="Arial" charset="0"/>
                <a:sym typeface="Arial" charset="0"/>
              </a:rPr>
              <a:pPr algn="ctr"/>
              <a:t>61</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1389" name="Rectangle 13"/>
          <p:cNvSpPr>
            <a:spLocks noGrp="1" noChangeArrowheads="1"/>
          </p:cNvSpPr>
          <p:nvPr>
            <p:ph type="title"/>
          </p:nvPr>
        </p:nvSpPr>
        <p:spPr>
          <a:ln/>
        </p:spPr>
        <p:txBody>
          <a:bodyPr rIns="129200"/>
          <a:lstStyle/>
          <a:p>
            <a:endParaRPr lang="en-US"/>
          </a:p>
        </p:txBody>
      </p:sp>
      <p:sp>
        <p:nvSpPr>
          <p:cNvPr id="101390" name="Rectangle 14"/>
          <p:cNvSpPr>
            <a:spLocks noGrp="1" noChangeArrowheads="1"/>
          </p:cNvSpPr>
          <p:nvPr>
            <p:ph idx="1"/>
          </p:nvPr>
        </p:nvSpPr>
        <p:spPr>
          <a:ln/>
        </p:spPr>
        <p:txBody>
          <a:bodyPr rIns="129200"/>
          <a:lstStyle/>
          <a:p>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DAC6DEA6-18DA-0D45-8AAB-1DFA453DA2CF}" type="slidenum">
              <a:rPr lang="en-US"/>
              <a:pPr/>
              <a:t>62</a:t>
            </a:fld>
            <a:endParaRPr lang="en-US"/>
          </a:p>
        </p:txBody>
      </p:sp>
      <p:grpSp>
        <p:nvGrpSpPr>
          <p:cNvPr id="101377" name="Group 1"/>
          <p:cNvGrpSpPr>
            <a:grpSpLocks/>
          </p:cNvGrpSpPr>
          <p:nvPr/>
        </p:nvGrpSpPr>
        <p:grpSpPr bwMode="auto">
          <a:xfrm>
            <a:off x="0" y="6369050"/>
            <a:ext cx="9110663" cy="495300"/>
            <a:chOff x="0" y="0"/>
            <a:chExt cx="5739" cy="312"/>
          </a:xfrm>
        </p:grpSpPr>
        <p:sp>
          <p:nvSpPr>
            <p:cNvPr id="10137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01379" name="Group 3"/>
            <p:cNvGrpSpPr>
              <a:grpSpLocks/>
            </p:cNvGrpSpPr>
            <p:nvPr/>
          </p:nvGrpSpPr>
          <p:grpSpPr bwMode="auto">
            <a:xfrm>
              <a:off x="0" y="0"/>
              <a:ext cx="5739" cy="312"/>
              <a:chOff x="0" y="0"/>
              <a:chExt cx="5739" cy="312"/>
            </a:xfrm>
          </p:grpSpPr>
          <p:grpSp>
            <p:nvGrpSpPr>
              <p:cNvPr id="101380" name="Group 4"/>
              <p:cNvGrpSpPr>
                <a:grpSpLocks/>
              </p:cNvGrpSpPr>
              <p:nvPr/>
            </p:nvGrpSpPr>
            <p:grpSpPr bwMode="auto">
              <a:xfrm>
                <a:off x="0" y="0"/>
                <a:ext cx="837" cy="312"/>
                <a:chOff x="0" y="0"/>
                <a:chExt cx="837" cy="312"/>
              </a:xfrm>
            </p:grpSpPr>
            <p:pic>
              <p:nvPicPr>
                <p:cNvPr id="10138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0138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01383" name="Group 7"/>
              <p:cNvGrpSpPr>
                <a:grpSpLocks/>
              </p:cNvGrpSpPr>
              <p:nvPr/>
            </p:nvGrpSpPr>
            <p:grpSpPr bwMode="auto">
              <a:xfrm>
                <a:off x="5287" y="24"/>
                <a:ext cx="452" cy="271"/>
                <a:chOff x="0" y="0"/>
                <a:chExt cx="451" cy="270"/>
              </a:xfrm>
            </p:grpSpPr>
            <p:pic>
              <p:nvPicPr>
                <p:cNvPr id="10138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0138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138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138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0138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0139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14B5DE28-1E0F-574F-8930-176618F19A65}" type="slidenum">
              <a:rPr lang="en-US" sz="1100" b="1">
                <a:solidFill>
                  <a:srgbClr val="003399"/>
                </a:solidFill>
                <a:latin typeface="Arial" charset="0"/>
                <a:cs typeface="Arial" charset="0"/>
                <a:sym typeface="Arial" charset="0"/>
              </a:rPr>
              <a:pPr algn="ctr"/>
              <a:t>62</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25" name="Rectangle 13"/>
          <p:cNvSpPr>
            <a:spLocks noGrp="1" noChangeArrowheads="1"/>
          </p:cNvSpPr>
          <p:nvPr>
            <p:ph type="title"/>
          </p:nvPr>
        </p:nvSpPr>
        <p:spPr>
          <a:ln/>
        </p:spPr>
        <p:txBody>
          <a:bodyPr rIns="129200"/>
          <a:lstStyle/>
          <a:p>
            <a:r>
              <a:rPr lang="en-US"/>
              <a:t>Dilbert on Reasoning 3</a:t>
            </a:r>
          </a:p>
        </p:txBody>
      </p:sp>
      <p:sp>
        <p:nvSpPr>
          <p:cNvPr id="13328" name="Rectangle 16"/>
          <p:cNvSpPr>
            <a:spLocks noGrp="1" noChangeArrowheads="1"/>
          </p:cNvSpPr>
          <p:nvPr>
            <p:ph idx="1"/>
          </p:nvPr>
        </p:nvSpPr>
        <p:spPr>
          <a:ln/>
        </p:spPr>
        <p:txBody>
          <a:bodyPr rIns="129200"/>
          <a:lstStyle/>
          <a:p>
            <a:endParaRPr lang="en-US"/>
          </a:p>
        </p:txBody>
      </p:sp>
      <p:sp>
        <p:nvSpPr>
          <p:cNvPr id="18" name="Slide Number Placeholder 3"/>
          <p:cNvSpPr>
            <a:spLocks noGrp="1"/>
          </p:cNvSpPr>
          <p:nvPr>
            <p:ph type="sldNum" sz="quarter" idx="4294967295"/>
          </p:nvPr>
        </p:nvSpPr>
        <p:spPr>
          <a:xfrm>
            <a:off x="8874125" y="6484938"/>
            <a:ext cx="269875" cy="254000"/>
          </a:xfrm>
          <a:prstGeom prst="rect">
            <a:avLst/>
          </a:prstGeom>
        </p:spPr>
        <p:txBody>
          <a:bodyPr/>
          <a:lstStyle/>
          <a:p>
            <a:fld id="{20E6FF3F-02F3-994B-82F2-F8FDE31ECF6C}" type="slidenum">
              <a:rPr lang="en-US"/>
              <a:pPr/>
              <a:t>7</a:t>
            </a:fld>
            <a:endParaRPr lang="en-US"/>
          </a:p>
        </p:txBody>
      </p:sp>
      <p:grpSp>
        <p:nvGrpSpPr>
          <p:cNvPr id="13313" name="Group 1"/>
          <p:cNvGrpSpPr>
            <a:grpSpLocks/>
          </p:cNvGrpSpPr>
          <p:nvPr/>
        </p:nvGrpSpPr>
        <p:grpSpPr bwMode="auto">
          <a:xfrm>
            <a:off x="0" y="6369050"/>
            <a:ext cx="9110663" cy="495300"/>
            <a:chOff x="0" y="0"/>
            <a:chExt cx="5739" cy="312"/>
          </a:xfrm>
        </p:grpSpPr>
        <p:sp>
          <p:nvSpPr>
            <p:cNvPr id="13314"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3315" name="Group 3"/>
            <p:cNvGrpSpPr>
              <a:grpSpLocks/>
            </p:cNvGrpSpPr>
            <p:nvPr/>
          </p:nvGrpSpPr>
          <p:grpSpPr bwMode="auto">
            <a:xfrm>
              <a:off x="0" y="0"/>
              <a:ext cx="5739" cy="312"/>
              <a:chOff x="0" y="0"/>
              <a:chExt cx="5739" cy="312"/>
            </a:xfrm>
          </p:grpSpPr>
          <p:grpSp>
            <p:nvGrpSpPr>
              <p:cNvPr id="13316" name="Group 4"/>
              <p:cNvGrpSpPr>
                <a:grpSpLocks/>
              </p:cNvGrpSpPr>
              <p:nvPr/>
            </p:nvGrpSpPr>
            <p:grpSpPr bwMode="auto">
              <a:xfrm>
                <a:off x="0" y="0"/>
                <a:ext cx="837" cy="312"/>
                <a:chOff x="0" y="0"/>
                <a:chExt cx="837" cy="312"/>
              </a:xfrm>
            </p:grpSpPr>
            <p:pic>
              <p:nvPicPr>
                <p:cNvPr id="1331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3318"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3319" name="Group 7"/>
              <p:cNvGrpSpPr>
                <a:grpSpLocks/>
              </p:cNvGrpSpPr>
              <p:nvPr/>
            </p:nvGrpSpPr>
            <p:grpSpPr bwMode="auto">
              <a:xfrm>
                <a:off x="5287" y="24"/>
                <a:ext cx="452" cy="271"/>
                <a:chOff x="0" y="0"/>
                <a:chExt cx="451" cy="270"/>
              </a:xfrm>
            </p:grpSpPr>
            <p:pic>
              <p:nvPicPr>
                <p:cNvPr id="13320"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3321"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3322"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3323"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3324"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pic>
        <p:nvPicPr>
          <p:cNvPr id="13326" name="Picture 1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1936750"/>
            <a:ext cx="9040813" cy="309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3327"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680834C8-C08A-864B-853F-9D2B6B5C3B77}" type="slidenum">
              <a:rPr lang="en-US" sz="1100" b="1">
                <a:solidFill>
                  <a:srgbClr val="003399"/>
                </a:solidFill>
                <a:latin typeface="Arial" charset="0"/>
                <a:cs typeface="Arial" charset="0"/>
                <a:sym typeface="Arial" charset="0"/>
              </a:rPr>
              <a:pPr algn="ctr"/>
              <a:t>7</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49" name="Rectangle 13"/>
          <p:cNvSpPr>
            <a:spLocks noGrp="1" noChangeArrowheads="1"/>
          </p:cNvSpPr>
          <p:nvPr>
            <p:ph type="title"/>
          </p:nvPr>
        </p:nvSpPr>
        <p:spPr>
          <a:ln/>
        </p:spPr>
        <p:txBody>
          <a:bodyPr rIns="129200"/>
          <a:lstStyle/>
          <a:p>
            <a:r>
              <a:rPr lang="en-US"/>
              <a:t>Pre-Test</a:t>
            </a:r>
          </a:p>
        </p:txBody>
      </p:sp>
      <p:sp>
        <p:nvSpPr>
          <p:cNvPr id="14350" name="Rectangle 14"/>
          <p:cNvSpPr>
            <a:spLocks noGrp="1" noChangeArrowheads="1"/>
          </p:cNvSpPr>
          <p:nvPr>
            <p:ph idx="1"/>
          </p:nvPr>
        </p:nvSpPr>
        <p:spPr>
          <a:ln/>
        </p:spPr>
        <p:txBody>
          <a:bodyPr rIns="129200"/>
          <a:lstStyle/>
          <a:p>
            <a:endParaRPr lang="en-US"/>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B6C40DBE-D4BA-544F-A385-655D95E68C3B}" type="slidenum">
              <a:rPr lang="en-US"/>
              <a:pPr/>
              <a:t>8</a:t>
            </a:fld>
            <a:endParaRPr lang="en-US"/>
          </a:p>
        </p:txBody>
      </p:sp>
      <p:grpSp>
        <p:nvGrpSpPr>
          <p:cNvPr id="14337" name="Group 1"/>
          <p:cNvGrpSpPr>
            <a:grpSpLocks/>
          </p:cNvGrpSpPr>
          <p:nvPr/>
        </p:nvGrpSpPr>
        <p:grpSpPr bwMode="auto">
          <a:xfrm>
            <a:off x="0" y="6369050"/>
            <a:ext cx="9110663" cy="495300"/>
            <a:chOff x="0" y="0"/>
            <a:chExt cx="5739" cy="312"/>
          </a:xfrm>
        </p:grpSpPr>
        <p:sp>
          <p:nvSpPr>
            <p:cNvPr id="14338"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4339" name="Group 3"/>
            <p:cNvGrpSpPr>
              <a:grpSpLocks/>
            </p:cNvGrpSpPr>
            <p:nvPr/>
          </p:nvGrpSpPr>
          <p:grpSpPr bwMode="auto">
            <a:xfrm>
              <a:off x="0" y="0"/>
              <a:ext cx="5739" cy="312"/>
              <a:chOff x="0" y="0"/>
              <a:chExt cx="5739" cy="312"/>
            </a:xfrm>
          </p:grpSpPr>
          <p:grpSp>
            <p:nvGrpSpPr>
              <p:cNvPr id="14340" name="Group 4"/>
              <p:cNvGrpSpPr>
                <a:grpSpLocks/>
              </p:cNvGrpSpPr>
              <p:nvPr/>
            </p:nvGrpSpPr>
            <p:grpSpPr bwMode="auto">
              <a:xfrm>
                <a:off x="0" y="0"/>
                <a:ext cx="837" cy="312"/>
                <a:chOff x="0" y="0"/>
                <a:chExt cx="837" cy="312"/>
              </a:xfrm>
            </p:grpSpPr>
            <p:pic>
              <p:nvPicPr>
                <p:cNvPr id="143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4342"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4343" name="Group 7"/>
              <p:cNvGrpSpPr>
                <a:grpSpLocks/>
              </p:cNvGrpSpPr>
              <p:nvPr/>
            </p:nvGrpSpPr>
            <p:grpSpPr bwMode="auto">
              <a:xfrm>
                <a:off x="5287" y="24"/>
                <a:ext cx="452" cy="271"/>
                <a:chOff x="0" y="0"/>
                <a:chExt cx="451" cy="270"/>
              </a:xfrm>
            </p:grpSpPr>
            <p:pic>
              <p:nvPicPr>
                <p:cNvPr id="14344"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4345"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4346"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4347"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4348"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4351"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9A7B32FD-7020-0D49-ACF1-731CCEA806E5}" type="slidenum">
              <a:rPr lang="en-US" sz="1100" b="1">
                <a:solidFill>
                  <a:srgbClr val="003399"/>
                </a:solidFill>
                <a:latin typeface="Arial" charset="0"/>
                <a:cs typeface="Arial" charset="0"/>
                <a:sym typeface="Arial" charset="0"/>
              </a:rPr>
              <a:pPr algn="ctr"/>
              <a:t>8</a:t>
            </a:fld>
            <a:endParaRPr lang="en-US" sz="1100" b="1">
              <a:solidFill>
                <a:srgbClr val="003399"/>
              </a:solidFill>
              <a:latin typeface="Arial" charset="0"/>
              <a:cs typeface="Arial" charset="0"/>
              <a:sym typeface="Arial"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73" name="Rectangle 13"/>
          <p:cNvSpPr>
            <a:spLocks noGrp="1" noChangeArrowheads="1"/>
          </p:cNvSpPr>
          <p:nvPr>
            <p:ph type="title"/>
          </p:nvPr>
        </p:nvSpPr>
        <p:spPr>
          <a:ln/>
        </p:spPr>
        <p:txBody>
          <a:bodyPr rIns="129200"/>
          <a:lstStyle/>
          <a:p>
            <a:r>
              <a:rPr lang="en-US"/>
              <a:t>Motivation</a:t>
            </a:r>
          </a:p>
        </p:txBody>
      </p:sp>
      <p:sp>
        <p:nvSpPr>
          <p:cNvPr id="15374" name="Rectangle 14"/>
          <p:cNvSpPr>
            <a:spLocks noGrp="1" noChangeArrowheads="1"/>
          </p:cNvSpPr>
          <p:nvPr>
            <p:ph idx="1"/>
          </p:nvPr>
        </p:nvSpPr>
        <p:spPr>
          <a:ln/>
        </p:spPr>
        <p:txBody>
          <a:bodyPr rIns="129200">
            <a:normAutofit lnSpcReduction="10000"/>
          </a:bodyPr>
          <a:lstStyle/>
          <a:p>
            <a:r>
              <a:rPr lang="en-US"/>
              <a:t>without reasoning, knowledge-based systems would be practically worthless</a:t>
            </a:r>
          </a:p>
          <a:p>
            <a:pPr marL="508000" lvl="1"/>
            <a:r>
              <a:rPr lang="en-US"/>
              <a:t>derivation of new knowledge</a:t>
            </a:r>
          </a:p>
          <a:p>
            <a:pPr marL="508000" lvl="1"/>
            <a:r>
              <a:rPr lang="en-US"/>
              <a:t>examination of the consistency or validity of existing knowledge</a:t>
            </a:r>
          </a:p>
          <a:p>
            <a:r>
              <a:rPr lang="en-US"/>
              <a:t>reasoning in KBS can perform certain tasks better than humans</a:t>
            </a:r>
          </a:p>
          <a:p>
            <a:pPr marL="508000" lvl="1"/>
            <a:r>
              <a:rPr lang="en-US"/>
              <a:t>reliability, availability, speed</a:t>
            </a:r>
          </a:p>
          <a:p>
            <a:pPr marL="508000" lvl="1"/>
            <a:r>
              <a:rPr lang="en-US"/>
              <a:t>also some limitations</a:t>
            </a:r>
          </a:p>
          <a:p>
            <a:pPr marL="698500" lvl="2"/>
            <a:r>
              <a:rPr lang="en-US"/>
              <a:t>common-sense reasoning</a:t>
            </a:r>
          </a:p>
          <a:p>
            <a:pPr marL="698500" lvl="2"/>
            <a:r>
              <a:rPr lang="en-US"/>
              <a:t>complex inferences</a:t>
            </a:r>
          </a:p>
        </p:txBody>
      </p:sp>
      <p:sp>
        <p:nvSpPr>
          <p:cNvPr id="17" name="Slide Number Placeholder 3"/>
          <p:cNvSpPr>
            <a:spLocks noGrp="1"/>
          </p:cNvSpPr>
          <p:nvPr>
            <p:ph type="sldNum" sz="quarter" idx="4294967295"/>
          </p:nvPr>
        </p:nvSpPr>
        <p:spPr>
          <a:xfrm>
            <a:off x="8874125" y="6484938"/>
            <a:ext cx="269875" cy="254000"/>
          </a:xfrm>
          <a:prstGeom prst="rect">
            <a:avLst/>
          </a:prstGeom>
        </p:spPr>
        <p:txBody>
          <a:bodyPr/>
          <a:lstStyle/>
          <a:p>
            <a:fld id="{F4EF4608-9BB3-8A42-A104-9668ABECC553}" type="slidenum">
              <a:rPr lang="en-US"/>
              <a:pPr/>
              <a:t>9</a:t>
            </a:fld>
            <a:endParaRPr lang="en-US"/>
          </a:p>
        </p:txBody>
      </p:sp>
      <p:grpSp>
        <p:nvGrpSpPr>
          <p:cNvPr id="15361" name="Group 1"/>
          <p:cNvGrpSpPr>
            <a:grpSpLocks/>
          </p:cNvGrpSpPr>
          <p:nvPr/>
        </p:nvGrpSpPr>
        <p:grpSpPr bwMode="auto">
          <a:xfrm>
            <a:off x="0" y="6369050"/>
            <a:ext cx="9110663" cy="495300"/>
            <a:chOff x="0" y="0"/>
            <a:chExt cx="5739" cy="312"/>
          </a:xfrm>
        </p:grpSpPr>
        <p:sp>
          <p:nvSpPr>
            <p:cNvPr id="15362" name="Rectangle 2"/>
            <p:cNvSpPr>
              <a:spLocks/>
            </p:cNvSpPr>
            <p:nvPr/>
          </p:nvSpPr>
          <p:spPr bwMode="auto">
            <a:xfrm>
              <a:off x="1988" y="82"/>
              <a:ext cx="1926"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40640" bIns="0"/>
            <a:lstStyle/>
            <a:p>
              <a:pPr marL="39688" algn="ctr">
                <a:lnSpc>
                  <a:spcPct val="94000"/>
                </a:lnSpc>
              </a:pPr>
              <a:r>
                <a:rPr lang="en-US" sz="900" b="1" dirty="0">
                  <a:solidFill>
                    <a:srgbClr val="003399"/>
                  </a:solidFill>
                  <a:latin typeface="Arial" charset="0"/>
                  <a:ea typeface="ＭＳ Ｐゴシック" charset="0"/>
                  <a:cs typeface="Arial" charset="0"/>
                  <a:sym typeface="Arial" charset="0"/>
                </a:rPr>
                <a:t>© 2011 - Franz Kurfess: Reasoning</a:t>
              </a:r>
            </a:p>
          </p:txBody>
        </p:sp>
        <p:grpSp>
          <p:nvGrpSpPr>
            <p:cNvPr id="15363" name="Group 3"/>
            <p:cNvGrpSpPr>
              <a:grpSpLocks/>
            </p:cNvGrpSpPr>
            <p:nvPr/>
          </p:nvGrpSpPr>
          <p:grpSpPr bwMode="auto">
            <a:xfrm>
              <a:off x="0" y="0"/>
              <a:ext cx="5739" cy="312"/>
              <a:chOff x="0" y="0"/>
              <a:chExt cx="5739" cy="312"/>
            </a:xfrm>
          </p:grpSpPr>
          <p:grpSp>
            <p:nvGrpSpPr>
              <p:cNvPr id="15364" name="Group 4"/>
              <p:cNvGrpSpPr>
                <a:grpSpLocks/>
              </p:cNvGrpSpPr>
              <p:nvPr/>
            </p:nvGrpSpPr>
            <p:grpSpPr bwMode="auto">
              <a:xfrm>
                <a:off x="0" y="0"/>
                <a:ext cx="837" cy="312"/>
                <a:chOff x="0" y="0"/>
                <a:chExt cx="837" cy="312"/>
              </a:xfrm>
            </p:grpSpPr>
            <p:pic>
              <p:nvPicPr>
                <p:cNvPr id="153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 y="57"/>
                  <a:ext cx="821" cy="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round/>
                      <a:headEnd/>
                      <a:tailEnd/>
                    </a14:hiddenLine>
                  </a:ext>
                </a:extLst>
              </p:spPr>
            </p:pic>
            <p:sp>
              <p:nvSpPr>
                <p:cNvPr id="15366" name="Rectangle 6"/>
                <p:cNvSpPr>
                  <a:spLocks/>
                </p:cNvSpPr>
                <p:nvPr/>
              </p:nvSpPr>
              <p:spPr bwMode="auto">
                <a:xfrm>
                  <a:off x="0" y="0"/>
                  <a:ext cx="837" cy="312"/>
                </a:xfrm>
                <a:prstGeom prst="rect">
                  <a:avLst/>
                </a:prstGeom>
                <a:solidFill>
                  <a:srgbClr val="F6FF72">
                    <a:alpha val="48000"/>
                  </a:srgbClr>
                </a:solidFill>
                <a:ln w="12700" cap="flat">
                  <a:solidFill>
                    <a:schemeClr val="tx1">
                      <a:alpha val="48000"/>
                    </a:schemeClr>
                  </a:solidFill>
                  <a:prstDash val="solid"/>
                  <a:round/>
                  <a:headEnd type="none" w="med" len="med"/>
                  <a:tailEnd type="none" w="med" len="med"/>
                </a:ln>
              </p:spPr>
              <p:txBody>
                <a:bodyPr lIns="0" tIns="0" rIns="0" bIns="0"/>
                <a:lstStyle/>
                <a:p>
                  <a:endParaRPr lang="en-US"/>
                </a:p>
              </p:txBody>
            </p:sp>
          </p:grpSp>
          <p:grpSp>
            <p:nvGrpSpPr>
              <p:cNvPr id="15367" name="Group 7"/>
              <p:cNvGrpSpPr>
                <a:grpSpLocks/>
              </p:cNvGrpSpPr>
              <p:nvPr/>
            </p:nvGrpSpPr>
            <p:grpSpPr bwMode="auto">
              <a:xfrm>
                <a:off x="5287" y="24"/>
                <a:ext cx="452" cy="271"/>
                <a:chOff x="0" y="0"/>
                <a:chExt cx="451" cy="270"/>
              </a:xfrm>
            </p:grpSpPr>
            <p:pic>
              <p:nvPicPr>
                <p:cNvPr id="15368" name="Picture 8">
                  <a:hlinkClick r:id="" action="ppaction://hlinkshowjump?jump=firstslide"/>
                </p:cNvPr>
                <p:cNvPicPr>
                  <a:picLocks noChangeAspect="1" noChangeArrowheads="1"/>
                </p:cNvPicPr>
                <p:nvPr/>
              </p:nvPicPr>
              <p:blipFill>
                <a:blip r:embed="rId3">
                  <a:alphaModFix amt="60000"/>
                  <a:extLst>
                    <a:ext uri="{28A0092B-C50C-407E-A947-70E740481C1C}">
                      <a14:useLocalDpi xmlns:a14="http://schemas.microsoft.com/office/drawing/2010/main" val="0"/>
                    </a:ext>
                  </a:extLst>
                </a:blip>
                <a:srcRect/>
                <a:stretch>
                  <a:fillRect/>
                </a:stretch>
              </p:blipFill>
              <p:spPr bwMode="auto">
                <a:xfrm>
                  <a:off x="0" y="73"/>
                  <a:ext cx="123" cy="124"/>
                </a:xfrm>
                <a:prstGeom prst="rect">
                  <a:avLst/>
                </a:prstGeom>
                <a:noFill/>
                <a:ln>
                  <a:noFill/>
                </a:ln>
                <a:effectLst>
                  <a:outerShdw blurRad="25400" dist="12699" dir="16200000" algn="ctr" rotWithShape="0">
                    <a:schemeClr val="bg2">
                      <a:alpha val="79999"/>
                    </a:schemeClr>
                  </a:outerShdw>
                </a:effectLst>
                <a:extLst>
                  <a:ext uri="{909E8E84-426E-40dd-AFC4-6F175D3DCCD1}">
                    <a14:hiddenFill xmlns:a14="http://schemas.microsoft.com/office/drawing/2010/main">
                      <a:solidFill>
                        <a:srgbClr val="FFFFFF">
                          <a:alpha val="59999"/>
                        </a:srgbClr>
                      </a:solidFill>
                    </a14:hiddenFill>
                  </a:ext>
                  <a:ext uri="{91240B29-F687-4f45-9708-019B960494DF}">
                    <a14:hiddenLine xmlns:a14="http://schemas.microsoft.com/office/drawing/2010/main" w="12700" cap="flat">
                      <a:solidFill>
                        <a:schemeClr val="tx1">
                          <a:alpha val="59999"/>
                        </a:schemeClr>
                      </a:solidFill>
                      <a:miter lim="800000"/>
                      <a:headEnd/>
                      <a:tailEnd/>
                    </a14:hiddenLine>
                  </a:ext>
                </a:extLst>
              </p:spPr>
            </p:pic>
            <p:sp>
              <p:nvSpPr>
                <p:cNvPr id="15369" name="AutoShape 9">
                  <a:hlinkClick r:id="" action="ppaction://hlinkshowjump?jump=nextslide"/>
                </p:cNvPr>
                <p:cNvSpPr>
                  <a:spLocks/>
                </p:cNvSpPr>
                <p:nvPr/>
              </p:nvSpPr>
              <p:spPr bwMode="auto">
                <a:xfrm>
                  <a:off x="385" y="73"/>
                  <a:ext cx="66"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5370" name="AutoShape 10">
                  <a:hlinkClick r:id="" action="ppaction://hlinkshowjump?jump=previousslide"/>
                </p:cNvPr>
                <p:cNvSpPr>
                  <a:spLocks/>
                </p:cNvSpPr>
                <p:nvPr/>
              </p:nvSpPr>
              <p:spPr bwMode="auto">
                <a:xfrm flipH="1">
                  <a:off x="164" y="73"/>
                  <a:ext cx="65" cy="124"/>
                </a:xfrm>
                <a:prstGeom prst="rightArrow">
                  <a:avLst>
                    <a:gd name="adj1" fmla="val 40741"/>
                    <a:gd name="adj2" fmla="val 194870"/>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5371" name="AutoShape 11">
                  <a:hlinkClick r:id="rId4" action="ppaction://hlinkfile"/>
                </p:cNvPr>
                <p:cNvSpPr>
                  <a:spLocks/>
                </p:cNvSpPr>
                <p:nvPr/>
              </p:nvSpPr>
              <p:spPr bwMode="auto">
                <a:xfrm rot="5400000" flipH="1">
                  <a:off x="274" y="-28"/>
                  <a:ext cx="65" cy="122"/>
                </a:xfrm>
                <a:prstGeom prst="rightArrow">
                  <a:avLst>
                    <a:gd name="adj1" fmla="val 100000"/>
                    <a:gd name="adj2" fmla="val 328843"/>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sp>
              <p:nvSpPr>
                <p:cNvPr id="15372" name="AutoShape 12">
                  <a:hlinkClick r:id="rId4" action="ppaction://hlinkfile"/>
                </p:cNvPr>
                <p:cNvSpPr>
                  <a:spLocks/>
                </p:cNvSpPr>
                <p:nvPr/>
              </p:nvSpPr>
              <p:spPr bwMode="auto">
                <a:xfrm rot="16200000" flipH="1">
                  <a:off x="275" y="176"/>
                  <a:ext cx="65" cy="123"/>
                </a:xfrm>
                <a:prstGeom prst="rightArrow">
                  <a:avLst>
                    <a:gd name="adj1" fmla="val 30870"/>
                    <a:gd name="adj2" fmla="val 207051"/>
                  </a:avLst>
                </a:prstGeom>
                <a:solidFill>
                  <a:srgbClr val="FFFFFF">
                    <a:alpha val="59999"/>
                  </a:srgbClr>
                </a:solidFill>
                <a:ln>
                  <a:noFill/>
                </a:ln>
                <a:effectLst>
                  <a:outerShdw blurRad="25400" dist="12699" dir="16200000" algn="ctr" rotWithShape="0">
                    <a:schemeClr val="bg2">
                      <a:alpha val="79999"/>
                    </a:schemeClr>
                  </a:outerShdw>
                </a:effectLst>
                <a:extLst>
                  <a:ext uri="{91240B29-F687-4f45-9708-019B960494DF}">
                    <a14:hiddenLine xmlns:a14="http://schemas.microsoft.com/office/drawing/2010/main" w="25400" cap="flat">
                      <a:solidFill>
                        <a:schemeClr val="tx1">
                          <a:alpha val="59999"/>
                        </a:schemeClr>
                      </a:solidFill>
                      <a:miter lim="800000"/>
                      <a:headEnd type="none" w="med" len="med"/>
                      <a:tailEnd type="none" w="med" len="med"/>
                    </a14:hiddenLine>
                  </a:ext>
                </a:extLst>
              </p:spPr>
              <p:txBody>
                <a:bodyPr lIns="0" tIns="0" rIns="0" bIns="0"/>
                <a:lstStyle/>
                <a:p>
                  <a:endParaRPr lang="en-US"/>
                </a:p>
              </p:txBody>
            </p:sp>
          </p:grpSp>
        </p:grpSp>
      </p:grpSp>
      <p:sp>
        <p:nvSpPr>
          <p:cNvPr id="15375" name="Text Box 15"/>
          <p:cNvSpPr txBox="1">
            <a:spLocks noChangeArrowheads="1"/>
          </p:cNvSpPr>
          <p:nvPr/>
        </p:nvSpPr>
        <p:spPr bwMode="auto">
          <a:xfrm>
            <a:off x="8748713" y="6484938"/>
            <a:ext cx="26987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lstStyle>
            <a:lvl1pPr>
              <a:defRPr sz="1200">
                <a:solidFill>
                  <a:schemeClr val="tx1"/>
                </a:solidFill>
                <a:latin typeface="Times" charset="0"/>
                <a:ea typeface="ＭＳ Ｐゴシック" charset="0"/>
              </a:defRPr>
            </a:lvl1pPr>
            <a:lvl2pPr>
              <a:defRPr sz="1200">
                <a:solidFill>
                  <a:schemeClr val="tx1"/>
                </a:solidFill>
                <a:latin typeface="Times" charset="0"/>
                <a:ea typeface="ＭＳ Ｐゴシック" charset="0"/>
              </a:defRPr>
            </a:lvl2pPr>
            <a:lvl3pPr>
              <a:defRPr sz="1200">
                <a:solidFill>
                  <a:schemeClr val="tx1"/>
                </a:solidFill>
                <a:latin typeface="Times" charset="0"/>
                <a:ea typeface="ＭＳ Ｐゴシック" charset="0"/>
              </a:defRPr>
            </a:lvl3pPr>
            <a:lvl4pPr>
              <a:defRPr sz="1200">
                <a:solidFill>
                  <a:schemeClr val="tx1"/>
                </a:solidFill>
                <a:latin typeface="Times" charset="0"/>
                <a:ea typeface="ＭＳ Ｐゴシック" charset="0"/>
              </a:defRPr>
            </a:lvl4pPr>
            <a:lvl5pPr>
              <a:defRPr sz="1200">
                <a:solidFill>
                  <a:schemeClr val="tx1"/>
                </a:solidFill>
                <a:latin typeface="Times" charset="0"/>
                <a:ea typeface="ＭＳ Ｐゴシック" charset="0"/>
              </a:defRPr>
            </a:lvl5pPr>
            <a:lvl6pPr fontAlgn="base">
              <a:spcBef>
                <a:spcPct val="0"/>
              </a:spcBef>
              <a:spcAft>
                <a:spcPct val="0"/>
              </a:spcAft>
              <a:defRPr sz="1200">
                <a:solidFill>
                  <a:schemeClr val="tx1"/>
                </a:solidFill>
                <a:latin typeface="Times" charset="0"/>
                <a:ea typeface="ＭＳ Ｐゴシック" charset="0"/>
              </a:defRPr>
            </a:lvl6pPr>
            <a:lvl7pPr fontAlgn="base">
              <a:spcBef>
                <a:spcPct val="0"/>
              </a:spcBef>
              <a:spcAft>
                <a:spcPct val="0"/>
              </a:spcAft>
              <a:defRPr sz="1200">
                <a:solidFill>
                  <a:schemeClr val="tx1"/>
                </a:solidFill>
                <a:latin typeface="Times" charset="0"/>
                <a:ea typeface="ＭＳ Ｐゴシック" charset="0"/>
              </a:defRPr>
            </a:lvl7pPr>
            <a:lvl8pPr fontAlgn="base">
              <a:spcBef>
                <a:spcPct val="0"/>
              </a:spcBef>
              <a:spcAft>
                <a:spcPct val="0"/>
              </a:spcAft>
              <a:defRPr sz="1200">
                <a:solidFill>
                  <a:schemeClr val="tx1"/>
                </a:solidFill>
                <a:latin typeface="Times" charset="0"/>
                <a:ea typeface="ＭＳ Ｐゴシック" charset="0"/>
              </a:defRPr>
            </a:lvl8pPr>
            <a:lvl9pPr fontAlgn="base">
              <a:spcBef>
                <a:spcPct val="0"/>
              </a:spcBef>
              <a:spcAft>
                <a:spcPct val="0"/>
              </a:spcAft>
              <a:defRPr sz="1200">
                <a:solidFill>
                  <a:schemeClr val="tx1"/>
                </a:solidFill>
                <a:latin typeface="Times" charset="0"/>
                <a:ea typeface="ＭＳ Ｐゴシック" charset="0"/>
              </a:defRPr>
            </a:lvl9pPr>
          </a:lstStyle>
          <a:p>
            <a:pPr algn="ctr"/>
            <a:fld id="{D3CD5489-09F4-7C48-95BE-41F3C7C1A8E3}" type="slidenum">
              <a:rPr lang="en-US" sz="1100" b="1">
                <a:solidFill>
                  <a:srgbClr val="003399"/>
                </a:solidFill>
                <a:latin typeface="Arial" charset="0"/>
                <a:cs typeface="Arial" charset="0"/>
                <a:sym typeface="Arial" charset="0"/>
              </a:rPr>
              <a:pPr algn="ctr"/>
              <a:t>9</a:t>
            </a:fld>
            <a:endParaRPr lang="en-US" sz="1100" b="1">
              <a:solidFill>
                <a:srgbClr val="003399"/>
              </a:solidFill>
              <a:latin typeface="Arial" charset="0"/>
              <a:cs typeface="Arial" charset="0"/>
              <a:sym typeface="Arial"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81-W11-Theme-Pale-Teal">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481-W11-Theme-Pale-Teal.thmx</Template>
  <TotalTime>269</TotalTime>
  <Pages>0</Pages>
  <Words>3399</Words>
  <Characters>0</Characters>
  <Application>Microsoft Macintosh PowerPoint</Application>
  <PresentationFormat>On-screen Show (4:3)</PresentationFormat>
  <Lines>0</Lines>
  <Paragraphs>696</Paragraphs>
  <Slides>62</Slides>
  <Notes>0</Notes>
  <HiddenSlides>12</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481-W11-Theme-Pale-Teal</vt:lpstr>
      <vt:lpstr>CPE/CSC 481:  Knowledge-Based Systems</vt:lpstr>
      <vt:lpstr>Usage of the Slides</vt:lpstr>
      <vt:lpstr>Overview  Logic and Reasoning</vt:lpstr>
      <vt:lpstr>Logistics</vt:lpstr>
      <vt:lpstr>Dilbert on Reasoning 1</vt:lpstr>
      <vt:lpstr>Dilbert on Reasoning 2</vt:lpstr>
      <vt:lpstr>Dilbert on Reasoning 3</vt:lpstr>
      <vt:lpstr>Pre-Test</vt:lpstr>
      <vt:lpstr>Motivation</vt:lpstr>
      <vt:lpstr>Objectives</vt:lpstr>
      <vt:lpstr>Evaluation Criteria</vt:lpstr>
      <vt:lpstr>Chapter Introduction</vt:lpstr>
      <vt:lpstr>Knowledge Representation Languages</vt:lpstr>
      <vt:lpstr>Sentences and the Real World</vt:lpstr>
      <vt:lpstr>Diagram: Sentences and the Real World </vt:lpstr>
      <vt:lpstr>Introduction to Logic</vt:lpstr>
      <vt:lpstr>Logic and Knowledge </vt:lpstr>
      <vt:lpstr>Summary of Logic Languages</vt:lpstr>
      <vt:lpstr>Propositional Logic</vt:lpstr>
      <vt:lpstr>Syntax</vt:lpstr>
      <vt:lpstr>BNF Grammar Propositional Logic</vt:lpstr>
      <vt:lpstr>Semantics</vt:lpstr>
      <vt:lpstr>Validity and Satisfiability</vt:lpstr>
      <vt:lpstr>Truth Tables for Connectives</vt:lpstr>
      <vt:lpstr>Validity and Inference</vt:lpstr>
      <vt:lpstr>Propositional Calculus</vt:lpstr>
      <vt:lpstr>Complex Sentences</vt:lpstr>
      <vt:lpstr>Syntax of Propositional Logic</vt:lpstr>
      <vt:lpstr>Semantics</vt:lpstr>
      <vt:lpstr>Exercise Semantics and Truth Tables</vt:lpstr>
      <vt:lpstr>Inference Rules </vt:lpstr>
      <vt:lpstr>Modus Ponens </vt:lpstr>
      <vt:lpstr>Modus tollens</vt:lpstr>
      <vt:lpstr>Syllogism</vt:lpstr>
      <vt:lpstr>More Inference Rules</vt:lpstr>
      <vt:lpstr>Resolution </vt:lpstr>
      <vt:lpstr>Complexity issues</vt:lpstr>
      <vt:lpstr>Inference Methods 1</vt:lpstr>
      <vt:lpstr>Inference Methods 2</vt:lpstr>
      <vt:lpstr>Predicate Logic</vt:lpstr>
      <vt:lpstr>Objects</vt:lpstr>
      <vt:lpstr>Relations</vt:lpstr>
      <vt:lpstr>Syntax</vt:lpstr>
      <vt:lpstr>Semantics</vt:lpstr>
      <vt:lpstr>BNF Grammar  Predicate Logic</vt:lpstr>
      <vt:lpstr>Terms</vt:lpstr>
      <vt:lpstr>Unification</vt:lpstr>
      <vt:lpstr>Atomic Sentences</vt:lpstr>
      <vt:lpstr>Complex Sentences</vt:lpstr>
      <vt:lpstr>Quantifiers</vt:lpstr>
      <vt:lpstr>Universal Quantification</vt:lpstr>
      <vt:lpstr>Existential Quantification</vt:lpstr>
      <vt:lpstr>Horn clauses or sentences </vt:lpstr>
      <vt:lpstr>Note: Rule-Based Slides</vt:lpstr>
      <vt:lpstr>Alternative Inference Methods</vt:lpstr>
      <vt:lpstr>Alternative Inference Methods</vt:lpstr>
      <vt:lpstr>Metaknowledge</vt:lpstr>
      <vt:lpstr>Post-Test</vt:lpstr>
      <vt:lpstr>Evaluation</vt:lpstr>
      <vt:lpstr>Important Concepts and Terms</vt:lpstr>
      <vt:lpstr>Summary Reasoning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Franz J. Kurfess</dc:creator>
  <cp:keywords/>
  <dc:description/>
  <cp:lastModifiedBy>Franz Kurfess</cp:lastModifiedBy>
  <cp:revision>12</cp:revision>
  <dcterms:modified xsi:type="dcterms:W3CDTF">2011-02-01T07:36:02Z</dcterms:modified>
</cp:coreProperties>
</file>