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88"/>
  </p:notesMasterIdLst>
  <p:handoutMasterIdLst>
    <p:handoutMasterId r:id="rId89"/>
  </p:handoutMasterIdLst>
  <p:sldIdLst>
    <p:sldId id="259" r:id="rId2"/>
    <p:sldId id="260" r:id="rId3"/>
    <p:sldId id="261" r:id="rId4"/>
    <p:sldId id="262" r:id="rId5"/>
    <p:sldId id="345" r:id="rId6"/>
    <p:sldId id="346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37" autoAdjust="0"/>
  </p:normalViewPr>
  <p:slideViewPr>
    <p:cSldViewPr snapToGrid="0" snapToObjects="1">
      <p:cViewPr varScale="1">
        <p:scale>
          <a:sx n="100" d="100"/>
          <a:sy n="100" d="100"/>
        </p:scale>
        <p:origin x="-11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printerSettings" Target="printerSettings/printerSettings1.bin"/><Relationship Id="rId91" Type="http://schemas.openxmlformats.org/officeDocument/2006/relationships/presProps" Target="presProps.xml"/><Relationship Id="rId92" Type="http://schemas.openxmlformats.org/officeDocument/2006/relationships/viewProps" Target="viewProps.xml"/><Relationship Id="rId93" Type="http://schemas.openxmlformats.org/officeDocument/2006/relationships/theme" Target="theme/theme1.xml"/><Relationship Id="rId94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notesMaster" Target="notesMasters/notesMaster1.xml"/><Relationship Id="rId8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CSC 481-W11 - Knowledge-Based Systems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6B5551-4F1F-DB4C-AAF1-C1E3B9C731AD}" type="datetime1">
              <a:rPr lang="en-US" smtClean="0"/>
              <a:t>2/1/11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D801B-9089-D24A-975A-55A911ACE4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1680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CSC 481-W11 - Knowledge-Based Systems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2F5B6-6C46-CA48-A127-85A041BD04AC}" type="datetime1">
              <a:rPr lang="en-US" smtClean="0"/>
              <a:t>2/1/11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0EE82-0E9B-3943-A58D-57A1A2813C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191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ACE6B7A-90A0-E148-9080-2079F051E6A6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700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00163" y="803275"/>
            <a:ext cx="4259262" cy="31940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F8674F9-AF38-E64C-8241-24B48A971C3E}" type="slidenum">
              <a:rPr lang="en-US" sz="1200"/>
              <a:pPr/>
              <a:t>45</a:t>
            </a:fld>
            <a:endParaRPr 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09A9EDE-75A7-E141-BD53-FE49D357FBD6}" type="slidenum">
              <a:rPr lang="en-US" sz="1200"/>
              <a:pPr/>
              <a:t>46</a:t>
            </a:fld>
            <a:endParaRPr 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2D66EA7-A5B6-7D45-82EC-A9756F89BDD0}" type="slidenum">
              <a:rPr lang="en-US" sz="1200"/>
              <a:pPr/>
              <a:t>47</a:t>
            </a:fld>
            <a:endParaRPr 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C7E16A0-86B0-5046-BB3B-B2BB2B172FF9}" type="slidenum">
              <a:rPr lang="en-US" sz="1200"/>
              <a:pPr/>
              <a:t>48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9713B71-127B-FB46-9AE8-7BBAF6C18885}" type="slidenum">
              <a:rPr lang="en-US" sz="1200"/>
              <a:pPr/>
              <a:t>49</a:t>
            </a:fld>
            <a:endParaRPr 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36B666E-F53B-174B-A5E5-563C133FD2F5}" type="slidenum">
              <a:rPr lang="en-US" sz="1200"/>
              <a:pPr/>
              <a:t>50</a:t>
            </a:fld>
            <a:endParaRPr 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7C09828-0DF3-0A40-A9AD-6FC81C04A3CF}" type="slidenum">
              <a:rPr lang="en-US" sz="1200"/>
              <a:pPr/>
              <a:t>51</a:t>
            </a:fld>
            <a:endParaRPr 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9052906-E94A-1C47-862A-75BF3BBA5AD3}" type="slidenum">
              <a:rPr lang="en-US" sz="1200"/>
              <a:pPr/>
              <a:t>52</a:t>
            </a:fld>
            <a:endParaRPr 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DA01EDA-E09E-EB45-B72A-CBD44EDE84D1}" type="slidenum">
              <a:rPr lang="en-US" sz="1200"/>
              <a:pPr/>
              <a:t>53</a:t>
            </a:fld>
            <a:endParaRPr 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835746B-220D-014E-A6DD-3B79A08D7F20}" type="slidenum">
              <a:rPr lang="en-US" sz="1200"/>
              <a:pPr/>
              <a:t>54</a:t>
            </a:fld>
            <a:endParaRPr 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A1EBC09-CBE1-E94D-AB87-EE8D94B378AE}" type="slidenum">
              <a:rPr lang="en-US" sz="1200"/>
              <a:pPr/>
              <a:t>6</a:t>
            </a:fld>
            <a:endParaRPr lang="en-US" sz="12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8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00163" y="803275"/>
            <a:ext cx="4259262" cy="31940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FF39C45-BC63-7840-9B62-73B15C9A4409}" type="slidenum">
              <a:rPr lang="en-US" sz="1200"/>
              <a:pPr/>
              <a:t>55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8E04017-C854-3D41-9BAE-BA2D1FC14045}" type="slidenum">
              <a:rPr lang="en-US" sz="1200"/>
              <a:pPr/>
              <a:t>56</a:t>
            </a:fld>
            <a:endParaRPr 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914E984-D910-2E4E-BD95-30BB1FA4AB84}" type="slidenum">
              <a:rPr lang="en-US" sz="1200"/>
              <a:pPr/>
              <a:t>57</a:t>
            </a:fld>
            <a:endParaRPr 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96E63CF-1393-7441-A21F-7E17BDA99EEF}" type="slidenum">
              <a:rPr lang="en-US" sz="1200"/>
              <a:pPr/>
              <a:t>58</a:t>
            </a:fld>
            <a:endParaRPr lang="en-US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FB5EE9D-8637-BD49-A676-CB0D87E09E6F}" type="slidenum">
              <a:rPr lang="en-US" sz="1200"/>
              <a:pPr/>
              <a:t>59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B66F6C0-0122-0045-88CC-15B23542F5C6}" type="slidenum">
              <a:rPr lang="en-US" sz="1200"/>
              <a:pPr/>
              <a:t>60</a:t>
            </a:fld>
            <a:endParaRPr lang="en-US" sz="120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BE42134-DFFA-8142-BC8A-7B8F40FE1389}" type="slidenum">
              <a:rPr lang="en-US" sz="1200"/>
              <a:pPr/>
              <a:t>61</a:t>
            </a:fld>
            <a:endParaRPr lang="en-US" sz="120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3255AAC-7BC7-AB4D-8154-4429722FA2B1}" type="slidenum">
              <a:rPr lang="en-US" sz="1200"/>
              <a:pPr/>
              <a:t>62</a:t>
            </a:fld>
            <a:endParaRPr lang="en-US" sz="120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49E6337-5EA4-5547-AA7E-84228E2E5674}" type="slidenum">
              <a:rPr lang="en-US" sz="1200"/>
              <a:pPr/>
              <a:t>63</a:t>
            </a:fld>
            <a:endParaRPr lang="en-US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771D20B-3978-7347-9C86-A95505783FCB}" type="slidenum">
              <a:rPr lang="en-US" sz="1200"/>
              <a:pPr/>
              <a:t>64</a:t>
            </a:fld>
            <a:endParaRPr lang="en-US" sz="120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19E1B77-CC56-2B43-823E-2077FBCB25A1}" type="slidenum">
              <a:rPr lang="en-US" sz="1200"/>
              <a:pPr/>
              <a:t>38</a:t>
            </a:fld>
            <a:endParaRPr 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80142B7-9E6B-FE45-8117-3EB511066CB1}" type="slidenum">
              <a:rPr lang="en-US" sz="1200"/>
              <a:pPr/>
              <a:t>65</a:t>
            </a:fld>
            <a:endParaRPr lang="en-US" sz="120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7086D53-5ED3-1E4C-A5B3-38A4A502E16D}" type="slidenum">
              <a:rPr lang="en-US" sz="1200"/>
              <a:pPr/>
              <a:t>66</a:t>
            </a:fld>
            <a:endParaRPr lang="en-US" sz="120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93FACB8-9F75-9B4E-84E1-6F8E9575C7CB}" type="slidenum">
              <a:rPr lang="en-US" sz="1200"/>
              <a:pPr/>
              <a:t>67</a:t>
            </a:fld>
            <a:endParaRPr lang="en-US" sz="120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51F54F4-F57E-D24B-B504-A473672BFDAF}" type="slidenum">
              <a:rPr lang="en-US" sz="1200"/>
              <a:pPr/>
              <a:t>68</a:t>
            </a:fld>
            <a:endParaRPr lang="en-US" sz="120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76720DB-1ECB-614F-8F7F-173A6D0C3835}" type="slidenum">
              <a:rPr lang="en-US" sz="1200"/>
              <a:pPr/>
              <a:t>69</a:t>
            </a:fld>
            <a:endParaRPr lang="en-US" sz="120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FF264C1-408B-D549-BD8A-727BDB0D3FA5}" type="slidenum">
              <a:rPr lang="en-US" sz="1200"/>
              <a:pPr/>
              <a:t>70</a:t>
            </a:fld>
            <a:endParaRPr lang="en-US" sz="120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8AFE9E4-AD1A-7A46-A786-EF3D400A2CF3}" type="slidenum">
              <a:rPr lang="en-US" sz="1200"/>
              <a:pPr/>
              <a:t>71</a:t>
            </a:fld>
            <a:endParaRPr lang="en-US" sz="120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4700BE4-771E-D844-B5E8-C9928EA43B77}" type="slidenum">
              <a:rPr lang="en-US" sz="1200"/>
              <a:pPr/>
              <a:t>72</a:t>
            </a:fld>
            <a:endParaRPr lang="en-US" sz="120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3D8040F-E124-774C-9B10-C265917EE4FC}" type="slidenum">
              <a:rPr lang="en-US" sz="1200"/>
              <a:pPr/>
              <a:t>73</a:t>
            </a:fld>
            <a:endParaRPr lang="en-US" sz="120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7C2F356-5626-7949-9BAE-603B25E9361C}" type="slidenum">
              <a:rPr lang="en-US" sz="1200"/>
              <a:pPr/>
              <a:t>74</a:t>
            </a:fld>
            <a:endParaRPr lang="en-US" sz="120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6A9B15A-3C14-C14F-81AF-A5A7A85ED47B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8" tIns="44450" rIns="90488" bIns="44450"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7892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79D824E-E521-094A-9E38-86C34398C8E1}" type="slidenum">
              <a:rPr lang="en-US" sz="1200"/>
              <a:pPr/>
              <a:t>75</a:t>
            </a:fld>
            <a:endParaRPr lang="en-US" sz="120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DE85202-C608-A544-A63E-26CC82F5A88B}" type="slidenum">
              <a:rPr lang="en-US" sz="1200"/>
              <a:pPr/>
              <a:t>76</a:t>
            </a:fld>
            <a:endParaRPr lang="en-US" sz="120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77FC764-BF40-F343-A125-2A4036C54635}" type="slidenum">
              <a:rPr lang="en-US" sz="1200"/>
              <a:pPr/>
              <a:t>77</a:t>
            </a:fld>
            <a:endParaRPr lang="en-US" sz="120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51C4772-646F-B443-9058-3BA032AB1244}" type="slidenum">
              <a:rPr lang="en-US" sz="1200"/>
              <a:pPr/>
              <a:t>78</a:t>
            </a:fld>
            <a:endParaRPr lang="en-US" sz="120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423FF93-C1EE-2C48-AEE4-CF4F447122EC}" type="slidenum">
              <a:rPr lang="en-US" sz="1200"/>
              <a:pPr/>
              <a:t>79</a:t>
            </a:fld>
            <a:endParaRPr lang="en-US" sz="120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F6FBECF-3F7A-CC4D-8D91-D1139762D32B}" type="slidenum">
              <a:rPr lang="en-US" sz="1200"/>
              <a:pPr/>
              <a:t>80</a:t>
            </a:fld>
            <a:endParaRPr lang="en-US" sz="120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25936B4-B496-3348-8E68-3ABD28624884}" type="slidenum">
              <a:rPr lang="en-US" sz="1200"/>
              <a:pPr/>
              <a:t>81</a:t>
            </a:fld>
            <a:endParaRPr lang="en-US" sz="120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C6BEFA8-4EC7-C04C-B84B-F01B2EB17C47}" type="slidenum">
              <a:rPr lang="en-US" sz="1200"/>
              <a:pPr/>
              <a:t>82</a:t>
            </a:fld>
            <a:endParaRPr lang="en-US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58B7CBB-6DDA-1B4C-ACD9-9CEF61E1A394}" type="slidenum">
              <a:rPr lang="en-US" sz="1200"/>
              <a:pPr/>
              <a:t>83</a:t>
            </a:fld>
            <a:endParaRPr lang="en-US" sz="120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13F3087-0846-CD4C-87AA-3ABA24E59388}" type="slidenum">
              <a:rPr lang="en-US" sz="1200"/>
              <a:pPr/>
              <a:t>84</a:t>
            </a:fld>
            <a:endParaRPr lang="en-US" sz="1200"/>
          </a:p>
        </p:txBody>
      </p:sp>
      <p:sp>
        <p:nvSpPr>
          <p:cNvPr id="130051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00163" y="803275"/>
            <a:ext cx="4259262" cy="3194050"/>
          </a:xfrm>
          <a:ln w="12700" cap="flat">
            <a:solidFill>
              <a:schemeClr val="tx1"/>
            </a:solidFill>
          </a:ln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D7DE3BD-A61C-844C-8ED0-0FA7CBA2A242}" type="slidenum">
              <a:rPr lang="en-US" sz="1200"/>
              <a:pPr/>
              <a:t>40</a:t>
            </a:fld>
            <a:endParaRPr 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F5CBE35-15C6-044C-B46F-C695259CE7CF}" type="slidenum">
              <a:rPr lang="en-US" sz="1200"/>
              <a:pPr/>
              <a:t>85</a:t>
            </a:fld>
            <a:endParaRPr lang="en-US" sz="120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C3913C8-C97D-D144-90F2-E417956F16E4}" type="slidenum">
              <a:rPr lang="en-US" sz="1200"/>
              <a:pPr/>
              <a:t>86</a:t>
            </a:fld>
            <a:endParaRPr lang="en-US" sz="1200"/>
          </a:p>
        </p:txBody>
      </p:sp>
      <p:sp>
        <p:nvSpPr>
          <p:cNvPr id="134147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0487" tIns="44450" rIns="90487" bIns="44450"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34148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00163" y="803275"/>
            <a:ext cx="4259262" cy="31940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7C4138D-6F4C-264E-92DB-DB8BB024E412}" type="slidenum">
              <a:rPr lang="en-US" sz="1200"/>
              <a:pPr/>
              <a:t>41</a:t>
            </a:fld>
            <a:endParaRPr 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F0332A2-B159-9440-848A-5E619956AD3A}" type="slidenum">
              <a:rPr lang="en-US" sz="1200"/>
              <a:pPr/>
              <a:t>42</a:t>
            </a:fld>
            <a:endParaRPr 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F343F02-2C42-9848-847C-8B9CB37E8FA0}" type="slidenum">
              <a:rPr lang="en-US" sz="1200"/>
              <a:pPr/>
              <a:t>43</a:t>
            </a:fld>
            <a:endParaRPr lang="en-US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98E1624-47EA-F346-B402-F3511461DFB4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505200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tx2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dirty="0" smtClean="0"/>
              <a:t>© Franz J. Kurfess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dirty="0" smtClean="0"/>
              <a:t>© Franz J. Kurfess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rgbClr val="3F8DE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algn="ctr"/>
            <a:r>
              <a:rPr lang="de-DE" dirty="0" smtClean="0"/>
              <a:t>© Franz J. Kurfess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rgbClr val="3F8DE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dirty="0" smtClean="0"/>
              <a:t>© Franz J. Kurfess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069432" y="6504420"/>
            <a:ext cx="2971799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069432" y="6504420"/>
            <a:ext cx="2971799" cy="3651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de-DE" smtClean="0"/>
              <a:t>© Franz J. Kurfess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  <a:alpha val="53000"/>
              </a:schemeClr>
            </a:gs>
            <a:gs pos="40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4" name="Rectangle 2"/>
          <p:cNvSpPr>
            <a:spLocks/>
          </p:cNvSpPr>
          <p:nvPr/>
        </p:nvSpPr>
        <p:spPr bwMode="auto">
          <a:xfrm>
            <a:off x="3227387" y="4648200"/>
            <a:ext cx="30575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 algn="ctr">
              <a:lnSpc>
                <a:spcPct val="94000"/>
              </a:lnSpc>
            </a:pPr>
            <a:endParaRPr lang="en-US" sz="900" b="1" dirty="0">
              <a:solidFill>
                <a:srgbClr val="003399"/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grpSp>
        <p:nvGrpSpPr>
          <p:cNvPr id="46" name="Group 4"/>
          <p:cNvGrpSpPr>
            <a:grpSpLocks/>
          </p:cNvGrpSpPr>
          <p:nvPr/>
        </p:nvGrpSpPr>
        <p:grpSpPr bwMode="auto">
          <a:xfrm>
            <a:off x="12700" y="6362700"/>
            <a:ext cx="1328738" cy="495300"/>
            <a:chOff x="0" y="0"/>
            <a:chExt cx="837" cy="312"/>
          </a:xfrm>
        </p:grpSpPr>
        <p:pic>
          <p:nvPicPr>
            <p:cNvPr id="53" name="Picture 5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" y="57"/>
              <a:ext cx="821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54" name="Rectangle 6"/>
            <p:cNvSpPr>
              <a:spLocks/>
            </p:cNvSpPr>
            <p:nvPr/>
          </p:nvSpPr>
          <p:spPr bwMode="auto">
            <a:xfrm>
              <a:off x="0" y="0"/>
              <a:ext cx="837" cy="312"/>
            </a:xfrm>
            <a:prstGeom prst="rect">
              <a:avLst/>
            </a:prstGeom>
            <a:solidFill>
              <a:srgbClr val="F6FF72">
                <a:alpha val="48000"/>
              </a:srgbClr>
            </a:solidFill>
            <a:ln w="12700" cap="flat">
              <a:solidFill>
                <a:schemeClr val="tx1"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4D6D7994-86FD-DE4A-9889-8B05E84F6AF3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‹#›</a:t>
            </a:fld>
            <a:endParaRPr lang="en-US" sz="1100" b="1" dirty="0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69432" y="6492875"/>
            <a:ext cx="2971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algn="ctr"/>
            <a:r>
              <a:rPr lang="en-US" dirty="0" smtClean="0"/>
              <a:t>© Franz J. Kurfess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6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5">
            <a:lumMod val="75000"/>
          </a:schemeClr>
        </a:buClr>
        <a:buSzPct val="75000"/>
        <a:buFont typeface="Wingdings" charset="2"/>
        <a:buChar char="v"/>
        <a:defRPr sz="2400" kern="1200">
          <a:solidFill>
            <a:schemeClr val="tx2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5">
            <a:lumMod val="75000"/>
          </a:schemeClr>
        </a:buClr>
        <a:buSzPct val="75000"/>
        <a:buFont typeface="Wingdings" charset="2"/>
        <a:buChar char="v"/>
        <a:defRPr sz="2200" kern="120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5">
            <a:lumMod val="75000"/>
          </a:schemeClr>
        </a:buClr>
        <a:buSzPct val="75000"/>
        <a:buFont typeface="Wingdings" charset="2"/>
        <a:buChar char="v"/>
        <a:defRPr sz="2000" kern="1200">
          <a:solidFill>
            <a:schemeClr val="accent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5">
            <a:lumMod val="75000"/>
          </a:schemeClr>
        </a:buClr>
        <a:buSzPct val="75000"/>
        <a:buFont typeface="Wingdings" charset="2"/>
        <a:buChar char="v"/>
        <a:defRPr sz="1800" kern="1200">
          <a:solidFill>
            <a:schemeClr val="accent1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5">
            <a:lumMod val="75000"/>
          </a:schemeClr>
        </a:buClr>
        <a:buSzPct val="75000"/>
        <a:buFont typeface="Wingdings" charset="2"/>
        <a:buChar char="v"/>
        <a:defRPr sz="1600" kern="1200">
          <a:solidFill>
            <a:schemeClr val="accent2">
              <a:lumMod val="40000"/>
              <a:lumOff val="60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hyperlink" Target="file:///\\Users\fkurfess\Teaching\Courses\Vilnius%20University\CSKM-UCD-Internet2\1-Vilnius-Computers-Knowledge.key%3fid=BGSlide-0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fkurfess@calpoly.edu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Emil_Post" TargetMode="External"/><Relationship Id="rId3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5" Type="http://schemas.openxmlformats.org/officeDocument/2006/relationships/image" Target="../media/image5.png"/><Relationship Id="rId6" Type="http://schemas.openxmlformats.org/officeDocument/2006/relationships/hyperlink" Target="http://en.wikipedia.org/wiki/File:Rete.JPG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2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2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0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0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20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slide20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slide20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slide2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slide" Target="slide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slide2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slide2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hyperlink" Target="file:///\\Users\fkurfess\Teaching\Courses\Vilnius%20University\CSKM-UCD-Internet2\1-Vilnius-Computers-Knowledge.key%3fid=BGSlide-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slide" Target="slide20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Relationship Id="rId3" Type="http://schemas.openxmlformats.org/officeDocument/2006/relationships/slide" Target="slide2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8178800" y="6400800"/>
            <a:ext cx="698500" cy="419100"/>
            <a:chOff x="0" y="0"/>
            <a:chExt cx="440" cy="264"/>
          </a:xfrm>
        </p:grpSpPr>
        <p:pic>
          <p:nvPicPr>
            <p:cNvPr id="7173" name="Picture 5">
              <a:hlinkClick r:id="" action="ppaction://hlinkshowjump?jump=firstslide"/>
            </p:cNvPr>
            <p:cNvPicPr>
              <a:picLocks noChangeAspect="1" noChangeArrowheads="1"/>
            </p:cNvPicPr>
            <p:nvPr/>
          </p:nvPicPr>
          <p:blipFill>
            <a:blip r:embed="rId2">
              <a:alphaModFix am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72"/>
              <a:ext cx="120" cy="120"/>
            </a:xfrm>
            <a:prstGeom prst="rect">
              <a:avLst/>
            </a:prstGeom>
            <a:noFill/>
            <a:ln>
              <a:noFill/>
            </a:ln>
            <a:effectLst>
              <a:outerShdw blurRad="25400" dist="12699" dir="16200000" algn="ctr" rotWithShape="0">
                <a:schemeClr val="bg2">
                  <a:alpha val="79999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>
                      <a:alpha val="59999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>
                      <a:alpha val="59999"/>
                    </a:schemeClr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4" name="AutoShape 6">
              <a:hlinkClick r:id="" action="ppaction://hlinkshowjump?jump=nextslide"/>
            </p:cNvPr>
            <p:cNvSpPr>
              <a:spLocks/>
            </p:cNvSpPr>
            <p:nvPr/>
          </p:nvSpPr>
          <p:spPr bwMode="auto">
            <a:xfrm>
              <a:off x="376" y="72"/>
              <a:ext cx="64" cy="120"/>
            </a:xfrm>
            <a:prstGeom prst="rightArrow">
              <a:avLst>
                <a:gd name="adj1" fmla="val 40741"/>
                <a:gd name="adj2" fmla="val 200000"/>
              </a:avLst>
            </a:prstGeom>
            <a:solidFill>
              <a:srgbClr val="FFFFFF">
                <a:alpha val="59999"/>
              </a:srgbClr>
            </a:solidFill>
            <a:ln>
              <a:noFill/>
            </a:ln>
            <a:effectLst>
              <a:outerShdw blurRad="25400" dist="12699" dir="16200000" algn="ctr" rotWithShape="0">
                <a:schemeClr val="bg2">
                  <a:alpha val="7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25400" cap="flat">
                  <a:solidFill>
                    <a:schemeClr val="tx1">
                      <a:alpha val="59999"/>
                    </a:schemeClr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5" name="AutoShape 7">
              <a:hlinkClick r:id="" action="ppaction://hlinkshowjump?jump=previousslide"/>
            </p:cNvPr>
            <p:cNvSpPr>
              <a:spLocks/>
            </p:cNvSpPr>
            <p:nvPr/>
          </p:nvSpPr>
          <p:spPr bwMode="auto">
            <a:xfrm flipH="1">
              <a:off x="160" y="72"/>
              <a:ext cx="64" cy="120"/>
            </a:xfrm>
            <a:prstGeom prst="rightArrow">
              <a:avLst>
                <a:gd name="adj1" fmla="val 40741"/>
                <a:gd name="adj2" fmla="val 200000"/>
              </a:avLst>
            </a:prstGeom>
            <a:solidFill>
              <a:srgbClr val="FFFFFF">
                <a:alpha val="59999"/>
              </a:srgbClr>
            </a:solidFill>
            <a:ln>
              <a:noFill/>
            </a:ln>
            <a:effectLst>
              <a:outerShdw blurRad="25400" dist="12699" dir="16200000" algn="ctr" rotWithShape="0">
                <a:schemeClr val="bg2">
                  <a:alpha val="7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25400" cap="flat">
                  <a:solidFill>
                    <a:schemeClr val="tx1">
                      <a:alpha val="59999"/>
                    </a:schemeClr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6" name="AutoShape 8">
              <a:hlinkClick r:id="rId3" action="ppaction://hlinkfile"/>
            </p:cNvPr>
            <p:cNvSpPr>
              <a:spLocks/>
            </p:cNvSpPr>
            <p:nvPr/>
          </p:nvSpPr>
          <p:spPr bwMode="auto">
            <a:xfrm rot="5400000" flipH="1">
              <a:off x="268" y="-28"/>
              <a:ext cx="64" cy="120"/>
            </a:xfrm>
            <a:prstGeom prst="rightArrow">
              <a:avLst>
                <a:gd name="adj1" fmla="val 100000"/>
                <a:gd name="adj2" fmla="val 337500"/>
              </a:avLst>
            </a:prstGeom>
            <a:solidFill>
              <a:srgbClr val="FFFFFF">
                <a:alpha val="59999"/>
              </a:srgbClr>
            </a:solidFill>
            <a:ln>
              <a:noFill/>
            </a:ln>
            <a:effectLst>
              <a:outerShdw blurRad="25400" dist="12699" dir="16200000" algn="ctr" rotWithShape="0">
                <a:schemeClr val="bg2">
                  <a:alpha val="7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25400" cap="flat">
                  <a:solidFill>
                    <a:schemeClr val="tx1">
                      <a:alpha val="59999"/>
                    </a:schemeClr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177" name="AutoShape 9">
              <a:hlinkClick r:id="rId3" action="ppaction://hlinkfile"/>
            </p:cNvPr>
            <p:cNvSpPr>
              <a:spLocks/>
            </p:cNvSpPr>
            <p:nvPr/>
          </p:nvSpPr>
          <p:spPr bwMode="auto">
            <a:xfrm rot="16200000" flipH="1">
              <a:off x="268" y="172"/>
              <a:ext cx="64" cy="120"/>
            </a:xfrm>
            <a:prstGeom prst="rightArrow">
              <a:avLst>
                <a:gd name="adj1" fmla="val 30870"/>
                <a:gd name="adj2" fmla="val 212500"/>
              </a:avLst>
            </a:prstGeom>
            <a:solidFill>
              <a:srgbClr val="FFFFFF">
                <a:alpha val="59999"/>
              </a:srgbClr>
            </a:solidFill>
            <a:ln>
              <a:noFill/>
            </a:ln>
            <a:effectLst>
              <a:outerShdw blurRad="25400" dist="12699" dir="16200000" algn="ctr" rotWithShape="0">
                <a:schemeClr val="bg2">
                  <a:alpha val="79999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25400" cap="flat">
                  <a:solidFill>
                    <a:schemeClr val="tx1">
                      <a:alpha val="59999"/>
                    </a:schemeClr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178" name="Rectangle 10"/>
          <p:cNvSpPr>
            <a:spLocks/>
          </p:cNvSpPr>
          <p:nvPr/>
        </p:nvSpPr>
        <p:spPr bwMode="auto">
          <a:xfrm>
            <a:off x="2137959" y="4546600"/>
            <a:ext cx="4874431" cy="108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39199" bIns="0">
            <a:spAutoFit/>
          </a:bodyPr>
          <a:lstStyle/>
          <a:p>
            <a:pPr marL="0" lvl="4" algn="ctr">
              <a:lnSpc>
                <a:spcPct val="94000"/>
              </a:lnSpc>
              <a:spcBef>
                <a:spcPts val="500"/>
              </a:spcBef>
            </a:pPr>
            <a:r>
              <a:rPr lang="en-US" sz="22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Computer Science Department</a:t>
            </a:r>
          </a:p>
          <a:p>
            <a:pPr marL="0" lvl="4" algn="ctr">
              <a:lnSpc>
                <a:spcPct val="94000"/>
              </a:lnSpc>
              <a:spcBef>
                <a:spcPts val="500"/>
              </a:spcBef>
            </a:pPr>
            <a:r>
              <a:rPr lang="en-US" sz="22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California Polytechnic State University</a:t>
            </a:r>
          </a:p>
          <a:p>
            <a:pPr marL="0" lvl="4" algn="ctr">
              <a:lnSpc>
                <a:spcPct val="94000"/>
              </a:lnSpc>
              <a:spcBef>
                <a:spcPts val="500"/>
              </a:spcBef>
            </a:pPr>
            <a:r>
              <a:rPr lang="en-US" sz="22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San Luis Obispo, CA, U.S.A.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rIns="129200"/>
          <a:lstStyle/>
          <a:p>
            <a:r>
              <a:rPr lang="en-US" sz="4000" b="0" dirty="0">
                <a:latin typeface="Arial Black" charset="0"/>
                <a:cs typeface="Arial Black" charset="0"/>
                <a:sym typeface="Arial Black" charset="0"/>
              </a:rPr>
              <a:t>CPE/CSC 481: </a:t>
            </a:r>
            <a:r>
              <a:rPr lang="en-US" sz="4000" b="0" dirty="0">
                <a:latin typeface="Arial Black" charset="0"/>
                <a:sym typeface="Arial Black" charset="0"/>
              </a:rPr>
              <a:t/>
            </a:r>
            <a:br>
              <a:rPr lang="en-US" sz="4000" b="0" dirty="0">
                <a:latin typeface="Arial Black" charset="0"/>
                <a:sym typeface="Arial Black" charset="0"/>
              </a:rPr>
            </a:br>
            <a:r>
              <a:rPr lang="en-US" sz="4000" b="0" dirty="0">
                <a:latin typeface="Arial Black" charset="0"/>
                <a:cs typeface="Arial Black" charset="0"/>
                <a:sym typeface="Arial Black" charset="0"/>
              </a:rPr>
              <a:t>Knowledge-Based Systems</a:t>
            </a:r>
            <a:endParaRPr lang="en-US" sz="4000" b="0" dirty="0">
              <a:latin typeface="Arial Black" charset="0"/>
              <a:sym typeface="Arial Black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Franz J. </a:t>
            </a:r>
            <a:r>
              <a:rPr lang="en-US" b="1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Kurfess</a:t>
            </a:r>
            <a:endParaRPr lang="en-US" b="1" i="1" dirty="0">
              <a:solidFill>
                <a:srgbClr val="0000FF"/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03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9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550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65551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65552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65553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5554" name="Rectangle 18"/>
          <p:cNvSpPr>
            <a:spLocks/>
          </p:cNvSpPr>
          <p:nvPr/>
        </p:nvSpPr>
        <p:spPr bwMode="auto">
          <a:xfrm>
            <a:off x="944563" y="6172200"/>
            <a:ext cx="2592387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sp>
        <p:nvSpPr>
          <p:cNvPr id="65555" name="Rectangle 19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  x  ) THEN mammal(  x  )</a:t>
            </a:r>
          </a:p>
        </p:txBody>
      </p:sp>
      <p:sp>
        <p:nvSpPr>
          <p:cNvPr id="65556" name="AutoShape 20"/>
          <p:cNvSpPr>
            <a:spLocks/>
          </p:cNvSpPr>
          <p:nvPr/>
        </p:nvSpPr>
        <p:spPr bwMode="auto">
          <a:xfrm rot="5400000" flipH="1">
            <a:off x="1349376" y="55927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557" name="Rectangle 21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65558" name="AutoShape 22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5559" name="Group 23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65560" name="AutoShape 24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5561" name="AutoShape 25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5562" name="AutoShape 26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5563" name="AutoShape 27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5564" name="Text Box 28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B77F2BE1-8C7C-564D-8654-1B766AC91D35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10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84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3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574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66575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66576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66577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6578" name="Rectangle 18"/>
          <p:cNvSpPr>
            <a:spLocks/>
          </p:cNvSpPr>
          <p:nvPr/>
        </p:nvSpPr>
        <p:spPr bwMode="auto">
          <a:xfrm>
            <a:off x="944563" y="6172200"/>
            <a:ext cx="2592387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sp>
        <p:nvSpPr>
          <p:cNvPr id="66579" name="Rectangle 19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elephant(Clyde) THEN mammal(Clyde)</a:t>
            </a:r>
          </a:p>
        </p:txBody>
      </p:sp>
      <p:sp>
        <p:nvSpPr>
          <p:cNvPr id="66580" name="AutoShape 20"/>
          <p:cNvSpPr>
            <a:spLocks/>
          </p:cNvSpPr>
          <p:nvPr/>
        </p:nvSpPr>
        <p:spPr bwMode="auto">
          <a:xfrm rot="5400000" flipH="1">
            <a:off x="1349376" y="55927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6581" name="Group 21"/>
          <p:cNvGrpSpPr>
            <a:grpSpLocks/>
          </p:cNvGrpSpPr>
          <p:nvPr/>
        </p:nvGrpSpPr>
        <p:grpSpPr bwMode="auto">
          <a:xfrm rot="-1500000">
            <a:off x="3275013" y="5870575"/>
            <a:ext cx="990600" cy="190500"/>
            <a:chOff x="0" y="0"/>
            <a:chExt cx="624" cy="120"/>
          </a:xfrm>
        </p:grpSpPr>
        <p:sp>
          <p:nvSpPr>
            <p:cNvPr id="66582" name="AutoShape 22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6583" name="AutoShape 23"/>
            <p:cNvSpPr>
              <a:spLocks/>
            </p:cNvSpPr>
            <p:nvPr/>
          </p:nvSpPr>
          <p:spPr bwMode="auto">
            <a:xfrm>
              <a:off x="157" y="11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6584" name="AutoShape 24"/>
            <p:cNvSpPr>
              <a:spLocks/>
            </p:cNvSpPr>
            <p:nvPr/>
          </p:nvSpPr>
          <p:spPr bwMode="auto">
            <a:xfrm>
              <a:off x="391" y="13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6585" name="AutoShape 25"/>
            <p:cNvSpPr>
              <a:spLocks/>
            </p:cNvSpPr>
            <p:nvPr/>
          </p:nvSpPr>
          <p:spPr bwMode="auto">
            <a:xfrm>
              <a:off x="156" y="13"/>
              <a:ext cx="312" cy="8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6586" name="Rectangle 26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66587" name="AutoShape 27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6588" name="Group 28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66589" name="AutoShape 29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6590" name="AutoShape 30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6591" name="AutoShape 31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6592" name="AutoShape 32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6593" name="Text Box 33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C68E2ECB-194F-0346-B817-FB1437B81FF1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11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6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7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7598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67599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67600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67601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7602" name="Rectangle 18"/>
          <p:cNvSpPr>
            <a:spLocks/>
          </p:cNvSpPr>
          <p:nvPr/>
        </p:nvSpPr>
        <p:spPr bwMode="auto">
          <a:xfrm>
            <a:off x="944563" y="6172200"/>
            <a:ext cx="2592387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sp>
        <p:nvSpPr>
          <p:cNvPr id="67603" name="Rectangle 19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elephant(Clyde) THEN mammal(Clyde)</a:t>
            </a:r>
          </a:p>
        </p:txBody>
      </p:sp>
      <p:sp>
        <p:nvSpPr>
          <p:cNvPr id="67604" name="Rectangle 20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  x  ) THEN animal(  x  )</a:t>
            </a:r>
          </a:p>
        </p:txBody>
      </p:sp>
      <p:sp>
        <p:nvSpPr>
          <p:cNvPr id="67605" name="AutoShape 21"/>
          <p:cNvSpPr>
            <a:spLocks/>
          </p:cNvSpPr>
          <p:nvPr/>
        </p:nvSpPr>
        <p:spPr bwMode="auto">
          <a:xfrm rot="5400000" flipH="1">
            <a:off x="1349376" y="55927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7606" name="AutoShape 22"/>
          <p:cNvSpPr>
            <a:spLocks/>
          </p:cNvSpPr>
          <p:nvPr/>
        </p:nvSpPr>
        <p:spPr bwMode="auto">
          <a:xfrm rot="5400000" flipH="1">
            <a:off x="2370138" y="4694237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7607" name="Group 23"/>
          <p:cNvGrpSpPr>
            <a:grpSpLocks/>
          </p:cNvGrpSpPr>
          <p:nvPr/>
        </p:nvGrpSpPr>
        <p:grpSpPr bwMode="auto">
          <a:xfrm rot="-1500000">
            <a:off x="3275013" y="5870575"/>
            <a:ext cx="990600" cy="190500"/>
            <a:chOff x="0" y="0"/>
            <a:chExt cx="624" cy="120"/>
          </a:xfrm>
        </p:grpSpPr>
        <p:sp>
          <p:nvSpPr>
            <p:cNvPr id="67608" name="AutoShape 24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7609" name="AutoShape 25"/>
            <p:cNvSpPr>
              <a:spLocks/>
            </p:cNvSpPr>
            <p:nvPr/>
          </p:nvSpPr>
          <p:spPr bwMode="auto">
            <a:xfrm>
              <a:off x="157" y="11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7610" name="AutoShape 26"/>
            <p:cNvSpPr>
              <a:spLocks/>
            </p:cNvSpPr>
            <p:nvPr/>
          </p:nvSpPr>
          <p:spPr bwMode="auto">
            <a:xfrm>
              <a:off x="391" y="13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7611" name="AutoShape 27"/>
            <p:cNvSpPr>
              <a:spLocks/>
            </p:cNvSpPr>
            <p:nvPr/>
          </p:nvSpPr>
          <p:spPr bwMode="auto">
            <a:xfrm>
              <a:off x="156" y="13"/>
              <a:ext cx="312" cy="8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7612" name="Rectangle 28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67613" name="AutoShape 29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7614" name="Group 30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67615" name="AutoShape 31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7616" name="AutoShape 32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7617" name="AutoShape 33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7618" name="AutoShape 34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7619" name="Text Box 3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5A4C9F72-F886-FB4F-885F-888342471BBA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12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912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21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8622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68623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68624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68625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8626" name="Rectangle 18"/>
          <p:cNvSpPr>
            <a:spLocks/>
          </p:cNvSpPr>
          <p:nvPr/>
        </p:nvSpPr>
        <p:spPr bwMode="auto">
          <a:xfrm>
            <a:off x="944563" y="6172200"/>
            <a:ext cx="2592387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sp>
        <p:nvSpPr>
          <p:cNvPr id="68627" name="Rectangle 19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elephant(Clyde) THEN mammal(Clyde)</a:t>
            </a:r>
          </a:p>
        </p:txBody>
      </p:sp>
      <p:sp>
        <p:nvSpPr>
          <p:cNvPr id="68628" name="Rectangle 20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mammal(Clyde) THEN animal(Clyde)</a:t>
            </a:r>
          </a:p>
        </p:txBody>
      </p:sp>
      <p:sp>
        <p:nvSpPr>
          <p:cNvPr id="68629" name="AutoShape 21"/>
          <p:cNvSpPr>
            <a:spLocks/>
          </p:cNvSpPr>
          <p:nvPr/>
        </p:nvSpPr>
        <p:spPr bwMode="auto">
          <a:xfrm rot="5400000" flipH="1">
            <a:off x="1349376" y="55927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8630" name="AutoShape 22"/>
          <p:cNvSpPr>
            <a:spLocks/>
          </p:cNvSpPr>
          <p:nvPr/>
        </p:nvSpPr>
        <p:spPr bwMode="auto">
          <a:xfrm rot="5400000" flipH="1">
            <a:off x="2370138" y="4694237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8631" name="Group 23"/>
          <p:cNvGrpSpPr>
            <a:grpSpLocks/>
          </p:cNvGrpSpPr>
          <p:nvPr/>
        </p:nvGrpSpPr>
        <p:grpSpPr bwMode="auto">
          <a:xfrm rot="-1500000">
            <a:off x="3275013" y="5870575"/>
            <a:ext cx="990600" cy="190500"/>
            <a:chOff x="0" y="0"/>
            <a:chExt cx="624" cy="120"/>
          </a:xfrm>
        </p:grpSpPr>
        <p:sp>
          <p:nvSpPr>
            <p:cNvPr id="68632" name="AutoShape 24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33" name="AutoShape 25"/>
            <p:cNvSpPr>
              <a:spLocks/>
            </p:cNvSpPr>
            <p:nvPr/>
          </p:nvSpPr>
          <p:spPr bwMode="auto">
            <a:xfrm>
              <a:off x="157" y="11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34" name="AutoShape 26"/>
            <p:cNvSpPr>
              <a:spLocks/>
            </p:cNvSpPr>
            <p:nvPr/>
          </p:nvSpPr>
          <p:spPr bwMode="auto">
            <a:xfrm>
              <a:off x="391" y="13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35" name="AutoShape 27"/>
            <p:cNvSpPr>
              <a:spLocks/>
            </p:cNvSpPr>
            <p:nvPr/>
          </p:nvSpPr>
          <p:spPr bwMode="auto">
            <a:xfrm>
              <a:off x="156" y="13"/>
              <a:ext cx="312" cy="8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8636" name="Rectangle 28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68637" name="AutoShape 29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8638" name="Group 30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68639" name="AutoShape 31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40" name="AutoShape 32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41" name="AutoShape 33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42" name="AutoShape 34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68643" name="Group 35"/>
          <p:cNvGrpSpPr>
            <a:grpSpLocks/>
          </p:cNvGrpSpPr>
          <p:nvPr/>
        </p:nvGrpSpPr>
        <p:grpSpPr bwMode="auto">
          <a:xfrm rot="1200000" flipH="1">
            <a:off x="5253038" y="5110163"/>
            <a:ext cx="1538287" cy="182562"/>
            <a:chOff x="0" y="0"/>
            <a:chExt cx="969" cy="115"/>
          </a:xfrm>
        </p:grpSpPr>
        <p:sp>
          <p:nvSpPr>
            <p:cNvPr id="68644" name="AutoShape 36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45" name="AutoShape 37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46" name="AutoShape 38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8647" name="AutoShape 39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8648" name="Text Box 40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AFCB54FB-39D4-9740-9F70-0E6E7F5ED340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13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29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45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646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69647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69648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69649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9650" name="Rectangle 18"/>
          <p:cNvSpPr>
            <a:spLocks/>
          </p:cNvSpPr>
          <p:nvPr/>
        </p:nvSpPr>
        <p:spPr bwMode="auto">
          <a:xfrm>
            <a:off x="944563" y="6172200"/>
            <a:ext cx="2592387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sp>
        <p:nvSpPr>
          <p:cNvPr id="69651" name="Rectangle 19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elephant(Clyde) THEN mammal(Clyde)</a:t>
            </a:r>
          </a:p>
        </p:txBody>
      </p:sp>
      <p:sp>
        <p:nvSpPr>
          <p:cNvPr id="69652" name="AutoShape 20"/>
          <p:cNvSpPr>
            <a:spLocks/>
          </p:cNvSpPr>
          <p:nvPr/>
        </p:nvSpPr>
        <p:spPr bwMode="auto">
          <a:xfrm rot="5400000" flipH="1">
            <a:off x="3575051" y="39163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9653" name="Rectangle 21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mammal(Clyde) THEN animal(Clyde)</a:t>
            </a:r>
          </a:p>
        </p:txBody>
      </p:sp>
      <p:sp>
        <p:nvSpPr>
          <p:cNvPr id="69654" name="AutoShape 22"/>
          <p:cNvSpPr>
            <a:spLocks/>
          </p:cNvSpPr>
          <p:nvPr/>
        </p:nvSpPr>
        <p:spPr bwMode="auto">
          <a:xfrm rot="5400000" flipH="1">
            <a:off x="1349376" y="55927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9655" name="Rectangle 23"/>
          <p:cNvSpPr>
            <a:spLocks/>
          </p:cNvSpPr>
          <p:nvPr/>
        </p:nvSpPr>
        <p:spPr bwMode="auto">
          <a:xfrm>
            <a:off x="4267200" y="3717925"/>
            <a:ext cx="2135188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animal(  x  )</a:t>
            </a:r>
          </a:p>
        </p:txBody>
      </p:sp>
      <p:sp>
        <p:nvSpPr>
          <p:cNvPr id="69656" name="AutoShape 24"/>
          <p:cNvSpPr>
            <a:spLocks/>
          </p:cNvSpPr>
          <p:nvPr/>
        </p:nvSpPr>
        <p:spPr bwMode="auto">
          <a:xfrm rot="5400000" flipH="1">
            <a:off x="2370138" y="4694237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9657" name="Group 25"/>
          <p:cNvGrpSpPr>
            <a:grpSpLocks/>
          </p:cNvGrpSpPr>
          <p:nvPr/>
        </p:nvGrpSpPr>
        <p:grpSpPr bwMode="auto">
          <a:xfrm rot="-1500000">
            <a:off x="3275013" y="5870575"/>
            <a:ext cx="990600" cy="190500"/>
            <a:chOff x="0" y="0"/>
            <a:chExt cx="624" cy="120"/>
          </a:xfrm>
        </p:grpSpPr>
        <p:sp>
          <p:nvSpPr>
            <p:cNvPr id="69658" name="AutoShape 26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59" name="AutoShape 27"/>
            <p:cNvSpPr>
              <a:spLocks/>
            </p:cNvSpPr>
            <p:nvPr/>
          </p:nvSpPr>
          <p:spPr bwMode="auto">
            <a:xfrm>
              <a:off x="157" y="11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0" name="AutoShape 28"/>
            <p:cNvSpPr>
              <a:spLocks/>
            </p:cNvSpPr>
            <p:nvPr/>
          </p:nvSpPr>
          <p:spPr bwMode="auto">
            <a:xfrm>
              <a:off x="391" y="13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1" name="AutoShape 29"/>
            <p:cNvSpPr>
              <a:spLocks/>
            </p:cNvSpPr>
            <p:nvPr/>
          </p:nvSpPr>
          <p:spPr bwMode="auto">
            <a:xfrm>
              <a:off x="156" y="13"/>
              <a:ext cx="312" cy="8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9662" name="Rectangle 30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69663" name="AutoShape 31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69664" name="Group 32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69665" name="AutoShape 33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6" name="AutoShape 34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7" name="AutoShape 35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68" name="AutoShape 36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69669" name="Group 37"/>
          <p:cNvGrpSpPr>
            <a:grpSpLocks/>
          </p:cNvGrpSpPr>
          <p:nvPr/>
        </p:nvGrpSpPr>
        <p:grpSpPr bwMode="auto">
          <a:xfrm rot="1200000" flipH="1">
            <a:off x="5253038" y="5110163"/>
            <a:ext cx="1538287" cy="182562"/>
            <a:chOff x="0" y="0"/>
            <a:chExt cx="969" cy="115"/>
          </a:xfrm>
        </p:grpSpPr>
        <p:sp>
          <p:nvSpPr>
            <p:cNvPr id="69670" name="AutoShape 38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71" name="AutoShape 39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72" name="AutoShape 40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9673" name="AutoShape 41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9674" name="Text Box 42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28D446FF-3A94-CF49-AAC9-07A82E447768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14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99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9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0670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70671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70672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70673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0674" name="Rectangle 18"/>
          <p:cNvSpPr>
            <a:spLocks/>
          </p:cNvSpPr>
          <p:nvPr/>
        </p:nvSpPr>
        <p:spPr bwMode="auto">
          <a:xfrm>
            <a:off x="944563" y="6172200"/>
            <a:ext cx="2592387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sp>
        <p:nvSpPr>
          <p:cNvPr id="70675" name="Rectangle 19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elephant(Clyde) THEN mammal(Clyde)</a:t>
            </a:r>
          </a:p>
        </p:txBody>
      </p:sp>
      <p:sp>
        <p:nvSpPr>
          <p:cNvPr id="70676" name="AutoShape 20"/>
          <p:cNvSpPr>
            <a:spLocks/>
          </p:cNvSpPr>
          <p:nvPr/>
        </p:nvSpPr>
        <p:spPr bwMode="auto">
          <a:xfrm rot="5400000" flipH="1">
            <a:off x="3575051" y="39163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0677" name="Rectangle 21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mammal(Clyde) THEN animal(Clyde)</a:t>
            </a:r>
          </a:p>
        </p:txBody>
      </p:sp>
      <p:sp>
        <p:nvSpPr>
          <p:cNvPr id="70678" name="AutoShape 22"/>
          <p:cNvSpPr>
            <a:spLocks/>
          </p:cNvSpPr>
          <p:nvPr/>
        </p:nvSpPr>
        <p:spPr bwMode="auto">
          <a:xfrm rot="5400000" flipH="1">
            <a:off x="1349376" y="55927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0679" name="Rectangle 23"/>
          <p:cNvSpPr>
            <a:spLocks/>
          </p:cNvSpPr>
          <p:nvPr/>
        </p:nvSpPr>
        <p:spPr bwMode="auto">
          <a:xfrm>
            <a:off x="4267200" y="3717925"/>
            <a:ext cx="2135188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animal(Clyde)</a:t>
            </a:r>
          </a:p>
        </p:txBody>
      </p:sp>
      <p:sp>
        <p:nvSpPr>
          <p:cNvPr id="70680" name="AutoShape 24"/>
          <p:cNvSpPr>
            <a:spLocks/>
          </p:cNvSpPr>
          <p:nvPr/>
        </p:nvSpPr>
        <p:spPr bwMode="auto">
          <a:xfrm rot="5400000" flipH="1">
            <a:off x="2370138" y="4694237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70681" name="Group 25"/>
          <p:cNvGrpSpPr>
            <a:grpSpLocks/>
          </p:cNvGrpSpPr>
          <p:nvPr/>
        </p:nvGrpSpPr>
        <p:grpSpPr bwMode="auto">
          <a:xfrm rot="-1500000">
            <a:off x="3275013" y="5870575"/>
            <a:ext cx="990600" cy="190500"/>
            <a:chOff x="0" y="0"/>
            <a:chExt cx="624" cy="120"/>
          </a:xfrm>
        </p:grpSpPr>
        <p:sp>
          <p:nvSpPr>
            <p:cNvPr id="70682" name="AutoShape 26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83" name="AutoShape 27"/>
            <p:cNvSpPr>
              <a:spLocks/>
            </p:cNvSpPr>
            <p:nvPr/>
          </p:nvSpPr>
          <p:spPr bwMode="auto">
            <a:xfrm>
              <a:off x="157" y="11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84" name="AutoShape 28"/>
            <p:cNvSpPr>
              <a:spLocks/>
            </p:cNvSpPr>
            <p:nvPr/>
          </p:nvSpPr>
          <p:spPr bwMode="auto">
            <a:xfrm>
              <a:off x="391" y="13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85" name="AutoShape 29"/>
            <p:cNvSpPr>
              <a:spLocks/>
            </p:cNvSpPr>
            <p:nvPr/>
          </p:nvSpPr>
          <p:spPr bwMode="auto">
            <a:xfrm>
              <a:off x="156" y="13"/>
              <a:ext cx="312" cy="8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0686" name="Rectangle 30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70687" name="AutoShape 31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70688" name="Group 32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70689" name="AutoShape 33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90" name="AutoShape 34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91" name="AutoShape 35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92" name="AutoShape 36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0693" name="Group 37"/>
          <p:cNvGrpSpPr>
            <a:grpSpLocks/>
          </p:cNvGrpSpPr>
          <p:nvPr/>
        </p:nvGrpSpPr>
        <p:grpSpPr bwMode="auto">
          <a:xfrm rot="1200000" flipH="1">
            <a:off x="5253038" y="5110163"/>
            <a:ext cx="1538287" cy="182562"/>
            <a:chOff x="0" y="0"/>
            <a:chExt cx="969" cy="115"/>
          </a:xfrm>
        </p:grpSpPr>
        <p:sp>
          <p:nvSpPr>
            <p:cNvPr id="70694" name="AutoShape 38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95" name="AutoShape 39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96" name="AutoShape 40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697" name="AutoShape 41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0698" name="Group 42"/>
          <p:cNvGrpSpPr>
            <a:grpSpLocks/>
          </p:cNvGrpSpPr>
          <p:nvPr/>
        </p:nvGrpSpPr>
        <p:grpSpPr bwMode="auto">
          <a:xfrm rot="1200000" flipH="1">
            <a:off x="6021388" y="4303713"/>
            <a:ext cx="1538287" cy="182562"/>
            <a:chOff x="0" y="0"/>
            <a:chExt cx="969" cy="115"/>
          </a:xfrm>
        </p:grpSpPr>
        <p:sp>
          <p:nvSpPr>
            <p:cNvPr id="70699" name="AutoShape 43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700" name="AutoShape 44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701" name="AutoShape 45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0702" name="AutoShape 46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0703" name="Text Box 47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E6A65981-7D1F-864F-B331-5FF09FE5F9D8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15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5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3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Backward Chaining</a:t>
            </a:r>
          </a:p>
        </p:txBody>
      </p:sp>
      <p:sp>
        <p:nvSpPr>
          <p:cNvPr id="71694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/>
          <a:lstStyle/>
          <a:p>
            <a:r>
              <a:rPr lang="en-US"/>
              <a:t>try to find supportive evidence (i.e. facts) for a hypothesis</a:t>
            </a:r>
          </a:p>
          <a:p>
            <a:r>
              <a:rPr lang="en-US"/>
              <a:t>example: Is there evidence that Clyde is an animal?</a:t>
            </a:r>
          </a:p>
        </p:txBody>
      </p:sp>
      <p:sp>
        <p:nvSpPr>
          <p:cNvPr id="71695" name="Rectangle 15"/>
          <p:cNvSpPr>
            <a:spLocks/>
          </p:cNvSpPr>
          <p:nvPr/>
        </p:nvSpPr>
        <p:spPr bwMode="auto">
          <a:xfrm>
            <a:off x="2209800" y="3048000"/>
            <a:ext cx="4889500" cy="1295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grpSp>
        <p:nvGrpSpPr>
          <p:cNvPr id="71696" name="Group 16"/>
          <p:cNvGrpSpPr>
            <a:grpSpLocks/>
          </p:cNvGrpSpPr>
          <p:nvPr/>
        </p:nvGrpSpPr>
        <p:grpSpPr bwMode="auto">
          <a:xfrm>
            <a:off x="685800" y="4511675"/>
            <a:ext cx="3517900" cy="1803400"/>
            <a:chOff x="0" y="0"/>
            <a:chExt cx="2216" cy="1136"/>
          </a:xfrm>
        </p:grpSpPr>
        <p:sp>
          <p:nvSpPr>
            <p:cNvPr id="71697" name="Rectangle 17"/>
            <p:cNvSpPr>
              <a:spLocks/>
            </p:cNvSpPr>
            <p:nvPr/>
          </p:nvSpPr>
          <p:spPr bwMode="auto">
            <a:xfrm>
              <a:off x="0" y="0"/>
              <a:ext cx="2216" cy="1136"/>
            </a:xfrm>
            <a:prstGeom prst="rect">
              <a:avLst/>
            </a:prstGeom>
            <a:solidFill>
              <a:srgbClr val="FFAF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 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71698" name="Line 18"/>
            <p:cNvSpPr>
              <a:spLocks noChangeShapeType="1"/>
            </p:cNvSpPr>
            <p:nvPr/>
          </p:nvSpPr>
          <p:spPr bwMode="auto">
            <a:xfrm>
              <a:off x="0" y="970"/>
              <a:ext cx="2208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1699" name="Rectangle 19"/>
          <p:cNvSpPr>
            <a:spLocks/>
          </p:cNvSpPr>
          <p:nvPr/>
        </p:nvSpPr>
        <p:spPr bwMode="auto">
          <a:xfrm>
            <a:off x="5105400" y="4740275"/>
            <a:ext cx="3517900" cy="13335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 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71700" name="Text Box 20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B4B721DD-E813-5E49-8556-53ADD61B4F8D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16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14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17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Backward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718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72719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72720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72721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2722" name="Rectangle 18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  x  ) THEN animal(  x  )</a:t>
            </a:r>
          </a:p>
        </p:txBody>
      </p:sp>
      <p:sp>
        <p:nvSpPr>
          <p:cNvPr id="72723" name="Rectangle 19"/>
          <p:cNvSpPr>
            <a:spLocks/>
          </p:cNvSpPr>
          <p:nvPr/>
        </p:nvSpPr>
        <p:spPr bwMode="auto">
          <a:xfrm>
            <a:off x="4267200" y="3717925"/>
            <a:ext cx="2135188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animal(Clyde)</a:t>
            </a:r>
          </a:p>
        </p:txBody>
      </p:sp>
      <p:sp>
        <p:nvSpPr>
          <p:cNvPr id="72724" name="Rectangle 20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72725" name="AutoShape 21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72726" name="Group 22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72727" name="AutoShape 23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2728" name="AutoShape 24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2729" name="AutoShape 25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2730" name="AutoShape 26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2731" name="Group 27"/>
          <p:cNvGrpSpPr>
            <a:grpSpLocks/>
          </p:cNvGrpSpPr>
          <p:nvPr/>
        </p:nvGrpSpPr>
        <p:grpSpPr bwMode="auto">
          <a:xfrm>
            <a:off x="6934200" y="3429000"/>
            <a:ext cx="463550" cy="936625"/>
            <a:chOff x="0" y="0"/>
            <a:chExt cx="292" cy="590"/>
          </a:xfrm>
        </p:grpSpPr>
        <p:sp>
          <p:nvSpPr>
            <p:cNvPr id="72732" name="Rectangle 28"/>
            <p:cNvSpPr>
              <a:spLocks/>
            </p:cNvSpPr>
            <p:nvPr/>
          </p:nvSpPr>
          <p:spPr bwMode="auto">
            <a:xfrm>
              <a:off x="0" y="0"/>
              <a:ext cx="27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2733" name="AutoShape 29"/>
            <p:cNvSpPr>
              <a:spLocks/>
            </p:cNvSpPr>
            <p:nvPr/>
          </p:nvSpPr>
          <p:spPr bwMode="auto">
            <a:xfrm rot="10800000" flipH="1">
              <a:off x="52" y="340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2734" name="Text Box 30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6E2C785B-17F1-164F-936E-8B3B480A59BA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17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64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41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Backward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742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73743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73744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73745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3746" name="Rectangle 18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mammal(Clyde) THEN animal(Clyde)</a:t>
            </a:r>
          </a:p>
        </p:txBody>
      </p:sp>
      <p:sp>
        <p:nvSpPr>
          <p:cNvPr id="73747" name="Rectangle 19"/>
          <p:cNvSpPr>
            <a:spLocks/>
          </p:cNvSpPr>
          <p:nvPr/>
        </p:nvSpPr>
        <p:spPr bwMode="auto">
          <a:xfrm>
            <a:off x="4267200" y="3717925"/>
            <a:ext cx="2135188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animal(Clyde)</a:t>
            </a:r>
          </a:p>
        </p:txBody>
      </p:sp>
      <p:sp>
        <p:nvSpPr>
          <p:cNvPr id="73748" name="Rectangle 20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73749" name="AutoShape 21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73750" name="Group 22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73751" name="AutoShape 23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3752" name="AutoShape 24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3753" name="AutoShape 25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3754" name="AutoShape 26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3755" name="Group 27"/>
          <p:cNvGrpSpPr>
            <a:grpSpLocks/>
          </p:cNvGrpSpPr>
          <p:nvPr/>
        </p:nvGrpSpPr>
        <p:grpSpPr bwMode="auto">
          <a:xfrm rot="1200000" flipH="1">
            <a:off x="6021388" y="4303713"/>
            <a:ext cx="1538287" cy="182562"/>
            <a:chOff x="0" y="0"/>
            <a:chExt cx="969" cy="115"/>
          </a:xfrm>
        </p:grpSpPr>
        <p:sp>
          <p:nvSpPr>
            <p:cNvPr id="73756" name="AutoShape 28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3757" name="AutoShape 29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3758" name="AutoShape 30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3759" name="AutoShape 31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3760" name="Group 32"/>
          <p:cNvGrpSpPr>
            <a:grpSpLocks/>
          </p:cNvGrpSpPr>
          <p:nvPr/>
        </p:nvGrpSpPr>
        <p:grpSpPr bwMode="auto">
          <a:xfrm>
            <a:off x="6934200" y="3429000"/>
            <a:ext cx="463550" cy="936625"/>
            <a:chOff x="0" y="0"/>
            <a:chExt cx="292" cy="590"/>
          </a:xfrm>
        </p:grpSpPr>
        <p:sp>
          <p:nvSpPr>
            <p:cNvPr id="73761" name="Rectangle 33"/>
            <p:cNvSpPr>
              <a:spLocks/>
            </p:cNvSpPr>
            <p:nvPr/>
          </p:nvSpPr>
          <p:spPr bwMode="auto">
            <a:xfrm>
              <a:off x="0" y="0"/>
              <a:ext cx="27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3762" name="AutoShape 34"/>
            <p:cNvSpPr>
              <a:spLocks/>
            </p:cNvSpPr>
            <p:nvPr/>
          </p:nvSpPr>
          <p:spPr bwMode="auto">
            <a:xfrm rot="10800000" flipH="1">
              <a:off x="52" y="340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3763" name="Text Box 3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A7EC58A4-C709-DE42-B3B5-96F65B74F1FF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18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01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5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Backward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766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74767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74768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74769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4770" name="Rectangle 18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  x  ) THEN mammal(  x  )</a:t>
            </a:r>
          </a:p>
        </p:txBody>
      </p:sp>
      <p:sp>
        <p:nvSpPr>
          <p:cNvPr id="74771" name="Rectangle 19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mammal(Clyde) THEN animal(Clyde)</a:t>
            </a:r>
          </a:p>
        </p:txBody>
      </p:sp>
      <p:sp>
        <p:nvSpPr>
          <p:cNvPr id="74772" name="Rectangle 20"/>
          <p:cNvSpPr>
            <a:spLocks/>
          </p:cNvSpPr>
          <p:nvPr/>
        </p:nvSpPr>
        <p:spPr bwMode="auto">
          <a:xfrm>
            <a:off x="4267200" y="3717925"/>
            <a:ext cx="2135188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animal(Clyde)</a:t>
            </a:r>
          </a:p>
        </p:txBody>
      </p:sp>
      <p:sp>
        <p:nvSpPr>
          <p:cNvPr id="74773" name="Rectangle 21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74774" name="AutoShape 22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74775" name="Group 23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74776" name="AutoShape 24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4777" name="AutoShape 25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4778" name="AutoShape 26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4779" name="AutoShape 27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4780" name="Group 28"/>
          <p:cNvGrpSpPr>
            <a:grpSpLocks/>
          </p:cNvGrpSpPr>
          <p:nvPr/>
        </p:nvGrpSpPr>
        <p:grpSpPr bwMode="auto">
          <a:xfrm rot="1200000" flipH="1">
            <a:off x="6021388" y="4303713"/>
            <a:ext cx="1538287" cy="182562"/>
            <a:chOff x="0" y="0"/>
            <a:chExt cx="969" cy="115"/>
          </a:xfrm>
        </p:grpSpPr>
        <p:sp>
          <p:nvSpPr>
            <p:cNvPr id="74781" name="AutoShape 29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4782" name="AutoShape 30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4783" name="AutoShape 31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4784" name="AutoShape 32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4785" name="Group 33"/>
          <p:cNvGrpSpPr>
            <a:grpSpLocks/>
          </p:cNvGrpSpPr>
          <p:nvPr/>
        </p:nvGrpSpPr>
        <p:grpSpPr bwMode="auto">
          <a:xfrm>
            <a:off x="6934200" y="3429000"/>
            <a:ext cx="463550" cy="936625"/>
            <a:chOff x="0" y="0"/>
            <a:chExt cx="292" cy="590"/>
          </a:xfrm>
        </p:grpSpPr>
        <p:sp>
          <p:nvSpPr>
            <p:cNvPr id="74786" name="Rectangle 34"/>
            <p:cNvSpPr>
              <a:spLocks/>
            </p:cNvSpPr>
            <p:nvPr/>
          </p:nvSpPr>
          <p:spPr bwMode="auto">
            <a:xfrm>
              <a:off x="0" y="0"/>
              <a:ext cx="27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4787" name="AutoShape 35"/>
            <p:cNvSpPr>
              <a:spLocks/>
            </p:cNvSpPr>
            <p:nvPr/>
          </p:nvSpPr>
          <p:spPr bwMode="auto">
            <a:xfrm rot="10800000" flipH="1">
              <a:off x="52" y="340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4788" name="Group 36"/>
          <p:cNvGrpSpPr>
            <a:grpSpLocks/>
          </p:cNvGrpSpPr>
          <p:nvPr/>
        </p:nvGrpSpPr>
        <p:grpSpPr bwMode="auto">
          <a:xfrm>
            <a:off x="8491538" y="4495800"/>
            <a:ext cx="471487" cy="928688"/>
            <a:chOff x="0" y="0"/>
            <a:chExt cx="297" cy="585"/>
          </a:xfrm>
        </p:grpSpPr>
        <p:sp>
          <p:nvSpPr>
            <p:cNvPr id="74789" name="Rectangle 37"/>
            <p:cNvSpPr>
              <a:spLocks/>
            </p:cNvSpPr>
            <p:nvPr/>
          </p:nvSpPr>
          <p:spPr bwMode="auto">
            <a:xfrm>
              <a:off x="0" y="0"/>
              <a:ext cx="27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4790" name="AutoShape 38"/>
            <p:cNvSpPr>
              <a:spLocks/>
            </p:cNvSpPr>
            <p:nvPr/>
          </p:nvSpPr>
          <p:spPr bwMode="auto">
            <a:xfrm rot="16200000" flipH="1">
              <a:off x="52" y="340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4791" name="Text Box 39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0162B6A4-7232-DA4B-93E0-5F40966B02CC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19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55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5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 dirty="0"/>
              <a:t>Usage of the Slides</a:t>
            </a:r>
          </a:p>
        </p:txBody>
      </p:sp>
      <p:sp>
        <p:nvSpPr>
          <p:cNvPr id="8206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en-US" sz="2300"/>
              <a:t>these slides are intended for the students of my CPE/CSC 481 </a:t>
            </a:r>
            <a:r>
              <a:rPr lang="ja-JP" altLang="en-US" sz="2300">
                <a:latin typeface="Arial"/>
              </a:rPr>
              <a:t>“</a:t>
            </a:r>
            <a:r>
              <a:rPr lang="en-US" sz="2300"/>
              <a:t>Knowledge-Based Systems</a:t>
            </a:r>
            <a:r>
              <a:rPr lang="ja-JP" altLang="en-US" sz="2300">
                <a:latin typeface="Arial"/>
              </a:rPr>
              <a:t>”</a:t>
            </a:r>
            <a:r>
              <a:rPr lang="en-US" sz="2300"/>
              <a:t> class at Cal Poly SLO</a:t>
            </a:r>
          </a:p>
          <a:p>
            <a:pPr marL="508000" lvl="1">
              <a:spcBef>
                <a:spcPts val="588"/>
              </a:spcBef>
            </a:pPr>
            <a:r>
              <a:rPr lang="en-US" sz="2000"/>
              <a:t>if you want to use them outside of my class, please let me know (</a:t>
            </a:r>
            <a:r>
              <a:rPr lang="en-US" sz="2000">
                <a:hlinkClick r:id="rId2"/>
              </a:rPr>
              <a:t>fkurfess@calpoly.edu</a:t>
            </a:r>
            <a:r>
              <a:rPr lang="en-US" sz="2000"/>
              <a:t>)</a:t>
            </a:r>
          </a:p>
          <a:p>
            <a:pPr>
              <a:spcBef>
                <a:spcPts val="663"/>
              </a:spcBef>
            </a:pPr>
            <a:r>
              <a:rPr lang="en-US" sz="2300"/>
              <a:t>I usually put together a subset for each quarter as a </a:t>
            </a:r>
            <a:r>
              <a:rPr lang="ja-JP" altLang="en-US" sz="2300">
                <a:latin typeface="Arial"/>
              </a:rPr>
              <a:t>“</a:t>
            </a:r>
            <a:r>
              <a:rPr lang="en-US" sz="2300"/>
              <a:t>Custom Show</a:t>
            </a:r>
            <a:r>
              <a:rPr lang="ja-JP" altLang="en-US" sz="2300">
                <a:latin typeface="Arial"/>
              </a:rPr>
              <a:t>”</a:t>
            </a:r>
            <a:endParaRPr lang="en-US" sz="2300"/>
          </a:p>
          <a:p>
            <a:pPr marL="508000" lvl="1">
              <a:spcBef>
                <a:spcPts val="588"/>
              </a:spcBef>
            </a:pPr>
            <a:r>
              <a:rPr lang="en-US" sz="2000"/>
              <a:t>to view these, go to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Slide Show =&gt; Custom Shows</a:t>
            </a:r>
            <a:r>
              <a:rPr lang="ja-JP" altLang="en-US" sz="2000">
                <a:latin typeface="Arial"/>
              </a:rPr>
              <a:t>”</a:t>
            </a:r>
            <a:r>
              <a:rPr lang="en-US" sz="2000"/>
              <a:t>, select the respective quarter, and click on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Show</a:t>
            </a:r>
            <a:r>
              <a:rPr lang="ja-JP" altLang="en-US" sz="2000">
                <a:latin typeface="Arial"/>
              </a:rPr>
              <a:t>”</a:t>
            </a:r>
            <a:endParaRPr lang="en-US" sz="2000"/>
          </a:p>
          <a:p>
            <a:pPr marL="508000" lvl="1">
              <a:spcBef>
                <a:spcPts val="588"/>
              </a:spcBef>
            </a:pPr>
            <a:r>
              <a:rPr lang="en-US" sz="2000"/>
              <a:t>in Apple Keynote (.key files), I use the </a:t>
            </a:r>
            <a:r>
              <a:rPr lang="ja-JP" altLang="en-US" sz="2000">
                <a:latin typeface="Arial"/>
              </a:rPr>
              <a:t>“</a:t>
            </a:r>
            <a:r>
              <a:rPr lang="en-US" sz="2000"/>
              <a:t>Skip</a:t>
            </a:r>
            <a:r>
              <a:rPr lang="ja-JP" altLang="en-US" sz="2000">
                <a:latin typeface="Arial"/>
              </a:rPr>
              <a:t>”</a:t>
            </a:r>
            <a:r>
              <a:rPr lang="en-US" sz="2000"/>
              <a:t> feature to achieve similar results</a:t>
            </a:r>
          </a:p>
          <a:p>
            <a:pPr>
              <a:spcBef>
                <a:spcPts val="663"/>
              </a:spcBef>
            </a:pPr>
            <a:r>
              <a:rPr lang="en-US" sz="2300"/>
              <a:t>To print them, I suggest to use the </a:t>
            </a:r>
            <a:r>
              <a:rPr lang="ja-JP" altLang="en-US" sz="2300">
                <a:latin typeface="Arial"/>
              </a:rPr>
              <a:t>“</a:t>
            </a:r>
            <a:r>
              <a:rPr lang="en-US" sz="2300"/>
              <a:t>Handout</a:t>
            </a:r>
            <a:r>
              <a:rPr lang="ja-JP" altLang="en-US" sz="2300">
                <a:latin typeface="Arial"/>
              </a:rPr>
              <a:t>”</a:t>
            </a:r>
            <a:r>
              <a:rPr lang="en-US" sz="2300"/>
              <a:t> option </a:t>
            </a:r>
          </a:p>
          <a:p>
            <a:pPr marL="508000" lvl="1">
              <a:spcBef>
                <a:spcPts val="588"/>
              </a:spcBef>
            </a:pPr>
            <a:r>
              <a:rPr lang="en-US" sz="2000"/>
              <a:t>4, 6, or 9 per page works fine</a:t>
            </a:r>
          </a:p>
          <a:p>
            <a:pPr marL="508000" lvl="1">
              <a:spcBef>
                <a:spcPts val="588"/>
              </a:spcBef>
            </a:pPr>
            <a:r>
              <a:rPr lang="en-US" sz="2000"/>
              <a:t>Black &amp; White should be fine; there are few diagrams where color is important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8196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8197" name="Picture 5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198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8199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8200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01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2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3" name="AutoShape 11">
                <a:hlinkClick r:id="rId5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04" name="AutoShape 12">
                <a:hlinkClick r:id="rId5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01AF9911-CCDD-8B42-B4B0-416F248D56DD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75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9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Backward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5790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75791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75792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75793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5794" name="Rectangle 18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elephant(Clyde) THEN mammal(Clyde)</a:t>
            </a:r>
          </a:p>
        </p:txBody>
      </p:sp>
      <p:sp>
        <p:nvSpPr>
          <p:cNvPr id="75795" name="Rectangle 19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mammal(Clyde) THEN animal(Clyde)</a:t>
            </a:r>
          </a:p>
        </p:txBody>
      </p:sp>
      <p:sp>
        <p:nvSpPr>
          <p:cNvPr id="75796" name="Rectangle 20"/>
          <p:cNvSpPr>
            <a:spLocks/>
          </p:cNvSpPr>
          <p:nvPr/>
        </p:nvSpPr>
        <p:spPr bwMode="auto">
          <a:xfrm>
            <a:off x="4267200" y="3717925"/>
            <a:ext cx="2135188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animal(Clyde)</a:t>
            </a:r>
          </a:p>
        </p:txBody>
      </p:sp>
      <p:sp>
        <p:nvSpPr>
          <p:cNvPr id="75797" name="Rectangle 21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75798" name="AutoShape 22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75799" name="Group 23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75800" name="AutoShape 24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01" name="AutoShape 25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02" name="AutoShape 26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03" name="AutoShape 27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5804" name="Group 28"/>
          <p:cNvGrpSpPr>
            <a:grpSpLocks/>
          </p:cNvGrpSpPr>
          <p:nvPr/>
        </p:nvGrpSpPr>
        <p:grpSpPr bwMode="auto">
          <a:xfrm rot="1200000" flipH="1">
            <a:off x="5253038" y="5110163"/>
            <a:ext cx="1538287" cy="182562"/>
            <a:chOff x="0" y="0"/>
            <a:chExt cx="969" cy="115"/>
          </a:xfrm>
        </p:grpSpPr>
        <p:sp>
          <p:nvSpPr>
            <p:cNvPr id="75805" name="AutoShape 29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06" name="AutoShape 30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07" name="AutoShape 31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08" name="AutoShape 32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5809" name="Group 33"/>
          <p:cNvGrpSpPr>
            <a:grpSpLocks/>
          </p:cNvGrpSpPr>
          <p:nvPr/>
        </p:nvGrpSpPr>
        <p:grpSpPr bwMode="auto">
          <a:xfrm rot="1200000" flipH="1">
            <a:off x="6021388" y="4303713"/>
            <a:ext cx="1538287" cy="182562"/>
            <a:chOff x="0" y="0"/>
            <a:chExt cx="969" cy="115"/>
          </a:xfrm>
        </p:grpSpPr>
        <p:sp>
          <p:nvSpPr>
            <p:cNvPr id="75810" name="AutoShape 34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11" name="AutoShape 35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12" name="AutoShape 36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5813" name="AutoShape 37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5814" name="Group 38"/>
          <p:cNvGrpSpPr>
            <a:grpSpLocks/>
          </p:cNvGrpSpPr>
          <p:nvPr/>
        </p:nvGrpSpPr>
        <p:grpSpPr bwMode="auto">
          <a:xfrm>
            <a:off x="8491538" y="4495800"/>
            <a:ext cx="471487" cy="928688"/>
            <a:chOff x="0" y="0"/>
            <a:chExt cx="297" cy="585"/>
          </a:xfrm>
        </p:grpSpPr>
        <p:sp>
          <p:nvSpPr>
            <p:cNvPr id="75815" name="Rectangle 39"/>
            <p:cNvSpPr>
              <a:spLocks/>
            </p:cNvSpPr>
            <p:nvPr/>
          </p:nvSpPr>
          <p:spPr bwMode="auto">
            <a:xfrm>
              <a:off x="0" y="0"/>
              <a:ext cx="27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5816" name="AutoShape 40"/>
            <p:cNvSpPr>
              <a:spLocks/>
            </p:cNvSpPr>
            <p:nvPr/>
          </p:nvSpPr>
          <p:spPr bwMode="auto">
            <a:xfrm rot="16200000" flipH="1">
              <a:off x="52" y="340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5817" name="Group 41"/>
          <p:cNvGrpSpPr>
            <a:grpSpLocks/>
          </p:cNvGrpSpPr>
          <p:nvPr/>
        </p:nvGrpSpPr>
        <p:grpSpPr bwMode="auto">
          <a:xfrm>
            <a:off x="6934200" y="3429000"/>
            <a:ext cx="463550" cy="936625"/>
            <a:chOff x="0" y="0"/>
            <a:chExt cx="292" cy="590"/>
          </a:xfrm>
        </p:grpSpPr>
        <p:sp>
          <p:nvSpPr>
            <p:cNvPr id="75818" name="Rectangle 42"/>
            <p:cNvSpPr>
              <a:spLocks/>
            </p:cNvSpPr>
            <p:nvPr/>
          </p:nvSpPr>
          <p:spPr bwMode="auto">
            <a:xfrm>
              <a:off x="0" y="0"/>
              <a:ext cx="27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5819" name="AutoShape 43"/>
            <p:cNvSpPr>
              <a:spLocks/>
            </p:cNvSpPr>
            <p:nvPr/>
          </p:nvSpPr>
          <p:spPr bwMode="auto">
            <a:xfrm rot="10800000" flipH="1">
              <a:off x="52" y="340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5820" name="Text Box 44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941DA32E-0C7E-7544-BCFD-DA9CAA8442DC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20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49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13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Backward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6814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76815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76816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76817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6818" name="Rectangle 18"/>
          <p:cNvSpPr>
            <a:spLocks/>
          </p:cNvSpPr>
          <p:nvPr/>
        </p:nvSpPr>
        <p:spPr bwMode="auto">
          <a:xfrm>
            <a:off x="944563" y="6172200"/>
            <a:ext cx="2592387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  x  )</a:t>
            </a:r>
          </a:p>
        </p:txBody>
      </p:sp>
      <p:sp>
        <p:nvSpPr>
          <p:cNvPr id="76819" name="Rectangle 19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elephant(Clyde) THEN mammal(Clyde)</a:t>
            </a:r>
          </a:p>
        </p:txBody>
      </p:sp>
      <p:sp>
        <p:nvSpPr>
          <p:cNvPr id="76820" name="Rectangle 20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mammal(Clyde) THEN animal(Clyde)</a:t>
            </a:r>
          </a:p>
        </p:txBody>
      </p:sp>
      <p:sp>
        <p:nvSpPr>
          <p:cNvPr id="76821" name="Rectangle 21"/>
          <p:cNvSpPr>
            <a:spLocks/>
          </p:cNvSpPr>
          <p:nvPr/>
        </p:nvSpPr>
        <p:spPr bwMode="auto">
          <a:xfrm>
            <a:off x="4267200" y="3717925"/>
            <a:ext cx="2135188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animal(Clyde)</a:t>
            </a:r>
          </a:p>
        </p:txBody>
      </p:sp>
      <p:sp>
        <p:nvSpPr>
          <p:cNvPr id="76822" name="Rectangle 22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76823" name="AutoShape 23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76824" name="Group 24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76825" name="AutoShape 25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26" name="AutoShape 26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27" name="AutoShape 27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28" name="AutoShape 28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6829" name="Group 29"/>
          <p:cNvGrpSpPr>
            <a:grpSpLocks/>
          </p:cNvGrpSpPr>
          <p:nvPr/>
        </p:nvGrpSpPr>
        <p:grpSpPr bwMode="auto">
          <a:xfrm rot="1200000" flipH="1">
            <a:off x="5253038" y="5110163"/>
            <a:ext cx="1538287" cy="182562"/>
            <a:chOff x="0" y="0"/>
            <a:chExt cx="969" cy="115"/>
          </a:xfrm>
        </p:grpSpPr>
        <p:sp>
          <p:nvSpPr>
            <p:cNvPr id="76830" name="AutoShape 30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31" name="AutoShape 31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32" name="AutoShape 32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33" name="AutoShape 33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6834" name="Group 34"/>
          <p:cNvGrpSpPr>
            <a:grpSpLocks/>
          </p:cNvGrpSpPr>
          <p:nvPr/>
        </p:nvGrpSpPr>
        <p:grpSpPr bwMode="auto">
          <a:xfrm rot="1200000" flipH="1">
            <a:off x="6021388" y="4303713"/>
            <a:ext cx="1538287" cy="182562"/>
            <a:chOff x="0" y="0"/>
            <a:chExt cx="969" cy="115"/>
          </a:xfrm>
        </p:grpSpPr>
        <p:sp>
          <p:nvSpPr>
            <p:cNvPr id="76835" name="AutoShape 35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36" name="AutoShape 36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37" name="AutoShape 37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6838" name="AutoShape 38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6839" name="Group 39"/>
          <p:cNvGrpSpPr>
            <a:grpSpLocks/>
          </p:cNvGrpSpPr>
          <p:nvPr/>
        </p:nvGrpSpPr>
        <p:grpSpPr bwMode="auto">
          <a:xfrm>
            <a:off x="8491538" y="4495800"/>
            <a:ext cx="471487" cy="928688"/>
            <a:chOff x="0" y="0"/>
            <a:chExt cx="297" cy="585"/>
          </a:xfrm>
        </p:grpSpPr>
        <p:sp>
          <p:nvSpPr>
            <p:cNvPr id="76840" name="Rectangle 40"/>
            <p:cNvSpPr>
              <a:spLocks/>
            </p:cNvSpPr>
            <p:nvPr/>
          </p:nvSpPr>
          <p:spPr bwMode="auto">
            <a:xfrm>
              <a:off x="0" y="0"/>
              <a:ext cx="27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6841" name="AutoShape 41"/>
            <p:cNvSpPr>
              <a:spLocks/>
            </p:cNvSpPr>
            <p:nvPr/>
          </p:nvSpPr>
          <p:spPr bwMode="auto">
            <a:xfrm rot="16200000" flipH="1">
              <a:off x="52" y="340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6842" name="Group 42"/>
          <p:cNvGrpSpPr>
            <a:grpSpLocks/>
          </p:cNvGrpSpPr>
          <p:nvPr/>
        </p:nvGrpSpPr>
        <p:grpSpPr bwMode="auto">
          <a:xfrm>
            <a:off x="6934200" y="3429000"/>
            <a:ext cx="463550" cy="936625"/>
            <a:chOff x="0" y="0"/>
            <a:chExt cx="292" cy="590"/>
          </a:xfrm>
        </p:grpSpPr>
        <p:sp>
          <p:nvSpPr>
            <p:cNvPr id="76843" name="Rectangle 43"/>
            <p:cNvSpPr>
              <a:spLocks/>
            </p:cNvSpPr>
            <p:nvPr/>
          </p:nvSpPr>
          <p:spPr bwMode="auto">
            <a:xfrm>
              <a:off x="0" y="0"/>
              <a:ext cx="273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6844" name="AutoShape 44"/>
            <p:cNvSpPr>
              <a:spLocks/>
            </p:cNvSpPr>
            <p:nvPr/>
          </p:nvSpPr>
          <p:spPr bwMode="auto">
            <a:xfrm rot="10800000" flipH="1">
              <a:off x="52" y="340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6845" name="Group 45"/>
          <p:cNvGrpSpPr>
            <a:grpSpLocks/>
          </p:cNvGrpSpPr>
          <p:nvPr/>
        </p:nvGrpSpPr>
        <p:grpSpPr bwMode="auto">
          <a:xfrm>
            <a:off x="4754563" y="5943600"/>
            <a:ext cx="784225" cy="774700"/>
            <a:chOff x="0" y="0"/>
            <a:chExt cx="494" cy="488"/>
          </a:xfrm>
        </p:grpSpPr>
        <p:sp>
          <p:nvSpPr>
            <p:cNvPr id="76846" name="Rectangle 46"/>
            <p:cNvSpPr>
              <a:spLocks/>
            </p:cNvSpPr>
            <p:nvPr/>
          </p:nvSpPr>
          <p:spPr bwMode="auto">
            <a:xfrm>
              <a:off x="220" y="0"/>
              <a:ext cx="274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 sz="4400" b="1">
                  <a:solidFill>
                    <a:srgbClr val="FC0128"/>
                  </a:solidFill>
                  <a:ea typeface="ＭＳ Ｐゴシック" charset="0"/>
                  <a:cs typeface="Times" charset="0"/>
                </a:rPr>
                <a:t>?</a:t>
              </a:r>
            </a:p>
          </p:txBody>
        </p:sp>
        <p:sp>
          <p:nvSpPr>
            <p:cNvPr id="76847" name="AutoShape 47"/>
            <p:cNvSpPr>
              <a:spLocks/>
            </p:cNvSpPr>
            <p:nvPr/>
          </p:nvSpPr>
          <p:spPr bwMode="auto">
            <a:xfrm rot="16200000" flipH="1">
              <a:off x="5" y="115"/>
              <a:ext cx="240" cy="250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5429" y="0"/>
                  </a:moveTo>
                  <a:lnTo>
                    <a:pt x="9257" y="7200"/>
                  </a:lnTo>
                  <a:lnTo>
                    <a:pt x="12343" y="7200"/>
                  </a:lnTo>
                  <a:lnTo>
                    <a:pt x="12343" y="14400"/>
                  </a:lnTo>
                  <a:lnTo>
                    <a:pt x="0" y="14400"/>
                  </a:lnTo>
                  <a:lnTo>
                    <a:pt x="0" y="21600"/>
                  </a:lnTo>
                  <a:lnTo>
                    <a:pt x="18514" y="21600"/>
                  </a:lnTo>
                  <a:lnTo>
                    <a:pt x="18514" y="7200"/>
                  </a:lnTo>
                  <a:lnTo>
                    <a:pt x="21600" y="7200"/>
                  </a:lnTo>
                  <a:close/>
                  <a:moveTo>
                    <a:pt x="15429" y="0"/>
                  </a:moveTo>
                </a:path>
              </a:pathLst>
            </a:custGeom>
            <a:solidFill>
              <a:srgbClr val="FAFD00"/>
            </a:solidFill>
            <a:ln w="9525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6848" name="Text Box 48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828D03EA-CD4A-8E4D-969F-715FAF384759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21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37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7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Backward Chaining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76200" y="1143000"/>
            <a:ext cx="4889500" cy="1320800"/>
          </a:xfrm>
          <a:prstGeom prst="rect">
            <a:avLst/>
          </a:prstGeom>
          <a:solidFill>
            <a:srgbClr val="FFE957"/>
          </a:solidFill>
          <a:ln w="9525" cap="flat">
            <a:solidFill>
              <a:srgbClr val="00002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elephant(Clyde)</a:t>
            </a:r>
          </a:p>
        </p:txBody>
      </p:sp>
      <p:grpSp>
        <p:nvGrpSpPr>
          <p:cNvPr id="77839" name="Group 15"/>
          <p:cNvGrpSpPr>
            <a:grpSpLocks/>
          </p:cNvGrpSpPr>
          <p:nvPr/>
        </p:nvGrpSpPr>
        <p:grpSpPr bwMode="auto">
          <a:xfrm>
            <a:off x="152400" y="2681288"/>
            <a:ext cx="2832100" cy="1549400"/>
            <a:chOff x="0" y="0"/>
            <a:chExt cx="1784" cy="976"/>
          </a:xfrm>
        </p:grpSpPr>
        <p:sp>
          <p:nvSpPr>
            <p:cNvPr id="77840" name="Rectangle 16"/>
            <p:cNvSpPr>
              <a:spLocks/>
            </p:cNvSpPr>
            <p:nvPr/>
          </p:nvSpPr>
          <p:spPr bwMode="auto">
            <a:xfrm>
              <a:off x="0" y="0"/>
              <a:ext cx="1784" cy="976"/>
            </a:xfrm>
            <a:prstGeom prst="rect">
              <a:avLst/>
            </a:prstGeom>
            <a:solidFill>
              <a:srgbClr val="FFAF18"/>
            </a:solidFill>
            <a:ln w="9525" cap="flat">
              <a:solidFill>
                <a:srgbClr val="00002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77841" name="Line 17"/>
            <p:cNvSpPr>
              <a:spLocks noChangeShapeType="1"/>
            </p:cNvSpPr>
            <p:nvPr/>
          </p:nvSpPr>
          <p:spPr bwMode="auto">
            <a:xfrm>
              <a:off x="0" y="768"/>
              <a:ext cx="1776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7842" name="Rectangle 18"/>
          <p:cNvSpPr>
            <a:spLocks/>
          </p:cNvSpPr>
          <p:nvPr/>
        </p:nvSpPr>
        <p:spPr bwMode="auto">
          <a:xfrm>
            <a:off x="944563" y="6172200"/>
            <a:ext cx="2592387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sp>
        <p:nvSpPr>
          <p:cNvPr id="77843" name="Rectangle 19"/>
          <p:cNvSpPr>
            <a:spLocks/>
          </p:cNvSpPr>
          <p:nvPr/>
        </p:nvSpPr>
        <p:spPr bwMode="auto">
          <a:xfrm>
            <a:off x="1997075" y="5353050"/>
            <a:ext cx="57943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elephant(Clyde) THEN mammal(Clyde)</a:t>
            </a:r>
          </a:p>
        </p:txBody>
      </p:sp>
      <p:sp>
        <p:nvSpPr>
          <p:cNvPr id="77844" name="Rectangle 20"/>
          <p:cNvSpPr>
            <a:spLocks/>
          </p:cNvSpPr>
          <p:nvPr/>
        </p:nvSpPr>
        <p:spPr bwMode="auto">
          <a:xfrm>
            <a:off x="2971800" y="4535488"/>
            <a:ext cx="5489575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mammal(Clyde) THEN animal(Clyde)</a:t>
            </a:r>
          </a:p>
        </p:txBody>
      </p:sp>
      <p:sp>
        <p:nvSpPr>
          <p:cNvPr id="77845" name="Rectangle 21"/>
          <p:cNvSpPr>
            <a:spLocks/>
          </p:cNvSpPr>
          <p:nvPr/>
        </p:nvSpPr>
        <p:spPr bwMode="auto">
          <a:xfrm>
            <a:off x="4267200" y="3717925"/>
            <a:ext cx="2135188" cy="406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animal(Clyde)</a:t>
            </a:r>
          </a:p>
        </p:txBody>
      </p:sp>
      <p:grpSp>
        <p:nvGrpSpPr>
          <p:cNvPr id="77846" name="Group 22"/>
          <p:cNvGrpSpPr>
            <a:grpSpLocks/>
          </p:cNvGrpSpPr>
          <p:nvPr/>
        </p:nvGrpSpPr>
        <p:grpSpPr bwMode="auto">
          <a:xfrm rot="-1500000">
            <a:off x="3275013" y="5870575"/>
            <a:ext cx="990600" cy="190500"/>
            <a:chOff x="0" y="0"/>
            <a:chExt cx="624" cy="120"/>
          </a:xfrm>
        </p:grpSpPr>
        <p:sp>
          <p:nvSpPr>
            <p:cNvPr id="77847" name="AutoShape 23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48" name="AutoShape 24"/>
            <p:cNvSpPr>
              <a:spLocks/>
            </p:cNvSpPr>
            <p:nvPr/>
          </p:nvSpPr>
          <p:spPr bwMode="auto">
            <a:xfrm>
              <a:off x="157" y="11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49" name="AutoShape 25"/>
            <p:cNvSpPr>
              <a:spLocks/>
            </p:cNvSpPr>
            <p:nvPr/>
          </p:nvSpPr>
          <p:spPr bwMode="auto">
            <a:xfrm>
              <a:off x="391" y="13"/>
              <a:ext cx="78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50" name="AutoShape 26"/>
            <p:cNvSpPr>
              <a:spLocks/>
            </p:cNvSpPr>
            <p:nvPr/>
          </p:nvSpPr>
          <p:spPr bwMode="auto">
            <a:xfrm>
              <a:off x="156" y="13"/>
              <a:ext cx="312" cy="87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7851" name="Rectangle 27"/>
          <p:cNvSpPr>
            <a:spLocks/>
          </p:cNvSpPr>
          <p:nvPr/>
        </p:nvSpPr>
        <p:spPr bwMode="auto">
          <a:xfrm>
            <a:off x="5562600" y="1143000"/>
            <a:ext cx="3289300" cy="10414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77852" name="AutoShape 28"/>
          <p:cNvSpPr>
            <a:spLocks/>
          </p:cNvSpPr>
          <p:nvPr/>
        </p:nvSpPr>
        <p:spPr bwMode="auto">
          <a:xfrm rot="16200000" flipH="1">
            <a:off x="1989138" y="37020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77853" name="Group 29"/>
          <p:cNvGrpSpPr>
            <a:grpSpLocks/>
          </p:cNvGrpSpPr>
          <p:nvPr/>
        </p:nvGrpSpPr>
        <p:grpSpPr bwMode="auto">
          <a:xfrm>
            <a:off x="7500938" y="1295400"/>
            <a:ext cx="990600" cy="190500"/>
            <a:chOff x="0" y="0"/>
            <a:chExt cx="624" cy="120"/>
          </a:xfrm>
        </p:grpSpPr>
        <p:sp>
          <p:nvSpPr>
            <p:cNvPr id="77854" name="AutoShape 30"/>
            <p:cNvSpPr>
              <a:spLocks/>
            </p:cNvSpPr>
            <p:nvPr/>
          </p:nvSpPr>
          <p:spPr bwMode="auto">
            <a:xfrm>
              <a:off x="0" y="0"/>
              <a:ext cx="624" cy="120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8715"/>
                  </a:moveTo>
                  <a:cubicBezTo>
                    <a:pt x="1692" y="19618"/>
                    <a:pt x="3508" y="20304"/>
                    <a:pt x="5400" y="20755"/>
                  </a:cubicBezTo>
                  <a:cubicBezTo>
                    <a:pt x="8942" y="21600"/>
                    <a:pt x="12658" y="21600"/>
                    <a:pt x="16200" y="20755"/>
                  </a:cubicBezTo>
                  <a:cubicBezTo>
                    <a:pt x="18092" y="20304"/>
                    <a:pt x="19908" y="19618"/>
                    <a:pt x="21600" y="18715"/>
                  </a:cubicBezTo>
                  <a:lnTo>
                    <a:pt x="18900" y="10576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cubicBezTo>
                    <a:pt x="11707" y="2726"/>
                    <a:pt x="9893" y="2726"/>
                    <a:pt x="8100" y="2517"/>
                  </a:cubicBezTo>
                  <a:cubicBezTo>
                    <a:pt x="5245" y="2185"/>
                    <a:pt x="2492" y="1329"/>
                    <a:pt x="0" y="0"/>
                  </a:cubicBezTo>
                  <a:lnTo>
                    <a:pt x="2700" y="10576"/>
                  </a:lnTo>
                  <a:close/>
                  <a:moveTo>
                    <a:pt x="0" y="18715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55" name="AutoShape 31"/>
            <p:cNvSpPr>
              <a:spLocks/>
            </p:cNvSpPr>
            <p:nvPr/>
          </p:nvSpPr>
          <p:spPr bwMode="auto">
            <a:xfrm>
              <a:off x="156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16805"/>
                    <a:pt x="7105" y="9590"/>
                    <a:pt x="0" y="0"/>
                  </a:cubicBezTo>
                  <a:lnTo>
                    <a:pt x="21600" y="21559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56" name="AutoShape 32"/>
            <p:cNvSpPr>
              <a:spLocks/>
            </p:cNvSpPr>
            <p:nvPr/>
          </p:nvSpPr>
          <p:spPr bwMode="auto">
            <a:xfrm>
              <a:off x="390" y="11"/>
              <a:ext cx="78" cy="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16805"/>
                    <a:pt x="14495" y="9590"/>
                    <a:pt x="21600" y="0"/>
                  </a:cubicBezTo>
                  <a:lnTo>
                    <a:pt x="0" y="21559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57" name="AutoShape 33"/>
            <p:cNvSpPr>
              <a:spLocks/>
            </p:cNvSpPr>
            <p:nvPr/>
          </p:nvSpPr>
          <p:spPr bwMode="auto">
            <a:xfrm>
              <a:off x="155" y="11"/>
              <a:ext cx="313" cy="10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551"/>
                  </a:moveTo>
                  <a:cubicBezTo>
                    <a:pt x="3580" y="429"/>
                    <a:pt x="1776" y="245"/>
                    <a:pt x="0" y="0"/>
                  </a:cubicBezTo>
                  <a:lnTo>
                    <a:pt x="5400" y="550"/>
                  </a:lnTo>
                  <a:moveTo>
                    <a:pt x="16200" y="551"/>
                  </a:moveTo>
                  <a:cubicBezTo>
                    <a:pt x="18020" y="429"/>
                    <a:pt x="19824" y="245"/>
                    <a:pt x="21600" y="0"/>
                  </a:cubicBezTo>
                  <a:lnTo>
                    <a:pt x="16200" y="550"/>
                  </a:lnTo>
                  <a:moveTo>
                    <a:pt x="0" y="21600"/>
                  </a:moveTo>
                  <a:lnTo>
                    <a:pt x="0" y="0"/>
                  </a:lnTo>
                  <a:moveTo>
                    <a:pt x="21600" y="21600"/>
                  </a:moveTo>
                  <a:lnTo>
                    <a:pt x="21600" y="0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7858" name="Group 34"/>
          <p:cNvGrpSpPr>
            <a:grpSpLocks/>
          </p:cNvGrpSpPr>
          <p:nvPr/>
        </p:nvGrpSpPr>
        <p:grpSpPr bwMode="auto">
          <a:xfrm rot="1200000" flipH="1">
            <a:off x="5253038" y="5110163"/>
            <a:ext cx="1538287" cy="182562"/>
            <a:chOff x="0" y="0"/>
            <a:chExt cx="969" cy="115"/>
          </a:xfrm>
        </p:grpSpPr>
        <p:sp>
          <p:nvSpPr>
            <p:cNvPr id="77859" name="AutoShape 35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60" name="AutoShape 36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61" name="AutoShape 37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62" name="AutoShape 38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77863" name="Group 39"/>
          <p:cNvGrpSpPr>
            <a:grpSpLocks/>
          </p:cNvGrpSpPr>
          <p:nvPr/>
        </p:nvGrpSpPr>
        <p:grpSpPr bwMode="auto">
          <a:xfrm rot="1200000" flipH="1">
            <a:off x="6021388" y="4303713"/>
            <a:ext cx="1538287" cy="182562"/>
            <a:chOff x="0" y="0"/>
            <a:chExt cx="969" cy="115"/>
          </a:xfrm>
        </p:grpSpPr>
        <p:sp>
          <p:nvSpPr>
            <p:cNvPr id="77864" name="AutoShape 40"/>
            <p:cNvSpPr>
              <a:spLocks/>
            </p:cNvSpPr>
            <p:nvPr/>
          </p:nvSpPr>
          <p:spPr bwMode="auto">
            <a:xfrm>
              <a:off x="0" y="0"/>
              <a:ext cx="969" cy="115"/>
            </a:xfrm>
            <a:custGeom>
              <a:avLst/>
              <a:gdLst/>
              <a:ahLst/>
              <a:cxnLst/>
              <a:rect l="0" t="0" r="r" b="b"/>
              <a:pathLst>
                <a:path w="21600" h="21389">
                  <a:moveTo>
                    <a:pt x="0" y="16042"/>
                  </a:moveTo>
                  <a:cubicBezTo>
                    <a:pt x="1692" y="16944"/>
                    <a:pt x="3508" y="17630"/>
                    <a:pt x="5400" y="18081"/>
                  </a:cubicBezTo>
                  <a:lnTo>
                    <a:pt x="5400" y="20755"/>
                  </a:lnTo>
                  <a:cubicBezTo>
                    <a:pt x="8942" y="21600"/>
                    <a:pt x="12658" y="21600"/>
                    <a:pt x="16200" y="20755"/>
                  </a:cubicBezTo>
                  <a:lnTo>
                    <a:pt x="16200" y="18081"/>
                  </a:lnTo>
                  <a:cubicBezTo>
                    <a:pt x="18092" y="17630"/>
                    <a:pt x="19908" y="16944"/>
                    <a:pt x="21600" y="16042"/>
                  </a:cubicBezTo>
                  <a:lnTo>
                    <a:pt x="18900" y="9239"/>
                  </a:lnTo>
                  <a:lnTo>
                    <a:pt x="21600" y="0"/>
                  </a:lnTo>
                  <a:cubicBezTo>
                    <a:pt x="19108" y="1329"/>
                    <a:pt x="16355" y="2185"/>
                    <a:pt x="13500" y="2517"/>
                  </a:cubicBezTo>
                  <a:lnTo>
                    <a:pt x="13500" y="5191"/>
                  </a:lnTo>
                  <a:cubicBezTo>
                    <a:pt x="11707" y="5399"/>
                    <a:pt x="9893" y="5399"/>
                    <a:pt x="8100" y="5191"/>
                  </a:cubicBezTo>
                  <a:lnTo>
                    <a:pt x="8100" y="2517"/>
                  </a:lnTo>
                  <a:cubicBezTo>
                    <a:pt x="5245" y="2185"/>
                    <a:pt x="2492" y="1329"/>
                    <a:pt x="0" y="0"/>
                  </a:cubicBezTo>
                  <a:lnTo>
                    <a:pt x="2700" y="9239"/>
                  </a:lnTo>
                  <a:close/>
                  <a:moveTo>
                    <a:pt x="0" y="16042"/>
                  </a:moveTo>
                </a:path>
              </a:pathLst>
            </a:custGeom>
            <a:solidFill>
              <a:schemeClr val="accent1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65" name="AutoShape 41"/>
            <p:cNvSpPr>
              <a:spLocks/>
            </p:cNvSpPr>
            <p:nvPr/>
          </p:nvSpPr>
          <p:spPr bwMode="auto">
            <a:xfrm>
              <a:off x="242" y="14"/>
              <a:ext cx="121" cy="15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21599" y="21600"/>
                  </a:moveTo>
                  <a:cubicBezTo>
                    <a:pt x="14319" y="20744"/>
                    <a:pt x="7105" y="19457"/>
                    <a:pt x="0" y="17746"/>
                  </a:cubicBezTo>
                  <a:lnTo>
                    <a:pt x="21600" y="0"/>
                  </a:lnTo>
                  <a:close/>
                  <a:moveTo>
                    <a:pt x="21599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66" name="AutoShape 42"/>
            <p:cNvSpPr>
              <a:spLocks/>
            </p:cNvSpPr>
            <p:nvPr/>
          </p:nvSpPr>
          <p:spPr bwMode="auto">
            <a:xfrm>
              <a:off x="605" y="14"/>
              <a:ext cx="121" cy="14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1" y="21600"/>
                  </a:moveTo>
                  <a:cubicBezTo>
                    <a:pt x="7281" y="20744"/>
                    <a:pt x="14495" y="19457"/>
                    <a:pt x="21600" y="17746"/>
                  </a:cubicBezTo>
                  <a:lnTo>
                    <a:pt x="0" y="0"/>
                  </a:lnTo>
                  <a:close/>
                  <a:moveTo>
                    <a:pt x="1" y="21600"/>
                  </a:moveTo>
                </a:path>
              </a:pathLst>
            </a:custGeom>
            <a:solidFill>
              <a:srgbClr val="C900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FCFEB9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77867" name="AutoShape 43"/>
            <p:cNvSpPr>
              <a:spLocks/>
            </p:cNvSpPr>
            <p:nvPr/>
          </p:nvSpPr>
          <p:spPr bwMode="auto">
            <a:xfrm>
              <a:off x="242" y="14"/>
              <a:ext cx="484" cy="83"/>
            </a:xfrm>
            <a:custGeom>
              <a:avLst/>
              <a:gdLst/>
              <a:ahLst/>
              <a:cxnLst/>
              <a:rect l="0" t="0" r="r" b="b"/>
              <a:pathLst>
                <a:path w="21600" h="21600">
                  <a:moveTo>
                    <a:pt x="5400" y="3711"/>
                  </a:moveTo>
                  <a:cubicBezTo>
                    <a:pt x="3580" y="3564"/>
                    <a:pt x="1776" y="3343"/>
                    <a:pt x="0" y="3049"/>
                  </a:cubicBezTo>
                  <a:lnTo>
                    <a:pt x="5400" y="0"/>
                  </a:lnTo>
                  <a:moveTo>
                    <a:pt x="16200" y="3711"/>
                  </a:moveTo>
                  <a:cubicBezTo>
                    <a:pt x="18020" y="3564"/>
                    <a:pt x="19824" y="3343"/>
                    <a:pt x="21600" y="3049"/>
                  </a:cubicBezTo>
                  <a:lnTo>
                    <a:pt x="16200" y="0"/>
                  </a:lnTo>
                  <a:moveTo>
                    <a:pt x="0" y="21600"/>
                  </a:moveTo>
                  <a:lnTo>
                    <a:pt x="0" y="3049"/>
                  </a:lnTo>
                  <a:moveTo>
                    <a:pt x="21600" y="21600"/>
                  </a:moveTo>
                  <a:lnTo>
                    <a:pt x="21600" y="3049"/>
                  </a:lnTo>
                </a:path>
              </a:pathLst>
            </a:custGeom>
            <a:noFill/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77868" name="AutoShape 44"/>
          <p:cNvSpPr>
            <a:spLocks/>
          </p:cNvSpPr>
          <p:nvPr/>
        </p:nvSpPr>
        <p:spPr bwMode="auto">
          <a:xfrm rot="16200000" flipH="1">
            <a:off x="8102601" y="510381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869" name="AutoShape 45"/>
          <p:cNvSpPr>
            <a:spLocks/>
          </p:cNvSpPr>
          <p:nvPr/>
        </p:nvSpPr>
        <p:spPr bwMode="auto">
          <a:xfrm rot="10800000" flipH="1">
            <a:off x="7016750" y="3968750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870" name="AutoShape 46"/>
          <p:cNvSpPr>
            <a:spLocks/>
          </p:cNvSpPr>
          <p:nvPr/>
        </p:nvSpPr>
        <p:spPr bwMode="auto">
          <a:xfrm rot="16200000" flipH="1">
            <a:off x="4365626" y="5859462"/>
            <a:ext cx="381000" cy="396875"/>
          </a:xfrm>
          <a:custGeom>
            <a:avLst/>
            <a:gdLst/>
            <a:ahLst/>
            <a:cxnLst/>
            <a:rect l="0" t="0" r="r" b="b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  <a:moveTo>
                  <a:pt x="15429" y="0"/>
                </a:moveTo>
              </a:path>
            </a:pathLst>
          </a:custGeom>
          <a:solidFill>
            <a:srgbClr val="FAFD00"/>
          </a:solidFill>
          <a:ln w="9525" cap="flat">
            <a:solidFill>
              <a:srgbClr val="00002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7871" name="Text Box 47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DA743044-A396-804A-9CDF-EF040B7F3ED1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22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2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61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vs. Backward Chaining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8862" name="Group 14"/>
          <p:cNvGraphicFramePr>
            <a:graphicFrameLocks noGrp="1"/>
          </p:cNvGraphicFramePr>
          <p:nvPr/>
        </p:nvGraphicFramePr>
        <p:xfrm>
          <a:off x="457200" y="1382713"/>
          <a:ext cx="8229600" cy="482981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Forward Chaining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Backward Chaining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CCFF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planning, control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diagnosis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data-driven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goal-driven (hypothesis)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bottom-up reasoning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top-down reasoning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57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find possible conclusions supported by given facts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find facts that support a given hypothesis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604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similar to breadth-first search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similar to depth-first search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antecedents (LHS) control evaluation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0066"/>
                        </a:buClr>
                        <a:buSzPct val="60000"/>
                        <a:buFont typeface="Zapf Dingbats" charset="0"/>
                        <a:buNone/>
                        <a:tabLst>
                          <a:tab pos="558800" algn="l"/>
                        </a:tabLst>
                      </a:pPr>
                      <a:r>
                        <a:rPr kumimoji="0" lang="en-US" sz="2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ヒラギノ角ゴ ProN W3" charset="0"/>
                          <a:cs typeface="Times New Roman" charset="0"/>
                          <a:sym typeface="Times New Roman" charset="0"/>
                        </a:rPr>
                        <a:t>consequents (RHS) control evaluation</a:t>
                      </a:r>
                    </a:p>
                  </a:txBody>
                  <a:tcPr marL="50800" marR="50800" marT="50800" marB="50800" horzOverflow="overflow">
                    <a:lnL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78914" name="Text Box 66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6E81285A-E379-A745-804C-1BE4179CA222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23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42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85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>
            <a:normAutofit fontScale="90000"/>
          </a:bodyPr>
          <a:lstStyle/>
          <a:p>
            <a:r>
              <a:rPr lang="en-US" dirty="0"/>
              <a:t>Reasoning </a:t>
            </a:r>
            <a:r>
              <a:rPr lang="en-US" dirty="0" smtClean="0"/>
              <a:t>in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Rule-Based Systems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8756650" y="6518275"/>
            <a:ext cx="254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C4621411-2F6A-044D-BCA2-FA1B5B01A93C}" type="slidenum">
              <a:rPr lang="en-US" sz="1100" b="1">
                <a:solidFill>
                  <a:srgbClr val="804000"/>
                </a:solidFill>
                <a:latin typeface="Times New Roman" charset="0"/>
                <a:cs typeface="Times New Roman" charset="0"/>
                <a:sym typeface="Times New Roman" charset="0"/>
              </a:rPr>
              <a:pPr algn="ctr"/>
              <a:t>24</a:t>
            </a:fld>
            <a:endParaRPr lang="en-US" sz="1100" b="1">
              <a:solidFill>
                <a:srgbClr val="804000"/>
              </a:solidFill>
              <a:latin typeface="Times New Roman" charset="0"/>
              <a:cs typeface="Times New Roman" charset="0"/>
              <a:sym typeface="Times New Roman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0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9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ES Elements</a:t>
            </a:r>
          </a:p>
        </p:txBody>
      </p:sp>
      <p:sp>
        <p:nvSpPr>
          <p:cNvPr id="80910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/>
          <a:lstStyle/>
          <a:p>
            <a:r>
              <a:rPr lang="en-US"/>
              <a:t>knowledge base</a:t>
            </a:r>
          </a:p>
          <a:p>
            <a:r>
              <a:rPr lang="en-US"/>
              <a:t>inference engine</a:t>
            </a:r>
          </a:p>
          <a:p>
            <a:r>
              <a:rPr lang="en-US"/>
              <a:t>working memory</a:t>
            </a:r>
          </a:p>
          <a:p>
            <a:r>
              <a:rPr lang="en-US"/>
              <a:t>agenda</a:t>
            </a:r>
          </a:p>
          <a:p>
            <a:r>
              <a:rPr lang="en-US"/>
              <a:t>explanation facility</a:t>
            </a:r>
          </a:p>
          <a:p>
            <a:r>
              <a:rPr lang="en-US"/>
              <a:t>knowledge acquisition facility</a:t>
            </a:r>
          </a:p>
          <a:p>
            <a:r>
              <a:rPr lang="en-US"/>
              <a:t>user interface</a:t>
            </a:r>
          </a:p>
        </p:txBody>
      </p:sp>
      <p:grpSp>
        <p:nvGrpSpPr>
          <p:cNvPr id="80899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80900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80901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0902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80903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80904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0905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0906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0907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0908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A6A8D4CC-CB98-1B47-8D0B-4A6CCE733073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25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4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3" name="Rectangle 13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934828"/>
          </a:xfrm>
          <a:ln/>
        </p:spPr>
        <p:txBody>
          <a:bodyPr rIns="129200"/>
          <a:lstStyle/>
          <a:p>
            <a:r>
              <a:rPr lang="en-US" dirty="0"/>
              <a:t>ES Structure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1923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81924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81925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1926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81927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81928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1929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1930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1931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1932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81934" name="Rectangle 14"/>
          <p:cNvSpPr>
            <a:spLocks/>
          </p:cNvSpPr>
          <p:nvPr/>
        </p:nvSpPr>
        <p:spPr bwMode="auto">
          <a:xfrm>
            <a:off x="228600" y="1219200"/>
            <a:ext cx="8839200" cy="5181600"/>
          </a:xfrm>
          <a:prstGeom prst="rect">
            <a:avLst/>
          </a:prstGeom>
          <a:solidFill>
            <a:srgbClr val="FCFEB9"/>
          </a:solidFill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81935" name="Group 15"/>
          <p:cNvGrpSpPr>
            <a:grpSpLocks/>
          </p:cNvGrpSpPr>
          <p:nvPr/>
        </p:nvGrpSpPr>
        <p:grpSpPr bwMode="auto">
          <a:xfrm>
            <a:off x="5105400" y="1524000"/>
            <a:ext cx="3733800" cy="1295400"/>
            <a:chOff x="0" y="0"/>
            <a:chExt cx="2352" cy="816"/>
          </a:xfrm>
        </p:grpSpPr>
        <p:sp>
          <p:nvSpPr>
            <p:cNvPr id="81936" name="Rectangle 16"/>
            <p:cNvSpPr>
              <a:spLocks/>
            </p:cNvSpPr>
            <p:nvPr/>
          </p:nvSpPr>
          <p:spPr bwMode="auto">
            <a:xfrm>
              <a:off x="0" y="0"/>
              <a:ext cx="2352" cy="816"/>
            </a:xfrm>
            <a:prstGeom prst="rect">
              <a:avLst/>
            </a:prstGeom>
            <a:solidFill>
              <a:srgbClr val="00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1937" name="Rectangle 17"/>
            <p:cNvSpPr>
              <a:spLocks/>
            </p:cNvSpPr>
            <p:nvPr/>
          </p:nvSpPr>
          <p:spPr bwMode="auto">
            <a:xfrm>
              <a:off x="406" y="268"/>
              <a:ext cx="153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Knowledge Base</a:t>
              </a:r>
            </a:p>
          </p:txBody>
        </p:sp>
      </p:grpSp>
      <p:grpSp>
        <p:nvGrpSpPr>
          <p:cNvPr id="81938" name="Group 18"/>
          <p:cNvGrpSpPr>
            <a:grpSpLocks/>
          </p:cNvGrpSpPr>
          <p:nvPr/>
        </p:nvGrpSpPr>
        <p:grpSpPr bwMode="auto">
          <a:xfrm>
            <a:off x="5105400" y="3200400"/>
            <a:ext cx="3733800" cy="1295400"/>
            <a:chOff x="0" y="0"/>
            <a:chExt cx="2352" cy="816"/>
          </a:xfrm>
        </p:grpSpPr>
        <p:sp>
          <p:nvSpPr>
            <p:cNvPr id="81939" name="Rectangle 19"/>
            <p:cNvSpPr>
              <a:spLocks/>
            </p:cNvSpPr>
            <p:nvPr/>
          </p:nvSpPr>
          <p:spPr bwMode="auto">
            <a:xfrm>
              <a:off x="0" y="0"/>
              <a:ext cx="2352" cy="816"/>
            </a:xfrm>
            <a:prstGeom prst="rect">
              <a:avLst/>
            </a:prstGeom>
            <a:solidFill>
              <a:srgbClr val="FC0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1940" name="Rectangle 20"/>
            <p:cNvSpPr>
              <a:spLocks/>
            </p:cNvSpPr>
            <p:nvPr/>
          </p:nvSpPr>
          <p:spPr bwMode="auto">
            <a:xfrm>
              <a:off x="0" y="268"/>
              <a:ext cx="1602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 Inference Engine</a:t>
              </a:r>
            </a:p>
          </p:txBody>
        </p:sp>
      </p:grpSp>
      <p:sp>
        <p:nvSpPr>
          <p:cNvPr id="81941" name="AutoShape 21"/>
          <p:cNvSpPr>
            <a:spLocks/>
          </p:cNvSpPr>
          <p:nvPr/>
        </p:nvSpPr>
        <p:spPr bwMode="auto">
          <a:xfrm rot="5400000">
            <a:off x="6553201" y="2589212"/>
            <a:ext cx="838200" cy="84137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AFD00"/>
          </a:solidFill>
          <a:ln w="12700" cap="flat">
            <a:solidFill>
              <a:srgbClr val="FAFD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81942" name="Group 22"/>
          <p:cNvGrpSpPr>
            <a:grpSpLocks/>
          </p:cNvGrpSpPr>
          <p:nvPr/>
        </p:nvGrpSpPr>
        <p:grpSpPr bwMode="auto">
          <a:xfrm>
            <a:off x="5105400" y="4876800"/>
            <a:ext cx="3733800" cy="1295400"/>
            <a:chOff x="0" y="0"/>
            <a:chExt cx="2352" cy="816"/>
          </a:xfrm>
        </p:grpSpPr>
        <p:sp>
          <p:nvSpPr>
            <p:cNvPr id="81943" name="Rectangle 23"/>
            <p:cNvSpPr>
              <a:spLocks/>
            </p:cNvSpPr>
            <p:nvPr/>
          </p:nvSpPr>
          <p:spPr bwMode="auto">
            <a:xfrm>
              <a:off x="0" y="0"/>
              <a:ext cx="2352" cy="816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1944" name="Rectangle 24"/>
            <p:cNvSpPr>
              <a:spLocks/>
            </p:cNvSpPr>
            <p:nvPr/>
          </p:nvSpPr>
          <p:spPr bwMode="auto">
            <a:xfrm>
              <a:off x="403" y="268"/>
              <a:ext cx="154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Working Memory</a:t>
              </a:r>
            </a:p>
          </p:txBody>
        </p:sp>
      </p:grpSp>
      <p:sp>
        <p:nvSpPr>
          <p:cNvPr id="81945" name="AutoShape 25"/>
          <p:cNvSpPr>
            <a:spLocks/>
          </p:cNvSpPr>
          <p:nvPr/>
        </p:nvSpPr>
        <p:spPr bwMode="auto">
          <a:xfrm rot="5400000">
            <a:off x="6630988" y="4265612"/>
            <a:ext cx="838200" cy="84137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AFD00"/>
          </a:solidFill>
          <a:ln w="12700" cap="flat">
            <a:solidFill>
              <a:srgbClr val="FAFD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81946" name="Group 26"/>
          <p:cNvGrpSpPr>
            <a:grpSpLocks/>
          </p:cNvGrpSpPr>
          <p:nvPr/>
        </p:nvGrpSpPr>
        <p:grpSpPr bwMode="auto">
          <a:xfrm rot="-5400000">
            <a:off x="-1257300" y="3238500"/>
            <a:ext cx="4648200" cy="1219200"/>
            <a:chOff x="0" y="0"/>
            <a:chExt cx="2928" cy="768"/>
          </a:xfrm>
        </p:grpSpPr>
        <p:sp>
          <p:nvSpPr>
            <p:cNvPr id="81947" name="Rectangle 27"/>
            <p:cNvSpPr>
              <a:spLocks/>
            </p:cNvSpPr>
            <p:nvPr/>
          </p:nvSpPr>
          <p:spPr bwMode="auto">
            <a:xfrm rot="5400000">
              <a:off x="1080" y="-1080"/>
              <a:ext cx="768" cy="2928"/>
            </a:xfrm>
            <a:prstGeom prst="rect">
              <a:avLst/>
            </a:prstGeom>
            <a:solidFill>
              <a:srgbClr val="FFE957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1948" name="Rectangle 28"/>
            <p:cNvSpPr>
              <a:spLocks/>
            </p:cNvSpPr>
            <p:nvPr/>
          </p:nvSpPr>
          <p:spPr bwMode="auto">
            <a:xfrm>
              <a:off x="852" y="239"/>
              <a:ext cx="1303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>
              <a:spAutoFit/>
            </a:bodyPr>
            <a:lstStyle/>
            <a:p>
              <a:pPr marL="39688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User Interface</a:t>
              </a:r>
            </a:p>
          </p:txBody>
        </p:sp>
      </p:grpSp>
      <p:grpSp>
        <p:nvGrpSpPr>
          <p:cNvPr id="81949" name="Group 29"/>
          <p:cNvGrpSpPr>
            <a:grpSpLocks/>
          </p:cNvGrpSpPr>
          <p:nvPr/>
        </p:nvGrpSpPr>
        <p:grpSpPr bwMode="auto">
          <a:xfrm>
            <a:off x="2266950" y="2057400"/>
            <a:ext cx="2209800" cy="3581400"/>
            <a:chOff x="0" y="0"/>
            <a:chExt cx="1392" cy="2256"/>
          </a:xfrm>
        </p:grpSpPr>
        <p:grpSp>
          <p:nvGrpSpPr>
            <p:cNvPr id="81950" name="Group 30"/>
            <p:cNvGrpSpPr>
              <a:grpSpLocks/>
            </p:cNvGrpSpPr>
            <p:nvPr/>
          </p:nvGrpSpPr>
          <p:grpSpPr bwMode="auto">
            <a:xfrm>
              <a:off x="0" y="0"/>
              <a:ext cx="1392" cy="912"/>
              <a:chOff x="0" y="0"/>
              <a:chExt cx="1392" cy="912"/>
            </a:xfrm>
          </p:grpSpPr>
          <p:sp>
            <p:nvSpPr>
              <p:cNvPr id="81951" name="Rectangle 31"/>
              <p:cNvSpPr>
                <a:spLocks/>
              </p:cNvSpPr>
              <p:nvPr/>
            </p:nvSpPr>
            <p:spPr bwMode="auto">
              <a:xfrm>
                <a:off x="0" y="0"/>
                <a:ext cx="1392" cy="912"/>
              </a:xfrm>
              <a:prstGeom prst="rect">
                <a:avLst/>
              </a:prstGeom>
              <a:solidFill>
                <a:srgbClr val="62D6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1952" name="Rectangle 32"/>
              <p:cNvSpPr>
                <a:spLocks/>
              </p:cNvSpPr>
              <p:nvPr/>
            </p:nvSpPr>
            <p:spPr bwMode="auto">
              <a:xfrm>
                <a:off x="0" y="104"/>
                <a:ext cx="1392" cy="7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40640" bIns="0" anchor="ctr"/>
              <a:lstStyle/>
              <a:p>
                <a:pPr marL="39688" algn="ctr">
                  <a:lnSpc>
                    <a:spcPct val="94000"/>
                  </a:lnSpc>
                </a:pPr>
                <a:r>
                  <a:rPr lang="en-US">
                    <a:solidFill>
                      <a:srgbClr val="00025A"/>
                    </a:solidFill>
                    <a:latin typeface="Arial" charset="0"/>
                    <a:ea typeface="ＭＳ Ｐゴシック" charset="0"/>
                    <a:cs typeface="Arial" charset="0"/>
                    <a:sym typeface="Arial" charset="0"/>
                  </a:rPr>
                  <a:t>Knowledge Acquisition Facility</a:t>
                </a:r>
              </a:p>
            </p:txBody>
          </p:sp>
        </p:grpSp>
        <p:grpSp>
          <p:nvGrpSpPr>
            <p:cNvPr id="81953" name="Group 33"/>
            <p:cNvGrpSpPr>
              <a:grpSpLocks/>
            </p:cNvGrpSpPr>
            <p:nvPr/>
          </p:nvGrpSpPr>
          <p:grpSpPr bwMode="auto">
            <a:xfrm>
              <a:off x="0" y="1344"/>
              <a:ext cx="1392" cy="912"/>
              <a:chOff x="0" y="0"/>
              <a:chExt cx="1392" cy="912"/>
            </a:xfrm>
          </p:grpSpPr>
          <p:sp>
            <p:nvSpPr>
              <p:cNvPr id="81954" name="Rectangle 34"/>
              <p:cNvSpPr>
                <a:spLocks/>
              </p:cNvSpPr>
              <p:nvPr/>
            </p:nvSpPr>
            <p:spPr bwMode="auto">
              <a:xfrm>
                <a:off x="0" y="0"/>
                <a:ext cx="1392" cy="912"/>
              </a:xfrm>
              <a:prstGeom prst="rect">
                <a:avLst/>
              </a:prstGeom>
              <a:solidFill>
                <a:srgbClr val="FF33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1955" name="Rectangle 35"/>
              <p:cNvSpPr>
                <a:spLocks/>
              </p:cNvSpPr>
              <p:nvPr/>
            </p:nvSpPr>
            <p:spPr bwMode="auto">
              <a:xfrm>
                <a:off x="0" y="208"/>
                <a:ext cx="1392" cy="49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40640" bIns="0" anchor="ctr"/>
              <a:lstStyle/>
              <a:p>
                <a:pPr marL="39688" algn="ctr">
                  <a:lnSpc>
                    <a:spcPct val="94000"/>
                  </a:lnSpc>
                </a:pPr>
                <a:r>
                  <a:rPr lang="en-US">
                    <a:solidFill>
                      <a:srgbClr val="00025A"/>
                    </a:solidFill>
                    <a:latin typeface="Arial" charset="0"/>
                    <a:ea typeface="ＭＳ Ｐゴシック" charset="0"/>
                    <a:cs typeface="Arial" charset="0"/>
                    <a:sym typeface="Arial" charset="0"/>
                  </a:rPr>
                  <a:t>Explanation Facility</a:t>
                </a:r>
              </a:p>
            </p:txBody>
          </p:sp>
        </p:grpSp>
      </p:grpSp>
      <p:grpSp>
        <p:nvGrpSpPr>
          <p:cNvPr id="81956" name="Group 36"/>
          <p:cNvGrpSpPr>
            <a:grpSpLocks/>
          </p:cNvGrpSpPr>
          <p:nvPr/>
        </p:nvGrpSpPr>
        <p:grpSpPr bwMode="auto">
          <a:xfrm>
            <a:off x="7467600" y="3390900"/>
            <a:ext cx="1219200" cy="914400"/>
            <a:chOff x="0" y="0"/>
            <a:chExt cx="768" cy="576"/>
          </a:xfrm>
        </p:grpSpPr>
        <p:sp>
          <p:nvSpPr>
            <p:cNvPr id="81957" name="Rectangle 37"/>
            <p:cNvSpPr>
              <a:spLocks/>
            </p:cNvSpPr>
            <p:nvPr/>
          </p:nvSpPr>
          <p:spPr bwMode="auto">
            <a:xfrm>
              <a:off x="0" y="0"/>
              <a:ext cx="768" cy="576"/>
            </a:xfrm>
            <a:prstGeom prst="rect">
              <a:avLst/>
            </a:prstGeom>
            <a:solidFill>
              <a:srgbClr val="FFAF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1958" name="Rectangle 38"/>
            <p:cNvSpPr>
              <a:spLocks/>
            </p:cNvSpPr>
            <p:nvPr/>
          </p:nvSpPr>
          <p:spPr bwMode="auto">
            <a:xfrm>
              <a:off x="4" y="148"/>
              <a:ext cx="75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Agenda</a:t>
              </a:r>
            </a:p>
          </p:txBody>
        </p:sp>
      </p:grpSp>
      <p:grpSp>
        <p:nvGrpSpPr>
          <p:cNvPr id="81959" name="Group 39"/>
          <p:cNvGrpSpPr>
            <a:grpSpLocks/>
          </p:cNvGrpSpPr>
          <p:nvPr/>
        </p:nvGrpSpPr>
        <p:grpSpPr bwMode="auto">
          <a:xfrm>
            <a:off x="4117975" y="2911475"/>
            <a:ext cx="1285875" cy="1873250"/>
            <a:chOff x="0" y="0"/>
            <a:chExt cx="809" cy="1179"/>
          </a:xfrm>
        </p:grpSpPr>
        <p:sp>
          <p:nvSpPr>
            <p:cNvPr id="81960" name="AutoShape 40"/>
            <p:cNvSpPr>
              <a:spLocks/>
            </p:cNvSpPr>
            <p:nvPr/>
          </p:nvSpPr>
          <p:spPr bwMode="auto">
            <a:xfrm rot="2039999">
              <a:off x="-3" y="207"/>
              <a:ext cx="815" cy="238"/>
            </a:xfrm>
            <a:prstGeom prst="leftRightArrow">
              <a:avLst>
                <a:gd name="adj1" fmla="val 50000"/>
                <a:gd name="adj2" fmla="val 68487"/>
              </a:avLst>
            </a:prstGeom>
            <a:solidFill>
              <a:srgbClr val="FAFD00"/>
            </a:solidFill>
            <a:ln w="12700" cap="flat">
              <a:solidFill>
                <a:srgbClr val="FAFD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1961" name="AutoShape 41"/>
            <p:cNvSpPr>
              <a:spLocks/>
            </p:cNvSpPr>
            <p:nvPr/>
          </p:nvSpPr>
          <p:spPr bwMode="auto">
            <a:xfrm rot="19560000" flipH="1">
              <a:off x="-3" y="733"/>
              <a:ext cx="815" cy="238"/>
            </a:xfrm>
            <a:prstGeom prst="leftRightArrow">
              <a:avLst>
                <a:gd name="adj1" fmla="val 50000"/>
                <a:gd name="adj2" fmla="val 68487"/>
              </a:avLst>
            </a:prstGeom>
            <a:solidFill>
              <a:srgbClr val="FAFD00"/>
            </a:solidFill>
            <a:ln w="12700" cap="flat">
              <a:solidFill>
                <a:srgbClr val="FAFD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grpSp>
        <p:nvGrpSpPr>
          <p:cNvPr id="81962" name="Group 42"/>
          <p:cNvGrpSpPr>
            <a:grpSpLocks/>
          </p:cNvGrpSpPr>
          <p:nvPr/>
        </p:nvGrpSpPr>
        <p:grpSpPr bwMode="auto">
          <a:xfrm flipH="1">
            <a:off x="1298575" y="2946400"/>
            <a:ext cx="1285875" cy="1873250"/>
            <a:chOff x="0" y="0"/>
            <a:chExt cx="809" cy="1179"/>
          </a:xfrm>
        </p:grpSpPr>
        <p:sp>
          <p:nvSpPr>
            <p:cNvPr id="81963" name="AutoShape 43"/>
            <p:cNvSpPr>
              <a:spLocks/>
            </p:cNvSpPr>
            <p:nvPr/>
          </p:nvSpPr>
          <p:spPr bwMode="auto">
            <a:xfrm rot="2039999">
              <a:off x="-3" y="207"/>
              <a:ext cx="815" cy="238"/>
            </a:xfrm>
            <a:prstGeom prst="leftRightArrow">
              <a:avLst>
                <a:gd name="adj1" fmla="val 50000"/>
                <a:gd name="adj2" fmla="val 68487"/>
              </a:avLst>
            </a:prstGeom>
            <a:solidFill>
              <a:srgbClr val="FAFD00"/>
            </a:solidFill>
            <a:ln w="12700" cap="flat">
              <a:solidFill>
                <a:srgbClr val="FAFD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1964" name="AutoShape 44"/>
            <p:cNvSpPr>
              <a:spLocks/>
            </p:cNvSpPr>
            <p:nvPr/>
          </p:nvSpPr>
          <p:spPr bwMode="auto">
            <a:xfrm rot="19560000" flipH="1">
              <a:off x="-3" y="733"/>
              <a:ext cx="815" cy="238"/>
            </a:xfrm>
            <a:prstGeom prst="leftRightArrow">
              <a:avLst>
                <a:gd name="adj1" fmla="val 50000"/>
                <a:gd name="adj2" fmla="val 68487"/>
              </a:avLst>
            </a:prstGeom>
            <a:solidFill>
              <a:srgbClr val="FAFD00"/>
            </a:solidFill>
            <a:ln w="12700" cap="flat">
              <a:solidFill>
                <a:srgbClr val="FAFD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81965" name="Text Box 4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7BC67EC5-F3F1-8142-B138-A11DD876E442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26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09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7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Rule-Based ES</a:t>
            </a:r>
          </a:p>
        </p:txBody>
      </p:sp>
      <p:sp>
        <p:nvSpPr>
          <p:cNvPr id="82958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sz="2600"/>
              <a:t>knowledge is encoded as IF … THEN rules</a:t>
            </a:r>
          </a:p>
          <a:p>
            <a:pPr marL="508000" lvl="1">
              <a:spcBef>
                <a:spcPts val="663"/>
              </a:spcBef>
            </a:pPr>
            <a:r>
              <a:rPr lang="en-US" sz="2200"/>
              <a:t>these rules can also be written as production rules</a:t>
            </a:r>
          </a:p>
          <a:p>
            <a:pPr>
              <a:spcBef>
                <a:spcPts val="750"/>
              </a:spcBef>
            </a:pPr>
            <a:r>
              <a:rPr lang="en-US" sz="2600"/>
              <a:t>the inference engine determines which rule antecedents are satisfied</a:t>
            </a:r>
          </a:p>
          <a:p>
            <a:pPr marL="508000" lvl="1">
              <a:spcBef>
                <a:spcPts val="663"/>
              </a:spcBef>
            </a:pPr>
            <a:r>
              <a:rPr lang="en-US" sz="2200"/>
              <a:t>the left-hand side must </a:t>
            </a:r>
            <a:r>
              <a:rPr lang="ja-JP" altLang="en-US" sz="2200">
                <a:latin typeface="Arial"/>
              </a:rPr>
              <a:t>“</a:t>
            </a:r>
            <a:r>
              <a:rPr lang="en-US" sz="2200"/>
              <a:t>match</a:t>
            </a:r>
            <a:r>
              <a:rPr lang="ja-JP" altLang="en-US" sz="2200">
                <a:latin typeface="Arial"/>
              </a:rPr>
              <a:t>”</a:t>
            </a:r>
            <a:r>
              <a:rPr lang="en-US" sz="2200"/>
              <a:t> a fact in the working memory</a:t>
            </a:r>
          </a:p>
          <a:p>
            <a:pPr>
              <a:spcBef>
                <a:spcPts val="750"/>
              </a:spcBef>
            </a:pPr>
            <a:r>
              <a:rPr lang="en-US" sz="2600"/>
              <a:t>satisfied rules are placed on the agenda</a:t>
            </a:r>
          </a:p>
          <a:p>
            <a:pPr>
              <a:spcBef>
                <a:spcPts val="750"/>
              </a:spcBef>
            </a:pPr>
            <a:r>
              <a:rPr lang="en-US" sz="2600"/>
              <a:t>rules on the agenda can be activated (</a:t>
            </a:r>
            <a:r>
              <a:rPr lang="ja-JP" altLang="en-US" sz="2600">
                <a:latin typeface="Arial"/>
              </a:rPr>
              <a:t>“</a:t>
            </a:r>
            <a:r>
              <a:rPr lang="en-US" sz="2600"/>
              <a:t>fired</a:t>
            </a:r>
            <a:r>
              <a:rPr lang="ja-JP" altLang="en-US" sz="2600">
                <a:latin typeface="Arial"/>
              </a:rPr>
              <a:t>”</a:t>
            </a:r>
            <a:r>
              <a:rPr lang="en-US" sz="2600"/>
              <a:t>)</a:t>
            </a:r>
          </a:p>
          <a:p>
            <a:pPr marL="508000" lvl="1">
              <a:spcBef>
                <a:spcPts val="663"/>
              </a:spcBef>
            </a:pPr>
            <a:r>
              <a:rPr lang="en-US" sz="2200"/>
              <a:t>an activated rule may generate new facts through its right-hand side</a:t>
            </a:r>
          </a:p>
          <a:p>
            <a:pPr marL="508000" lvl="1">
              <a:spcBef>
                <a:spcPts val="663"/>
              </a:spcBef>
            </a:pPr>
            <a:r>
              <a:rPr lang="en-US" sz="2200"/>
              <a:t>the activation of one rule may subsequently cause the activation of other rules</a:t>
            </a:r>
          </a:p>
        </p:txBody>
      </p:sp>
      <p:grpSp>
        <p:nvGrpSpPr>
          <p:cNvPr id="82947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82948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8294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2950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82951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82952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2953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954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955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2956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82959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7AF37398-3B7E-AE4B-9146-6475121C6CB7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27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16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81" name="Rectangle 13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806824"/>
          </a:xfrm>
          <a:ln/>
        </p:spPr>
        <p:txBody>
          <a:bodyPr rIns="129200"/>
          <a:lstStyle/>
          <a:p>
            <a:r>
              <a:rPr lang="en-US" dirty="0"/>
              <a:t>Example Rules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3971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83972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83973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3974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83975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83976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3977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3978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3979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3980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grpSp>
        <p:nvGrpSpPr>
          <p:cNvPr id="83982" name="Group 14"/>
          <p:cNvGrpSpPr>
            <a:grpSpLocks/>
          </p:cNvGrpSpPr>
          <p:nvPr/>
        </p:nvGrpSpPr>
        <p:grpSpPr bwMode="auto">
          <a:xfrm>
            <a:off x="152400" y="4572000"/>
            <a:ext cx="8839200" cy="1905000"/>
            <a:chOff x="0" y="0"/>
            <a:chExt cx="5568" cy="1200"/>
          </a:xfrm>
        </p:grpSpPr>
        <p:sp>
          <p:nvSpPr>
            <p:cNvPr id="83983" name="Rectangle 15"/>
            <p:cNvSpPr>
              <a:spLocks/>
            </p:cNvSpPr>
            <p:nvPr/>
          </p:nvSpPr>
          <p:spPr bwMode="auto">
            <a:xfrm>
              <a:off x="0" y="0"/>
              <a:ext cx="5568" cy="1200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3984" name="Rectangle 16"/>
            <p:cNvSpPr>
              <a:spLocks/>
            </p:cNvSpPr>
            <p:nvPr/>
          </p:nvSpPr>
          <p:spPr bwMode="auto">
            <a:xfrm>
              <a:off x="0" y="68"/>
              <a:ext cx="2978" cy="10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>
                <a:lnSpc>
                  <a:spcPct val="94000"/>
                </a:lnSpc>
                <a:spcBef>
                  <a:spcPts val="638"/>
                </a:spcBef>
              </a:pPr>
              <a:r>
                <a:rPr lang="en-US" sz="2800" dirty="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Production Rules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 dirty="0">
                  <a:solidFill>
                    <a:srgbClr val="00025A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the light is red ==&gt; stop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endParaRPr lang="en-US" dirty="0">
                <a:solidFill>
                  <a:srgbClr val="00025A"/>
                </a:solidFill>
                <a:latin typeface="Courier New Bold" charset="0"/>
                <a:ea typeface="ＭＳ Ｐゴシック" charset="0"/>
                <a:cs typeface="Courier New Bold" charset="0"/>
                <a:sym typeface="Courier New Bold" charset="0"/>
              </a:endParaRP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 dirty="0">
                  <a:solidFill>
                    <a:srgbClr val="00025A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the light is green ==&gt; go</a:t>
              </a:r>
            </a:p>
          </p:txBody>
        </p:sp>
      </p:grpSp>
      <p:sp>
        <p:nvSpPr>
          <p:cNvPr id="83985" name="Rectangle 17"/>
          <p:cNvSpPr>
            <a:spLocks/>
          </p:cNvSpPr>
          <p:nvPr/>
        </p:nvSpPr>
        <p:spPr bwMode="auto">
          <a:xfrm>
            <a:off x="107950" y="5271937"/>
            <a:ext cx="2336041" cy="381000"/>
          </a:xfrm>
          <a:prstGeom prst="rect">
            <a:avLst/>
          </a:prstGeom>
          <a:noFill/>
          <a:ln w="57150" cap="flat">
            <a:solidFill>
              <a:srgbClr val="C000C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3986" name="Rectangle 18"/>
          <p:cNvSpPr>
            <a:spLocks/>
          </p:cNvSpPr>
          <p:nvPr/>
        </p:nvSpPr>
        <p:spPr bwMode="auto">
          <a:xfrm>
            <a:off x="3200400" y="4572000"/>
            <a:ext cx="36337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b="1">
                <a:solidFill>
                  <a:srgbClr val="C000C0"/>
                </a:solidFill>
                <a:latin typeface="Times New Roman" charset="0"/>
                <a:ea typeface="ＭＳ Ｐゴシック" charset="0"/>
                <a:cs typeface="Times New Roman" charset="0"/>
                <a:sym typeface="Times New Roman" charset="0"/>
              </a:rPr>
              <a:t>antecedent (left-hand-side)</a:t>
            </a:r>
          </a:p>
        </p:txBody>
      </p:sp>
      <p:sp>
        <p:nvSpPr>
          <p:cNvPr id="83987" name="Rectangle 19"/>
          <p:cNvSpPr>
            <a:spLocks/>
          </p:cNvSpPr>
          <p:nvPr/>
        </p:nvSpPr>
        <p:spPr bwMode="auto">
          <a:xfrm>
            <a:off x="4165600" y="5503391"/>
            <a:ext cx="24495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b="1">
                <a:solidFill>
                  <a:srgbClr val="184B81"/>
                </a:solidFill>
                <a:latin typeface="Times New Roman" charset="0"/>
                <a:ea typeface="ＭＳ Ｐゴシック" charset="0"/>
                <a:cs typeface="Times New Roman" charset="0"/>
                <a:sym typeface="Times New Roman" charset="0"/>
              </a:rPr>
              <a:t>consequent </a:t>
            </a:r>
          </a:p>
          <a:p>
            <a:pPr marL="39688">
              <a:lnSpc>
                <a:spcPct val="94000"/>
              </a:lnSpc>
            </a:pPr>
            <a:r>
              <a:rPr lang="en-US" b="1">
                <a:solidFill>
                  <a:srgbClr val="184B81"/>
                </a:solidFill>
                <a:latin typeface="Times New Roman" charset="0"/>
                <a:ea typeface="ＭＳ Ｐゴシック" charset="0"/>
                <a:cs typeface="Times New Roman" charset="0"/>
                <a:sym typeface="Times New Roman" charset="0"/>
              </a:rPr>
              <a:t> (right-hand-side)</a:t>
            </a:r>
          </a:p>
        </p:txBody>
      </p:sp>
      <p:sp>
        <p:nvSpPr>
          <p:cNvPr id="83988" name="Rectangle 20"/>
          <p:cNvSpPr>
            <a:spLocks/>
          </p:cNvSpPr>
          <p:nvPr/>
        </p:nvSpPr>
        <p:spPr bwMode="auto">
          <a:xfrm>
            <a:off x="2946400" y="5223991"/>
            <a:ext cx="914400" cy="381000"/>
          </a:xfrm>
          <a:prstGeom prst="rect">
            <a:avLst/>
          </a:prstGeom>
          <a:noFill/>
          <a:ln w="57150" cap="flat">
            <a:solidFill>
              <a:srgbClr val="184B8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3989" name="Rectangle 21"/>
          <p:cNvSpPr>
            <a:spLocks/>
          </p:cNvSpPr>
          <p:nvPr/>
        </p:nvSpPr>
        <p:spPr bwMode="auto">
          <a:xfrm>
            <a:off x="83989" y="5867400"/>
            <a:ext cx="2647530" cy="381000"/>
          </a:xfrm>
          <a:prstGeom prst="rect">
            <a:avLst/>
          </a:prstGeom>
          <a:noFill/>
          <a:ln w="57150" cap="flat">
            <a:solidFill>
              <a:srgbClr val="C000C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3990" name="Rectangle 22"/>
          <p:cNvSpPr>
            <a:spLocks/>
          </p:cNvSpPr>
          <p:nvPr/>
        </p:nvSpPr>
        <p:spPr bwMode="auto">
          <a:xfrm>
            <a:off x="3227489" y="5897091"/>
            <a:ext cx="685800" cy="381000"/>
          </a:xfrm>
          <a:prstGeom prst="rect">
            <a:avLst/>
          </a:prstGeom>
          <a:noFill/>
          <a:ln w="57150" cap="flat">
            <a:solidFill>
              <a:srgbClr val="184B8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3991" name="Line 23"/>
          <p:cNvSpPr>
            <a:spLocks noChangeShapeType="1"/>
          </p:cNvSpPr>
          <p:nvPr/>
        </p:nvSpPr>
        <p:spPr bwMode="auto">
          <a:xfrm rot="10800000">
            <a:off x="3937000" y="5350991"/>
            <a:ext cx="762000" cy="228600"/>
          </a:xfrm>
          <a:prstGeom prst="line">
            <a:avLst/>
          </a:prstGeom>
          <a:noFill/>
          <a:ln w="12700" cap="flat">
            <a:solidFill>
              <a:srgbClr val="184B8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3992" name="Line 24"/>
          <p:cNvSpPr>
            <a:spLocks noChangeShapeType="1"/>
          </p:cNvSpPr>
          <p:nvPr/>
        </p:nvSpPr>
        <p:spPr bwMode="auto">
          <a:xfrm flipH="1">
            <a:off x="4013200" y="5960591"/>
            <a:ext cx="228600" cy="126090"/>
          </a:xfrm>
          <a:prstGeom prst="line">
            <a:avLst/>
          </a:prstGeom>
          <a:noFill/>
          <a:ln w="12700" cap="flat">
            <a:solidFill>
              <a:srgbClr val="184B8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3993" name="Line 25"/>
          <p:cNvSpPr>
            <a:spLocks noChangeShapeType="1"/>
          </p:cNvSpPr>
          <p:nvPr/>
        </p:nvSpPr>
        <p:spPr bwMode="auto">
          <a:xfrm flipH="1">
            <a:off x="2443991" y="4952999"/>
            <a:ext cx="1289809" cy="318937"/>
          </a:xfrm>
          <a:prstGeom prst="line">
            <a:avLst/>
          </a:prstGeom>
          <a:noFill/>
          <a:ln w="12700" cap="flat">
            <a:solidFill>
              <a:srgbClr val="C000C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83994" name="Group 26"/>
          <p:cNvGrpSpPr>
            <a:grpSpLocks/>
          </p:cNvGrpSpPr>
          <p:nvPr/>
        </p:nvGrpSpPr>
        <p:grpSpPr bwMode="auto">
          <a:xfrm>
            <a:off x="152400" y="914400"/>
            <a:ext cx="8839200" cy="3429000"/>
            <a:chOff x="0" y="0"/>
            <a:chExt cx="5568" cy="2160"/>
          </a:xfrm>
        </p:grpSpPr>
        <p:sp>
          <p:nvSpPr>
            <p:cNvPr id="83995" name="Rectangle 27"/>
            <p:cNvSpPr>
              <a:spLocks/>
            </p:cNvSpPr>
            <p:nvPr/>
          </p:nvSpPr>
          <p:spPr bwMode="auto">
            <a:xfrm>
              <a:off x="0" y="0"/>
              <a:ext cx="5568" cy="2160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3996" name="Rectangle 28"/>
            <p:cNvSpPr>
              <a:spLocks/>
            </p:cNvSpPr>
            <p:nvPr/>
          </p:nvSpPr>
          <p:spPr bwMode="auto">
            <a:xfrm>
              <a:off x="0" y="84"/>
              <a:ext cx="3009" cy="1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>
                <a:lnSpc>
                  <a:spcPct val="94000"/>
                </a:lnSpc>
                <a:spcBef>
                  <a:spcPts val="613"/>
                </a:spcBef>
              </a:pPr>
              <a:endParaRPr lang="en-US" sz="1400">
                <a:solidFill>
                  <a:schemeClr val="tx1"/>
                </a:solidFill>
                <a:latin typeface="Arial" charset="0"/>
                <a:ea typeface="ＭＳ Ｐゴシック" charset="0"/>
                <a:cs typeface="Lucida Grande" charset="0"/>
                <a:sym typeface="Arial" charset="0"/>
              </a:endParaRPr>
            </a:p>
            <a:p>
              <a:pPr marL="39688">
                <a:lnSpc>
                  <a:spcPct val="94000"/>
                </a:lnSpc>
                <a:spcBef>
                  <a:spcPts val="613"/>
                </a:spcBef>
              </a:pPr>
              <a:r>
                <a:rPr lang="en-US" sz="2800">
                  <a:solidFill>
                    <a:schemeClr val="tx1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IF … THEN</a:t>
              </a:r>
              <a:r>
                <a:rPr lang="en-US" sz="2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 Rules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Rule: Red_Light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  IF		the light is red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  THEN	stop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Rule: Green_Light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  IF		the light is green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 Bold" charset="0"/>
                  <a:ea typeface="ＭＳ Ｐゴシック" charset="0"/>
                  <a:cs typeface="Courier New Bold" charset="0"/>
                  <a:sym typeface="Courier New Bold" charset="0"/>
                </a:rPr>
                <a:t>  THEN	go</a:t>
              </a:r>
            </a:p>
          </p:txBody>
        </p:sp>
      </p:grpSp>
      <p:sp>
        <p:nvSpPr>
          <p:cNvPr id="83997" name="Rectangle 29"/>
          <p:cNvSpPr>
            <a:spLocks/>
          </p:cNvSpPr>
          <p:nvPr/>
        </p:nvSpPr>
        <p:spPr bwMode="auto">
          <a:xfrm>
            <a:off x="5713413" y="1614488"/>
            <a:ext cx="2230437" cy="762000"/>
          </a:xfrm>
          <a:prstGeom prst="rect">
            <a:avLst/>
          </a:prstGeom>
          <a:solidFill>
            <a:srgbClr val="FCFEB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b="1">
                <a:solidFill>
                  <a:srgbClr val="C000C0"/>
                </a:solidFill>
                <a:latin typeface="Times New Roman" charset="0"/>
                <a:ea typeface="ＭＳ Ｐゴシック" charset="0"/>
                <a:cs typeface="Times New Roman" charset="0"/>
                <a:sym typeface="Times New Roman" charset="0"/>
              </a:rPr>
              <a:t>antecedent</a:t>
            </a:r>
          </a:p>
          <a:p>
            <a:pPr marL="39688">
              <a:lnSpc>
                <a:spcPct val="94000"/>
              </a:lnSpc>
            </a:pPr>
            <a:r>
              <a:rPr lang="en-US" b="1">
                <a:solidFill>
                  <a:srgbClr val="C000C0"/>
                </a:solidFill>
                <a:latin typeface="Times New Roman" charset="0"/>
                <a:ea typeface="ＭＳ Ｐゴシック" charset="0"/>
                <a:cs typeface="Times New Roman" charset="0"/>
                <a:sym typeface="Times New Roman" charset="0"/>
              </a:rPr>
              <a:t> (left-hand-side)</a:t>
            </a:r>
          </a:p>
        </p:txBody>
      </p:sp>
      <p:sp>
        <p:nvSpPr>
          <p:cNvPr id="83998" name="Rectangle 30"/>
          <p:cNvSpPr>
            <a:spLocks/>
          </p:cNvSpPr>
          <p:nvPr/>
        </p:nvSpPr>
        <p:spPr bwMode="auto">
          <a:xfrm>
            <a:off x="5713413" y="2466975"/>
            <a:ext cx="2451100" cy="1409700"/>
          </a:xfrm>
          <a:prstGeom prst="rect">
            <a:avLst/>
          </a:prstGeom>
          <a:solidFill>
            <a:srgbClr val="FCFEB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endParaRPr lang="en-US" b="1" dirty="0">
              <a:solidFill>
                <a:srgbClr val="184B81"/>
              </a:solidFill>
              <a:latin typeface="Times New Roman" charset="0"/>
              <a:ea typeface="ＭＳ Ｐゴシック" charset="0"/>
              <a:cs typeface="Times" charset="0"/>
              <a:sym typeface="Times New Roman" charset="0"/>
            </a:endParaRPr>
          </a:p>
          <a:p>
            <a:pPr marL="39688">
              <a:lnSpc>
                <a:spcPct val="94000"/>
              </a:lnSpc>
            </a:pPr>
            <a:endParaRPr lang="en-US" b="1" dirty="0">
              <a:solidFill>
                <a:srgbClr val="184B81"/>
              </a:solidFill>
              <a:latin typeface="Times New Roman" charset="0"/>
              <a:ea typeface="ＭＳ Ｐゴシック" charset="0"/>
              <a:cs typeface="Times" charset="0"/>
              <a:sym typeface="Times New Roman" charset="0"/>
            </a:endParaRPr>
          </a:p>
          <a:p>
            <a:pPr marL="39688">
              <a:lnSpc>
                <a:spcPct val="94000"/>
              </a:lnSpc>
            </a:pPr>
            <a:r>
              <a:rPr lang="en-US" b="1" dirty="0">
                <a:solidFill>
                  <a:srgbClr val="184B81"/>
                </a:solidFill>
                <a:latin typeface="Times New Roman" charset="0"/>
                <a:ea typeface="ＭＳ Ｐゴシック" charset="0"/>
                <a:cs typeface="Times" charset="0"/>
                <a:sym typeface="Times New Roman" charset="0"/>
              </a:rPr>
              <a:t>consequent </a:t>
            </a:r>
          </a:p>
          <a:p>
            <a:pPr marL="39688">
              <a:lnSpc>
                <a:spcPct val="94000"/>
              </a:lnSpc>
            </a:pPr>
            <a:r>
              <a:rPr lang="en-US" b="1" dirty="0">
                <a:solidFill>
                  <a:srgbClr val="184B81"/>
                </a:solidFill>
                <a:latin typeface="Times New Roman" charset="0"/>
                <a:ea typeface="ＭＳ Ｐゴシック" charset="0"/>
                <a:cs typeface="Times" charset="0"/>
                <a:sym typeface="Times New Roman" charset="0"/>
              </a:rPr>
              <a:t> (right-hand-side)</a:t>
            </a:r>
          </a:p>
        </p:txBody>
      </p:sp>
      <p:sp>
        <p:nvSpPr>
          <p:cNvPr id="83999" name="Rectangle 31"/>
          <p:cNvSpPr>
            <a:spLocks/>
          </p:cNvSpPr>
          <p:nvPr/>
        </p:nvSpPr>
        <p:spPr bwMode="auto">
          <a:xfrm>
            <a:off x="1442085" y="2362200"/>
            <a:ext cx="3124200" cy="381000"/>
          </a:xfrm>
          <a:prstGeom prst="rect">
            <a:avLst/>
          </a:prstGeom>
          <a:noFill/>
          <a:ln w="57150" cap="flat">
            <a:solidFill>
              <a:srgbClr val="C000C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0" name="Rectangle 32"/>
          <p:cNvSpPr>
            <a:spLocks/>
          </p:cNvSpPr>
          <p:nvPr/>
        </p:nvSpPr>
        <p:spPr bwMode="auto">
          <a:xfrm>
            <a:off x="977347" y="2679700"/>
            <a:ext cx="914400" cy="381000"/>
          </a:xfrm>
          <a:prstGeom prst="rect">
            <a:avLst/>
          </a:prstGeom>
          <a:noFill/>
          <a:ln w="57150" cap="flat">
            <a:solidFill>
              <a:srgbClr val="184B8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1" name="Rectangle 33"/>
          <p:cNvSpPr>
            <a:spLocks/>
          </p:cNvSpPr>
          <p:nvPr/>
        </p:nvSpPr>
        <p:spPr bwMode="auto">
          <a:xfrm>
            <a:off x="1441450" y="3289300"/>
            <a:ext cx="3429000" cy="381000"/>
          </a:xfrm>
          <a:prstGeom prst="rect">
            <a:avLst/>
          </a:prstGeom>
          <a:noFill/>
          <a:ln w="57150" cap="flat">
            <a:solidFill>
              <a:srgbClr val="C000C0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2" name="Rectangle 34"/>
          <p:cNvSpPr>
            <a:spLocks/>
          </p:cNvSpPr>
          <p:nvPr/>
        </p:nvSpPr>
        <p:spPr bwMode="auto">
          <a:xfrm>
            <a:off x="973138" y="3670300"/>
            <a:ext cx="685800" cy="381000"/>
          </a:xfrm>
          <a:prstGeom prst="rect">
            <a:avLst/>
          </a:prstGeom>
          <a:noFill/>
          <a:ln w="57150" cap="flat">
            <a:solidFill>
              <a:srgbClr val="184B81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3" name="Line 35"/>
          <p:cNvSpPr>
            <a:spLocks noChangeShapeType="1"/>
          </p:cNvSpPr>
          <p:nvPr/>
        </p:nvSpPr>
        <p:spPr bwMode="auto">
          <a:xfrm flipH="1">
            <a:off x="4566284" y="1941029"/>
            <a:ext cx="1148715" cy="525946"/>
          </a:xfrm>
          <a:prstGeom prst="line">
            <a:avLst/>
          </a:prstGeom>
          <a:noFill/>
          <a:ln w="12700" cap="flat">
            <a:solidFill>
              <a:srgbClr val="C000C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4" name="Line 36"/>
          <p:cNvSpPr>
            <a:spLocks noChangeShapeType="1"/>
          </p:cNvSpPr>
          <p:nvPr/>
        </p:nvSpPr>
        <p:spPr bwMode="auto">
          <a:xfrm flipH="1">
            <a:off x="4305300" y="2096790"/>
            <a:ext cx="1485900" cy="1319510"/>
          </a:xfrm>
          <a:prstGeom prst="line">
            <a:avLst/>
          </a:prstGeom>
          <a:noFill/>
          <a:ln w="12700" cap="flat">
            <a:solidFill>
              <a:srgbClr val="C000C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5" name="Line 37"/>
          <p:cNvSpPr>
            <a:spLocks noChangeShapeType="1"/>
          </p:cNvSpPr>
          <p:nvPr/>
        </p:nvSpPr>
        <p:spPr bwMode="auto">
          <a:xfrm flipH="1">
            <a:off x="2731519" y="4953000"/>
            <a:ext cx="1154681" cy="990600"/>
          </a:xfrm>
          <a:prstGeom prst="line">
            <a:avLst/>
          </a:prstGeom>
          <a:noFill/>
          <a:ln w="12700" cap="flat">
            <a:solidFill>
              <a:srgbClr val="C000C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6" name="Line 38"/>
          <p:cNvSpPr>
            <a:spLocks noChangeShapeType="1"/>
          </p:cNvSpPr>
          <p:nvPr/>
        </p:nvSpPr>
        <p:spPr bwMode="auto">
          <a:xfrm flipH="1">
            <a:off x="1658938" y="3534588"/>
            <a:ext cx="4403118" cy="342087"/>
          </a:xfrm>
          <a:prstGeom prst="line">
            <a:avLst/>
          </a:prstGeom>
          <a:noFill/>
          <a:ln w="12700" cap="flat">
            <a:solidFill>
              <a:srgbClr val="184B8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7" name="Line 39"/>
          <p:cNvSpPr>
            <a:spLocks noChangeShapeType="1"/>
          </p:cNvSpPr>
          <p:nvPr/>
        </p:nvSpPr>
        <p:spPr bwMode="auto">
          <a:xfrm rot="10800000">
            <a:off x="1892300" y="2888766"/>
            <a:ext cx="3822700" cy="274391"/>
          </a:xfrm>
          <a:prstGeom prst="line">
            <a:avLst/>
          </a:prstGeom>
          <a:noFill/>
          <a:ln w="12700" cap="flat">
            <a:solidFill>
              <a:srgbClr val="184B81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4008" name="Text Box 40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FDB357FA-F168-4549-A8D7-EA69858967AE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28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04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5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 dirty="0"/>
              <a:t>MYCIN Sample Rule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5006" name="Group 14"/>
          <p:cNvGrpSpPr>
            <a:grpSpLocks/>
          </p:cNvGrpSpPr>
          <p:nvPr/>
        </p:nvGrpSpPr>
        <p:grpSpPr bwMode="auto">
          <a:xfrm>
            <a:off x="152400" y="1066800"/>
            <a:ext cx="8839200" cy="2819400"/>
            <a:chOff x="0" y="0"/>
            <a:chExt cx="5568" cy="1776"/>
          </a:xfrm>
        </p:grpSpPr>
        <p:sp>
          <p:nvSpPr>
            <p:cNvPr id="85007" name="Rectangle 15"/>
            <p:cNvSpPr>
              <a:spLocks/>
            </p:cNvSpPr>
            <p:nvPr/>
          </p:nvSpPr>
          <p:spPr bwMode="auto">
            <a:xfrm>
              <a:off x="0" y="0"/>
              <a:ext cx="5568" cy="1776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5008" name="Rectangle 16"/>
            <p:cNvSpPr>
              <a:spLocks/>
            </p:cNvSpPr>
            <p:nvPr/>
          </p:nvSpPr>
          <p:spPr bwMode="auto">
            <a:xfrm>
              <a:off x="0" y="64"/>
              <a:ext cx="4852" cy="16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>
                <a:lnSpc>
                  <a:spcPct val="94000"/>
                </a:lnSpc>
                <a:spcBef>
                  <a:spcPts val="638"/>
                </a:spcBef>
              </a:pPr>
              <a:r>
                <a:rPr lang="en-US" sz="2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Human-Readable Format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IF	</a:t>
              </a: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the stain of the organism is gram negative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AND	</a:t>
              </a: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the morphology of the organism is rod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AND	</a:t>
              </a: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the aerobiocity of the organism is gram anaerobic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THEN	</a:t>
              </a: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the there is strongly suggestive evidence (0.8) </a:t>
              </a:r>
            </a:p>
            <a:p>
              <a:pPr marL="39688">
                <a:lnSpc>
                  <a:spcPct val="94000"/>
                </a:lnSpc>
                <a:spcBef>
                  <a:spcPts val="550"/>
                </a:spcBef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Lucida Grande" charset="0"/>
                  <a:sym typeface="Arial" charset="0"/>
                </a:rPr>
                <a:t>	that the class of the organism is enterobacteriaceae</a:t>
              </a:r>
            </a:p>
          </p:txBody>
        </p:sp>
      </p:grpSp>
      <p:grpSp>
        <p:nvGrpSpPr>
          <p:cNvPr id="85009" name="Group 17"/>
          <p:cNvGrpSpPr>
            <a:grpSpLocks/>
          </p:cNvGrpSpPr>
          <p:nvPr/>
        </p:nvGrpSpPr>
        <p:grpSpPr bwMode="auto">
          <a:xfrm>
            <a:off x="152400" y="3886200"/>
            <a:ext cx="8839200" cy="2581275"/>
            <a:chOff x="0" y="0"/>
            <a:chExt cx="5568" cy="1626"/>
          </a:xfrm>
        </p:grpSpPr>
        <p:sp>
          <p:nvSpPr>
            <p:cNvPr id="85010" name="Rectangle 18"/>
            <p:cNvSpPr>
              <a:spLocks/>
            </p:cNvSpPr>
            <p:nvPr/>
          </p:nvSpPr>
          <p:spPr bwMode="auto">
            <a:xfrm>
              <a:off x="0" y="0"/>
              <a:ext cx="5568" cy="1626"/>
            </a:xfrm>
            <a:prstGeom prst="rect">
              <a:avLst/>
            </a:prstGeom>
            <a:solidFill>
              <a:srgbClr val="FCFE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5011" name="Rectangle 19"/>
            <p:cNvSpPr>
              <a:spLocks/>
            </p:cNvSpPr>
            <p:nvPr/>
          </p:nvSpPr>
          <p:spPr bwMode="auto">
            <a:xfrm>
              <a:off x="0" y="37"/>
              <a:ext cx="5512" cy="1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>
                <a:lnSpc>
                  <a:spcPct val="94000"/>
                </a:lnSpc>
                <a:spcBef>
                  <a:spcPts val="638"/>
                </a:spcBef>
              </a:pPr>
              <a:r>
                <a:rPr lang="en-US" sz="28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MYCIN Format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IF	(AND (SAME CNTEXT GRAM GRAMNEG)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		(SAME CNTEXT MORPH ROD)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		(SAME CNTEXT AIR AEROBIC)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THEN (CONCLUDE CNTEXT CLASS ENTEROBACTERIACEAE </a:t>
              </a:r>
            </a:p>
            <a:p>
              <a:pPr marL="39688">
                <a:lnSpc>
                  <a:spcPct val="94000"/>
                </a:lnSpc>
                <a:spcBef>
                  <a:spcPts val="538"/>
                </a:spcBef>
              </a:pPr>
              <a:r>
                <a:rPr lang="en-US">
                  <a:solidFill>
                    <a:srgbClr val="00025A"/>
                  </a:solidFill>
                  <a:latin typeface="Courier New" charset="0"/>
                  <a:ea typeface="ＭＳ Ｐゴシック" charset="0"/>
                  <a:cs typeface="Courier New" charset="0"/>
                  <a:sym typeface="Courier New" charset="0"/>
                </a:rPr>
                <a:t>	 TALLY .8)</a:t>
              </a:r>
            </a:p>
          </p:txBody>
        </p:sp>
      </p:grpSp>
      <p:sp>
        <p:nvSpPr>
          <p:cNvPr id="85012" name="Rectangle 20"/>
          <p:cNvSpPr>
            <a:spLocks/>
          </p:cNvSpPr>
          <p:nvPr/>
        </p:nvSpPr>
        <p:spPr bwMode="auto">
          <a:xfrm>
            <a:off x="5793560" y="6620784"/>
            <a:ext cx="16065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1400" dirty="0">
                <a:solidFill>
                  <a:schemeClr val="tx1"/>
                </a:solidFill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[Durkin 94, p. 133]</a:t>
            </a:r>
          </a:p>
        </p:txBody>
      </p:sp>
      <p:sp>
        <p:nvSpPr>
          <p:cNvPr id="85013" name="Text Box 21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623860EA-7AA1-D545-B893-0A41F9331BE3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29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20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9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 dirty="0" smtClean="0"/>
              <a:t>Rule-Based Reasoning</a:t>
            </a:r>
            <a:endParaRPr lang="en-US" dirty="0"/>
          </a:p>
        </p:txBody>
      </p:sp>
      <p:sp>
        <p:nvSpPr>
          <p:cNvPr id="9230" name="Rectangle 14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 rIns="129200">
            <a:noAutofit/>
          </a:bodyPr>
          <a:lstStyle/>
          <a:p>
            <a:r>
              <a:rPr lang="en-US" sz="1700" dirty="0" smtClean="0"/>
              <a:t>Motivation &amp; Objectives</a:t>
            </a:r>
            <a:endParaRPr lang="en-US" sz="1700" dirty="0"/>
          </a:p>
          <a:p>
            <a:r>
              <a:rPr lang="en-US" sz="1800" dirty="0"/>
              <a:t>Reasoning in Knowledge-Based Systems</a:t>
            </a:r>
          </a:p>
          <a:p>
            <a:r>
              <a:rPr lang="en-US" sz="1800" dirty="0"/>
              <a:t>S</a:t>
            </a:r>
            <a:r>
              <a:rPr lang="en-US" sz="1800" dirty="0" smtClean="0"/>
              <a:t>hallow </a:t>
            </a:r>
            <a:r>
              <a:rPr lang="en-US" sz="1800" dirty="0"/>
              <a:t>and </a:t>
            </a:r>
            <a:r>
              <a:rPr lang="en-US" sz="1800" dirty="0" smtClean="0"/>
              <a:t>Deep </a:t>
            </a:r>
            <a:r>
              <a:rPr lang="en-US" sz="1800" dirty="0"/>
              <a:t>R</a:t>
            </a:r>
            <a:r>
              <a:rPr lang="en-US" sz="1800" dirty="0" smtClean="0"/>
              <a:t>easoning</a:t>
            </a:r>
            <a:endParaRPr lang="en-US" sz="1800" dirty="0"/>
          </a:p>
          <a:p>
            <a:r>
              <a:rPr lang="en-US" sz="1800" dirty="0"/>
              <a:t>F</a:t>
            </a:r>
            <a:r>
              <a:rPr lang="en-US" sz="1800" dirty="0" smtClean="0"/>
              <a:t>orward </a:t>
            </a:r>
            <a:r>
              <a:rPr lang="en-US" sz="1800" dirty="0"/>
              <a:t>and </a:t>
            </a:r>
            <a:r>
              <a:rPr lang="en-US" sz="1800" dirty="0" smtClean="0"/>
              <a:t>Backward chaining</a:t>
            </a:r>
            <a:endParaRPr lang="en-US" sz="1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1800"/>
              <a:t>Rule-based Systems</a:t>
            </a:r>
          </a:p>
          <a:p>
            <a:r>
              <a:rPr lang="en-US" sz="1800" smtClean="0"/>
              <a:t>CLIPS</a:t>
            </a:r>
            <a:r>
              <a:rPr lang="en-US" sz="1800" dirty="0" smtClean="0"/>
              <a:t>/JESS</a:t>
            </a:r>
          </a:p>
          <a:p>
            <a:pPr lvl="1"/>
            <a:r>
              <a:rPr lang="en-US" sz="1600" dirty="0" smtClean="0"/>
              <a:t>Facts </a:t>
            </a:r>
          </a:p>
          <a:p>
            <a:pPr lvl="1"/>
            <a:r>
              <a:rPr lang="en-US" sz="1600" dirty="0" smtClean="0"/>
              <a:t>Rules</a:t>
            </a:r>
          </a:p>
          <a:p>
            <a:pPr lvl="1"/>
            <a:r>
              <a:rPr lang="en-US" sz="1600" dirty="0" smtClean="0"/>
              <a:t>Variables </a:t>
            </a:r>
          </a:p>
          <a:p>
            <a:pPr lvl="1"/>
            <a:r>
              <a:rPr lang="en-US" sz="1600" dirty="0" smtClean="0"/>
              <a:t>Pattern Matching</a:t>
            </a:r>
          </a:p>
          <a:p>
            <a:r>
              <a:rPr lang="en-US" dirty="0" smtClean="0"/>
              <a:t>Other Rule-based Systems</a:t>
            </a:r>
            <a:endParaRPr lang="en-US" dirty="0" smtClean="0"/>
          </a:p>
          <a:p>
            <a:r>
              <a:rPr lang="en-US" sz="1800" dirty="0" smtClean="0"/>
              <a:t>Important </a:t>
            </a:r>
            <a:r>
              <a:rPr lang="en-US" sz="1800" dirty="0"/>
              <a:t>Concepts and Terms</a:t>
            </a:r>
          </a:p>
          <a:p>
            <a:r>
              <a:rPr lang="en-US" sz="1800" dirty="0"/>
              <a:t>Chapter </a:t>
            </a:r>
            <a:r>
              <a:rPr lang="en-US" sz="1800" dirty="0" smtClean="0"/>
              <a:t>Summary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dirty="0" smtClean="0"/>
              <a:t>© Franz J. Kurfess</a:t>
            </a:r>
            <a:endParaRPr lang="en-US" dirty="0"/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9220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9221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222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9223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9224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225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26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27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28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9231" name="Rectangle 15"/>
          <p:cNvSpPr>
            <a:spLocks/>
          </p:cNvSpPr>
          <p:nvPr/>
        </p:nvSpPr>
        <p:spPr bwMode="auto">
          <a:xfrm>
            <a:off x="3810000" y="1600200"/>
            <a:ext cx="43561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39199" bIns="0"/>
          <a:lstStyle/>
          <a:p>
            <a:pPr marL="323850" indent="-285750">
              <a:lnSpc>
                <a:spcPct val="90000"/>
              </a:lnSpc>
              <a:spcBef>
                <a:spcPts val="800"/>
              </a:spcBef>
              <a:buClr>
                <a:srgbClr val="FAFD00"/>
              </a:buClr>
              <a:buSzPct val="75000"/>
              <a:buFont typeface="Zapf Dingbats" charset="0"/>
              <a:buChar char="◆"/>
            </a:pPr>
            <a:endParaRPr lang="en-US" dirty="0">
              <a:solidFill>
                <a:srgbClr val="000099"/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0FF29232-8D0C-7843-ABAF-6E2D7F771B68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92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9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Inference Engine Cycle</a:t>
            </a:r>
          </a:p>
        </p:txBody>
      </p:sp>
      <p:sp>
        <p:nvSpPr>
          <p:cNvPr id="86030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en-US" sz="2600"/>
              <a:t>describes the execution of rules by the inference engine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conflict resolution</a:t>
            </a:r>
          </a:p>
          <a:p>
            <a:pPr marL="698500" lvl="2">
              <a:spcBef>
                <a:spcPts val="550"/>
              </a:spcBef>
            </a:pPr>
            <a:r>
              <a:rPr lang="en-US" sz="1800"/>
              <a:t>select the rule with the highest priority from the agenda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execution</a:t>
            </a:r>
          </a:p>
          <a:p>
            <a:pPr marL="698500" lvl="2">
              <a:spcBef>
                <a:spcPts val="550"/>
              </a:spcBef>
            </a:pPr>
            <a:r>
              <a:rPr lang="en-US" sz="1800"/>
              <a:t>perform the actions on the consequent of the selected rule</a:t>
            </a:r>
          </a:p>
          <a:p>
            <a:pPr marL="698500" lvl="2">
              <a:spcBef>
                <a:spcPts val="550"/>
              </a:spcBef>
            </a:pPr>
            <a:r>
              <a:rPr lang="en-US" sz="1800"/>
              <a:t>remove the rule from the agenda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match</a:t>
            </a:r>
          </a:p>
          <a:p>
            <a:pPr marL="698500" lvl="2">
              <a:spcBef>
                <a:spcPts val="550"/>
              </a:spcBef>
            </a:pPr>
            <a:r>
              <a:rPr lang="en-US" sz="1800"/>
              <a:t>update the agenda</a:t>
            </a:r>
          </a:p>
          <a:p>
            <a:pPr marL="863600" lvl="3">
              <a:spcBef>
                <a:spcPts val="463"/>
              </a:spcBef>
            </a:pPr>
            <a:r>
              <a:rPr lang="en-US" sz="1400"/>
              <a:t>add rules whose antecedents are satisfied to the agenda</a:t>
            </a:r>
          </a:p>
          <a:p>
            <a:pPr marL="863600" lvl="3">
              <a:spcBef>
                <a:spcPts val="463"/>
              </a:spcBef>
            </a:pPr>
            <a:r>
              <a:rPr lang="en-US" sz="1400"/>
              <a:t>remove rules with non-satisfied agendas</a:t>
            </a:r>
          </a:p>
          <a:p>
            <a:pPr>
              <a:spcBef>
                <a:spcPts val="738"/>
              </a:spcBef>
            </a:pPr>
            <a:r>
              <a:rPr lang="en-US" sz="2600"/>
              <a:t>the cycle ends when no more rules are on the agenda, or when an explicit stop command is encountered</a:t>
            </a:r>
          </a:p>
        </p:txBody>
      </p:sp>
      <p:sp>
        <p:nvSpPr>
          <p:cNvPr id="86031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253DD188-096B-C547-84FA-B99C2AC743AD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30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977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3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and Backward Chaining</a:t>
            </a:r>
          </a:p>
        </p:txBody>
      </p:sp>
      <p:sp>
        <p:nvSpPr>
          <p:cNvPr id="87054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en-US" sz="2700"/>
              <a:t>different methods of rule activation</a:t>
            </a:r>
          </a:p>
          <a:p>
            <a:pPr marL="508000" lvl="1">
              <a:spcBef>
                <a:spcPts val="675"/>
              </a:spcBef>
            </a:pPr>
            <a:r>
              <a:rPr lang="en-US" sz="2300"/>
              <a:t>forward chaining (data-driven)</a:t>
            </a:r>
          </a:p>
          <a:p>
            <a:pPr marL="698500" lvl="2">
              <a:spcBef>
                <a:spcPts val="588"/>
              </a:spcBef>
            </a:pPr>
            <a:r>
              <a:rPr lang="en-US" sz="1900"/>
              <a:t>reasoning from facts to the conclusion</a:t>
            </a:r>
          </a:p>
          <a:p>
            <a:pPr marL="698500" lvl="2">
              <a:spcBef>
                <a:spcPts val="588"/>
              </a:spcBef>
            </a:pPr>
            <a:r>
              <a:rPr lang="en-US" sz="1900"/>
              <a:t>as soon as facts are available, they are used to match antecedents of rules</a:t>
            </a:r>
          </a:p>
          <a:p>
            <a:pPr marL="698500" lvl="2">
              <a:spcBef>
                <a:spcPts val="588"/>
              </a:spcBef>
            </a:pPr>
            <a:r>
              <a:rPr lang="en-US" sz="1900"/>
              <a:t>a rule can be activated if all parts of the antecedent are satisfied</a:t>
            </a:r>
          </a:p>
          <a:p>
            <a:pPr marL="698500" lvl="2">
              <a:spcBef>
                <a:spcPts val="588"/>
              </a:spcBef>
            </a:pPr>
            <a:r>
              <a:rPr lang="en-US" sz="1900"/>
              <a:t>often used for real-time expert systems in monitoring and control</a:t>
            </a:r>
          </a:p>
          <a:p>
            <a:pPr marL="698500" lvl="2">
              <a:spcBef>
                <a:spcPts val="588"/>
              </a:spcBef>
            </a:pPr>
            <a:r>
              <a:rPr lang="en-US" sz="1900"/>
              <a:t>examples: CLIPS, OPS5</a:t>
            </a:r>
          </a:p>
          <a:p>
            <a:pPr marL="508000" lvl="1">
              <a:spcBef>
                <a:spcPts val="675"/>
              </a:spcBef>
            </a:pPr>
            <a:r>
              <a:rPr lang="en-US" sz="2300"/>
              <a:t>backward chaining (query-driven)</a:t>
            </a:r>
          </a:p>
          <a:p>
            <a:pPr marL="698500" lvl="2">
              <a:spcBef>
                <a:spcPts val="588"/>
              </a:spcBef>
            </a:pPr>
            <a:r>
              <a:rPr lang="en-US" sz="1900"/>
              <a:t>starting from a hypothesis (query), supporting rules and facts are sought until all parts of the antecedent of the hypothesis are satisfied</a:t>
            </a:r>
          </a:p>
          <a:p>
            <a:pPr marL="698500" lvl="2">
              <a:spcBef>
                <a:spcPts val="588"/>
              </a:spcBef>
            </a:pPr>
            <a:r>
              <a:rPr lang="en-US" sz="1900"/>
              <a:t>often used in diagnostic and consultation systems</a:t>
            </a:r>
          </a:p>
          <a:p>
            <a:pPr marL="698500" lvl="2">
              <a:spcBef>
                <a:spcPts val="588"/>
              </a:spcBef>
            </a:pPr>
            <a:r>
              <a:rPr lang="en-US" sz="1900"/>
              <a:t>examples: EMYCIN</a:t>
            </a:r>
          </a:p>
        </p:txBody>
      </p:sp>
      <p:grpSp>
        <p:nvGrpSpPr>
          <p:cNvPr id="87043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87044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87045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7046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87047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87048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7049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7050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7051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7052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E173757F-B4AD-E346-9BF7-2B8F0CC2A62E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31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720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77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>
            <a:normAutofit fontScale="90000"/>
          </a:bodyPr>
          <a:lstStyle/>
          <a:p>
            <a:r>
              <a:rPr lang="en-US" dirty="0"/>
              <a:t>Foundations of Expert Systems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88067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88068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88069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88070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88071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88072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8073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8074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8075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88076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88078" name="Rectangle 14"/>
          <p:cNvSpPr>
            <a:spLocks/>
          </p:cNvSpPr>
          <p:nvPr/>
        </p:nvSpPr>
        <p:spPr bwMode="auto">
          <a:xfrm>
            <a:off x="381000" y="1219200"/>
            <a:ext cx="8534400" cy="5181600"/>
          </a:xfrm>
          <a:prstGeom prst="rect">
            <a:avLst/>
          </a:prstGeom>
          <a:solidFill>
            <a:srgbClr val="FCFEB9"/>
          </a:solidFill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88079" name="Group 15"/>
          <p:cNvGrpSpPr>
            <a:grpSpLocks/>
          </p:cNvGrpSpPr>
          <p:nvPr/>
        </p:nvGrpSpPr>
        <p:grpSpPr bwMode="auto">
          <a:xfrm>
            <a:off x="2209800" y="1371600"/>
            <a:ext cx="4876800" cy="533400"/>
            <a:chOff x="0" y="0"/>
            <a:chExt cx="3072" cy="336"/>
          </a:xfrm>
        </p:grpSpPr>
        <p:sp>
          <p:nvSpPr>
            <p:cNvPr id="88080" name="Rectangle 16"/>
            <p:cNvSpPr>
              <a:spLocks/>
            </p:cNvSpPr>
            <p:nvPr/>
          </p:nvSpPr>
          <p:spPr bwMode="auto">
            <a:xfrm>
              <a:off x="0" y="0"/>
              <a:ext cx="3072" cy="336"/>
            </a:xfrm>
            <a:prstGeom prst="rect">
              <a:avLst/>
            </a:prstGeom>
            <a:solidFill>
              <a:srgbClr val="00025A"/>
            </a:solidFill>
            <a:ln w="127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081" name="Rectangle 17"/>
            <p:cNvSpPr>
              <a:spLocks/>
            </p:cNvSpPr>
            <p:nvPr/>
          </p:nvSpPr>
          <p:spPr bwMode="auto">
            <a:xfrm>
              <a:off x="381" y="57"/>
              <a:ext cx="2309" cy="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 algn="ctr">
                <a:lnSpc>
                  <a:spcPct val="94000"/>
                </a:lnSpc>
              </a:pPr>
              <a:r>
                <a:rPr lang="en-US" b="1" dirty="0">
                  <a:solidFill>
                    <a:schemeClr val="tx2">
                      <a:lumMod val="25000"/>
                      <a:lumOff val="75000"/>
                    </a:schemeClr>
                  </a:solidFill>
                  <a:latin typeface="Times New Roman" charset="0"/>
                  <a:ea typeface="ＭＳ Ｐゴシック" charset="0"/>
                  <a:cs typeface="Times New Roman" charset="0"/>
                  <a:sym typeface="Times New Roman" charset="0"/>
                </a:rPr>
                <a:t>Rule-Based Expert Systems</a:t>
              </a:r>
            </a:p>
          </p:txBody>
        </p:sp>
      </p:grpSp>
      <p:grpSp>
        <p:nvGrpSpPr>
          <p:cNvPr id="88082" name="Group 18"/>
          <p:cNvGrpSpPr>
            <a:grpSpLocks/>
          </p:cNvGrpSpPr>
          <p:nvPr/>
        </p:nvGrpSpPr>
        <p:grpSpPr bwMode="auto">
          <a:xfrm>
            <a:off x="5143500" y="2171700"/>
            <a:ext cx="2819400" cy="838200"/>
            <a:chOff x="0" y="0"/>
            <a:chExt cx="1776" cy="528"/>
          </a:xfrm>
        </p:grpSpPr>
        <p:sp>
          <p:nvSpPr>
            <p:cNvPr id="88083" name="Rectangle 19"/>
            <p:cNvSpPr>
              <a:spLocks/>
            </p:cNvSpPr>
            <p:nvPr/>
          </p:nvSpPr>
          <p:spPr bwMode="auto">
            <a:xfrm>
              <a:off x="0" y="0"/>
              <a:ext cx="1776" cy="528"/>
            </a:xfrm>
            <a:prstGeom prst="rect">
              <a:avLst/>
            </a:prstGeom>
            <a:solidFill>
              <a:srgbClr val="00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084" name="Rectangle 20"/>
            <p:cNvSpPr>
              <a:spLocks/>
            </p:cNvSpPr>
            <p:nvPr/>
          </p:nvSpPr>
          <p:spPr bwMode="auto">
            <a:xfrm>
              <a:off x="118" y="124"/>
              <a:ext cx="153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Knowledge Base</a:t>
              </a:r>
            </a:p>
          </p:txBody>
        </p:sp>
      </p:grpSp>
      <p:grpSp>
        <p:nvGrpSpPr>
          <p:cNvPr id="88085" name="Group 21"/>
          <p:cNvGrpSpPr>
            <a:grpSpLocks/>
          </p:cNvGrpSpPr>
          <p:nvPr/>
        </p:nvGrpSpPr>
        <p:grpSpPr bwMode="auto">
          <a:xfrm>
            <a:off x="1331913" y="2171700"/>
            <a:ext cx="2668587" cy="838200"/>
            <a:chOff x="0" y="0"/>
            <a:chExt cx="1680" cy="528"/>
          </a:xfrm>
        </p:grpSpPr>
        <p:sp>
          <p:nvSpPr>
            <p:cNvPr id="88086" name="Rectangle 22"/>
            <p:cNvSpPr>
              <a:spLocks/>
            </p:cNvSpPr>
            <p:nvPr/>
          </p:nvSpPr>
          <p:spPr bwMode="auto">
            <a:xfrm>
              <a:off x="0" y="0"/>
              <a:ext cx="1680" cy="528"/>
            </a:xfrm>
            <a:prstGeom prst="rect">
              <a:avLst/>
            </a:prstGeom>
            <a:solidFill>
              <a:srgbClr val="FC01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087" name="Rectangle 23"/>
            <p:cNvSpPr>
              <a:spLocks/>
            </p:cNvSpPr>
            <p:nvPr/>
          </p:nvSpPr>
          <p:spPr bwMode="auto">
            <a:xfrm>
              <a:off x="65" y="124"/>
              <a:ext cx="154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Inference Engine</a:t>
              </a:r>
            </a:p>
          </p:txBody>
        </p:sp>
      </p:grpSp>
      <p:grpSp>
        <p:nvGrpSpPr>
          <p:cNvPr id="88088" name="Group 24"/>
          <p:cNvGrpSpPr>
            <a:grpSpLocks/>
          </p:cNvGrpSpPr>
          <p:nvPr/>
        </p:nvGrpSpPr>
        <p:grpSpPr bwMode="auto">
          <a:xfrm>
            <a:off x="7239000" y="3257550"/>
            <a:ext cx="1447800" cy="838200"/>
            <a:chOff x="0" y="0"/>
            <a:chExt cx="912" cy="528"/>
          </a:xfrm>
        </p:grpSpPr>
        <p:sp>
          <p:nvSpPr>
            <p:cNvPr id="88089" name="Rectangle 25"/>
            <p:cNvSpPr>
              <a:spLocks/>
            </p:cNvSpPr>
            <p:nvPr/>
          </p:nvSpPr>
          <p:spPr bwMode="auto">
            <a:xfrm>
              <a:off x="0" y="0"/>
              <a:ext cx="912" cy="528"/>
            </a:xfrm>
            <a:prstGeom prst="rect">
              <a:avLst/>
            </a:prstGeom>
            <a:solidFill>
              <a:srgbClr val="00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090" name="Rectangle 26"/>
            <p:cNvSpPr>
              <a:spLocks/>
            </p:cNvSpPr>
            <p:nvPr/>
          </p:nvSpPr>
          <p:spPr bwMode="auto">
            <a:xfrm>
              <a:off x="161" y="124"/>
              <a:ext cx="589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Rules</a:t>
              </a:r>
            </a:p>
          </p:txBody>
        </p:sp>
      </p:grpSp>
      <p:grpSp>
        <p:nvGrpSpPr>
          <p:cNvPr id="88091" name="Group 27"/>
          <p:cNvGrpSpPr>
            <a:grpSpLocks/>
          </p:cNvGrpSpPr>
          <p:nvPr/>
        </p:nvGrpSpPr>
        <p:grpSpPr bwMode="auto">
          <a:xfrm>
            <a:off x="609600" y="3257550"/>
            <a:ext cx="1905000" cy="838200"/>
            <a:chOff x="0" y="0"/>
            <a:chExt cx="1200" cy="528"/>
          </a:xfrm>
        </p:grpSpPr>
        <p:sp>
          <p:nvSpPr>
            <p:cNvPr id="88092" name="Rectangle 28"/>
            <p:cNvSpPr>
              <a:spLocks/>
            </p:cNvSpPr>
            <p:nvPr/>
          </p:nvSpPr>
          <p:spPr bwMode="auto">
            <a:xfrm>
              <a:off x="0" y="0"/>
              <a:ext cx="1200" cy="528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093" name="Rectangle 29"/>
            <p:cNvSpPr>
              <a:spLocks/>
            </p:cNvSpPr>
            <p:nvPr/>
          </p:nvSpPr>
          <p:spPr bwMode="auto">
            <a:xfrm>
              <a:off x="0" y="16"/>
              <a:ext cx="1200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 anchor="ctr"/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Pattern Matching</a:t>
              </a:r>
            </a:p>
          </p:txBody>
        </p:sp>
      </p:grpSp>
      <p:grpSp>
        <p:nvGrpSpPr>
          <p:cNvPr id="88094" name="Group 30"/>
          <p:cNvGrpSpPr>
            <a:grpSpLocks/>
          </p:cNvGrpSpPr>
          <p:nvPr/>
        </p:nvGrpSpPr>
        <p:grpSpPr bwMode="auto">
          <a:xfrm>
            <a:off x="5867400" y="3257550"/>
            <a:ext cx="1143000" cy="838200"/>
            <a:chOff x="0" y="0"/>
            <a:chExt cx="720" cy="528"/>
          </a:xfrm>
        </p:grpSpPr>
        <p:sp>
          <p:nvSpPr>
            <p:cNvPr id="88095" name="Rectangle 31"/>
            <p:cNvSpPr>
              <a:spLocks/>
            </p:cNvSpPr>
            <p:nvPr/>
          </p:nvSpPr>
          <p:spPr bwMode="auto">
            <a:xfrm>
              <a:off x="0" y="0"/>
              <a:ext cx="720" cy="528"/>
            </a:xfrm>
            <a:prstGeom prst="rect">
              <a:avLst/>
            </a:pr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096" name="Rectangle 32"/>
            <p:cNvSpPr>
              <a:spLocks/>
            </p:cNvSpPr>
            <p:nvPr/>
          </p:nvSpPr>
          <p:spPr bwMode="auto">
            <a:xfrm>
              <a:off x="76" y="124"/>
              <a:ext cx="56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lIns="0" tIns="0" rIns="40640" bIns="0" anchor="ctr">
              <a:spAutoFit/>
            </a:bodyPr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Facts</a:t>
              </a:r>
            </a:p>
          </p:txBody>
        </p:sp>
      </p:grpSp>
      <p:grpSp>
        <p:nvGrpSpPr>
          <p:cNvPr id="88097" name="Group 33"/>
          <p:cNvGrpSpPr>
            <a:grpSpLocks/>
          </p:cNvGrpSpPr>
          <p:nvPr/>
        </p:nvGrpSpPr>
        <p:grpSpPr bwMode="auto">
          <a:xfrm>
            <a:off x="609600" y="4343400"/>
            <a:ext cx="1905000" cy="838200"/>
            <a:chOff x="0" y="0"/>
            <a:chExt cx="1200" cy="528"/>
          </a:xfrm>
        </p:grpSpPr>
        <p:sp>
          <p:nvSpPr>
            <p:cNvPr id="88098" name="Rectangle 34"/>
            <p:cNvSpPr>
              <a:spLocks/>
            </p:cNvSpPr>
            <p:nvPr/>
          </p:nvSpPr>
          <p:spPr bwMode="auto">
            <a:xfrm>
              <a:off x="0" y="0"/>
              <a:ext cx="1200" cy="528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099" name="Rectangle 35"/>
            <p:cNvSpPr>
              <a:spLocks/>
            </p:cNvSpPr>
            <p:nvPr/>
          </p:nvSpPr>
          <p:spPr bwMode="auto">
            <a:xfrm>
              <a:off x="0" y="16"/>
              <a:ext cx="1200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 anchor="ctr"/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Rete Algorithm</a:t>
              </a:r>
            </a:p>
          </p:txBody>
        </p:sp>
      </p:grpSp>
      <p:grpSp>
        <p:nvGrpSpPr>
          <p:cNvPr id="88100" name="Group 36"/>
          <p:cNvGrpSpPr>
            <a:grpSpLocks/>
          </p:cNvGrpSpPr>
          <p:nvPr/>
        </p:nvGrpSpPr>
        <p:grpSpPr bwMode="auto">
          <a:xfrm>
            <a:off x="609600" y="5448300"/>
            <a:ext cx="1905000" cy="838200"/>
            <a:chOff x="0" y="0"/>
            <a:chExt cx="1200" cy="528"/>
          </a:xfrm>
        </p:grpSpPr>
        <p:sp>
          <p:nvSpPr>
            <p:cNvPr id="88101" name="Rectangle 37"/>
            <p:cNvSpPr>
              <a:spLocks/>
            </p:cNvSpPr>
            <p:nvPr/>
          </p:nvSpPr>
          <p:spPr bwMode="auto">
            <a:xfrm>
              <a:off x="0" y="0"/>
              <a:ext cx="1200" cy="528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102" name="Rectangle 38"/>
            <p:cNvSpPr>
              <a:spLocks/>
            </p:cNvSpPr>
            <p:nvPr/>
          </p:nvSpPr>
          <p:spPr bwMode="auto">
            <a:xfrm>
              <a:off x="0" y="16"/>
              <a:ext cx="1200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 anchor="ctr"/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Markov Algorithm</a:t>
              </a:r>
            </a:p>
          </p:txBody>
        </p:sp>
      </p:grpSp>
      <p:grpSp>
        <p:nvGrpSpPr>
          <p:cNvPr id="88103" name="Group 39"/>
          <p:cNvGrpSpPr>
            <a:grpSpLocks/>
          </p:cNvGrpSpPr>
          <p:nvPr/>
        </p:nvGrpSpPr>
        <p:grpSpPr bwMode="auto">
          <a:xfrm>
            <a:off x="7239000" y="4343400"/>
            <a:ext cx="1524000" cy="838200"/>
            <a:chOff x="0" y="0"/>
            <a:chExt cx="960" cy="528"/>
          </a:xfrm>
        </p:grpSpPr>
        <p:sp>
          <p:nvSpPr>
            <p:cNvPr id="88104" name="Rectangle 40"/>
            <p:cNvSpPr>
              <a:spLocks/>
            </p:cNvSpPr>
            <p:nvPr/>
          </p:nvSpPr>
          <p:spPr bwMode="auto">
            <a:xfrm>
              <a:off x="0" y="0"/>
              <a:ext cx="960" cy="528"/>
            </a:xfrm>
            <a:prstGeom prst="rect">
              <a:avLst/>
            </a:prstGeom>
            <a:solidFill>
              <a:srgbClr val="00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105" name="Rectangle 41"/>
            <p:cNvSpPr>
              <a:spLocks/>
            </p:cNvSpPr>
            <p:nvPr/>
          </p:nvSpPr>
          <p:spPr bwMode="auto">
            <a:xfrm>
              <a:off x="0" y="104"/>
              <a:ext cx="96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 anchor="ctr"/>
            <a:lstStyle/>
            <a:p>
              <a:pPr marL="39688" algn="ctr">
                <a:lnSpc>
                  <a:spcPct val="94000"/>
                </a:lnSpc>
              </a:pPr>
              <a:r>
                <a:rPr lang="en-US" sz="1400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Post Production Rules</a:t>
              </a:r>
            </a:p>
          </p:txBody>
        </p:sp>
      </p:grpSp>
      <p:grpSp>
        <p:nvGrpSpPr>
          <p:cNvPr id="88106" name="Group 42"/>
          <p:cNvGrpSpPr>
            <a:grpSpLocks/>
          </p:cNvGrpSpPr>
          <p:nvPr/>
        </p:nvGrpSpPr>
        <p:grpSpPr bwMode="auto">
          <a:xfrm>
            <a:off x="3581400" y="3505200"/>
            <a:ext cx="1905000" cy="838200"/>
            <a:chOff x="0" y="0"/>
            <a:chExt cx="1200" cy="528"/>
          </a:xfrm>
        </p:grpSpPr>
        <p:sp>
          <p:nvSpPr>
            <p:cNvPr id="88107" name="Rectangle 43"/>
            <p:cNvSpPr>
              <a:spLocks/>
            </p:cNvSpPr>
            <p:nvPr/>
          </p:nvSpPr>
          <p:spPr bwMode="auto">
            <a:xfrm>
              <a:off x="0" y="0"/>
              <a:ext cx="1200" cy="528"/>
            </a:xfrm>
            <a:prstGeom prst="rect">
              <a:avLst/>
            </a:prstGeom>
            <a:solidFill>
              <a:srgbClr val="C00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108" name="Rectangle 44"/>
            <p:cNvSpPr>
              <a:spLocks/>
            </p:cNvSpPr>
            <p:nvPr/>
          </p:nvSpPr>
          <p:spPr bwMode="auto">
            <a:xfrm>
              <a:off x="0" y="16"/>
              <a:ext cx="1200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 anchor="ctr"/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Conflict Resolution</a:t>
              </a:r>
            </a:p>
          </p:txBody>
        </p:sp>
      </p:grpSp>
      <p:grpSp>
        <p:nvGrpSpPr>
          <p:cNvPr id="88109" name="Group 45"/>
          <p:cNvGrpSpPr>
            <a:grpSpLocks/>
          </p:cNvGrpSpPr>
          <p:nvPr/>
        </p:nvGrpSpPr>
        <p:grpSpPr bwMode="auto">
          <a:xfrm>
            <a:off x="2743200" y="4724400"/>
            <a:ext cx="1905000" cy="838200"/>
            <a:chOff x="0" y="0"/>
            <a:chExt cx="1200" cy="528"/>
          </a:xfrm>
        </p:grpSpPr>
        <p:sp>
          <p:nvSpPr>
            <p:cNvPr id="88110" name="Rectangle 46"/>
            <p:cNvSpPr>
              <a:spLocks/>
            </p:cNvSpPr>
            <p:nvPr/>
          </p:nvSpPr>
          <p:spPr bwMode="auto">
            <a:xfrm>
              <a:off x="0" y="0"/>
              <a:ext cx="1200" cy="528"/>
            </a:xfrm>
            <a:prstGeom prst="rect">
              <a:avLst/>
            </a:prstGeom>
            <a:solidFill>
              <a:srgbClr val="FFAF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88111" name="Rectangle 47"/>
            <p:cNvSpPr>
              <a:spLocks/>
            </p:cNvSpPr>
            <p:nvPr/>
          </p:nvSpPr>
          <p:spPr bwMode="auto">
            <a:xfrm>
              <a:off x="0" y="16"/>
              <a:ext cx="1200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 anchor="ctr"/>
            <a:lstStyle/>
            <a:p>
              <a:pPr marL="39688" algn="ctr">
                <a:lnSpc>
                  <a:spcPct val="94000"/>
                </a:lnSpc>
              </a:pPr>
              <a:r>
                <a:rPr lang="en-US">
                  <a:solidFill>
                    <a:srgbClr val="00025A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Action Execution</a:t>
              </a:r>
            </a:p>
          </p:txBody>
        </p:sp>
      </p:grpSp>
      <p:sp>
        <p:nvSpPr>
          <p:cNvPr id="88112" name="AutoShape 48"/>
          <p:cNvSpPr>
            <a:spLocks noChangeShapeType="1"/>
          </p:cNvSpPr>
          <p:nvPr/>
        </p:nvSpPr>
        <p:spPr bwMode="auto">
          <a:xfrm flipH="1">
            <a:off x="2667000" y="1638300"/>
            <a:ext cx="1981200" cy="95250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13" name="AutoShape 49"/>
          <p:cNvSpPr>
            <a:spLocks noChangeShapeType="1"/>
          </p:cNvSpPr>
          <p:nvPr/>
        </p:nvSpPr>
        <p:spPr bwMode="auto">
          <a:xfrm>
            <a:off x="4648200" y="1638300"/>
            <a:ext cx="1905000" cy="95250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14" name="AutoShape 50"/>
          <p:cNvSpPr>
            <a:spLocks noChangeShapeType="1"/>
          </p:cNvSpPr>
          <p:nvPr/>
        </p:nvSpPr>
        <p:spPr bwMode="auto">
          <a:xfrm>
            <a:off x="6553200" y="2590800"/>
            <a:ext cx="1409700" cy="108585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15" name="AutoShape 51"/>
          <p:cNvSpPr>
            <a:spLocks noChangeShapeType="1"/>
          </p:cNvSpPr>
          <p:nvPr/>
        </p:nvSpPr>
        <p:spPr bwMode="auto">
          <a:xfrm flipH="1">
            <a:off x="6438900" y="2590800"/>
            <a:ext cx="114300" cy="108585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16" name="AutoShape 52"/>
          <p:cNvSpPr>
            <a:spLocks noChangeShapeType="1"/>
          </p:cNvSpPr>
          <p:nvPr/>
        </p:nvSpPr>
        <p:spPr bwMode="auto">
          <a:xfrm>
            <a:off x="7962900" y="3676650"/>
            <a:ext cx="38100" cy="108585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17" name="AutoShape 53"/>
          <p:cNvSpPr>
            <a:spLocks noChangeShapeType="1"/>
          </p:cNvSpPr>
          <p:nvPr/>
        </p:nvSpPr>
        <p:spPr bwMode="auto">
          <a:xfrm>
            <a:off x="2667000" y="2590800"/>
            <a:ext cx="1028700" cy="255270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18" name="AutoShape 54"/>
          <p:cNvSpPr>
            <a:spLocks noChangeShapeType="1"/>
          </p:cNvSpPr>
          <p:nvPr/>
        </p:nvSpPr>
        <p:spPr bwMode="auto">
          <a:xfrm flipH="1">
            <a:off x="1562100" y="2590800"/>
            <a:ext cx="1104900" cy="108585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19" name="AutoShape 55"/>
          <p:cNvSpPr>
            <a:spLocks noChangeShapeType="1"/>
          </p:cNvSpPr>
          <p:nvPr/>
        </p:nvSpPr>
        <p:spPr bwMode="auto">
          <a:xfrm>
            <a:off x="1562100" y="3676650"/>
            <a:ext cx="0" cy="108585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20" name="AutoShape 56"/>
          <p:cNvSpPr>
            <a:spLocks noChangeShapeType="1"/>
          </p:cNvSpPr>
          <p:nvPr/>
        </p:nvSpPr>
        <p:spPr bwMode="auto">
          <a:xfrm>
            <a:off x="1562100" y="4762500"/>
            <a:ext cx="0" cy="110490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21" name="AutoShape 57"/>
          <p:cNvSpPr>
            <a:spLocks noChangeShapeType="1"/>
          </p:cNvSpPr>
          <p:nvPr/>
        </p:nvSpPr>
        <p:spPr bwMode="auto">
          <a:xfrm>
            <a:off x="2667000" y="2590800"/>
            <a:ext cx="1866900" cy="1333500"/>
          </a:xfrm>
          <a:prstGeom prst="straightConnector1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122" name="Text Box 58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E1786EDD-40C7-1043-B150-287463FB43DF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32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01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Post Production Systems</a:t>
            </a:r>
          </a:p>
        </p:txBody>
      </p:sp>
      <p:sp>
        <p:nvSpPr>
          <p:cNvPr id="89102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sz="2500"/>
              <a:t>production rules were used by the logician Emil L. Post in the early 40s in symbolic logic</a:t>
            </a:r>
          </a:p>
          <a:p>
            <a:pPr>
              <a:spcBef>
                <a:spcPts val="725"/>
              </a:spcBef>
            </a:pPr>
            <a:r>
              <a:rPr lang="en-US" sz="2500"/>
              <a:t>Post</a:t>
            </a:r>
            <a:r>
              <a:rPr lang="ja-JP" altLang="en-US" sz="2500">
                <a:latin typeface="Arial"/>
              </a:rPr>
              <a:t>’</a:t>
            </a:r>
            <a:r>
              <a:rPr lang="en-US" sz="2500"/>
              <a:t>s theoretical result</a:t>
            </a:r>
          </a:p>
          <a:p>
            <a:pPr marL="508000" lvl="1">
              <a:spcBef>
                <a:spcPts val="638"/>
              </a:spcBef>
            </a:pPr>
            <a:r>
              <a:rPr lang="en-US" sz="2200"/>
              <a:t>any system in mathematics or logic can be written as a production system</a:t>
            </a:r>
          </a:p>
          <a:p>
            <a:pPr>
              <a:spcBef>
                <a:spcPts val="725"/>
              </a:spcBef>
            </a:pPr>
            <a:r>
              <a:rPr lang="en-US" sz="2500"/>
              <a:t>basic principle of production rules</a:t>
            </a:r>
          </a:p>
          <a:p>
            <a:pPr marL="508000" lvl="1">
              <a:spcBef>
                <a:spcPts val="638"/>
              </a:spcBef>
            </a:pPr>
            <a:r>
              <a:rPr lang="en-US" sz="2200"/>
              <a:t>a set of rules governs the conversion of a set of strings into another set of strings</a:t>
            </a:r>
          </a:p>
          <a:p>
            <a:pPr marL="698500" lvl="2">
              <a:spcBef>
                <a:spcPts val="550"/>
              </a:spcBef>
            </a:pPr>
            <a:r>
              <a:rPr lang="en-US" sz="1800"/>
              <a:t>these rules are also known as rewrite rules</a:t>
            </a:r>
          </a:p>
          <a:p>
            <a:pPr marL="698500" lvl="2">
              <a:spcBef>
                <a:spcPts val="550"/>
              </a:spcBef>
            </a:pPr>
            <a:r>
              <a:rPr lang="en-US" sz="1800"/>
              <a:t>simple syntactic string manipulation</a:t>
            </a:r>
          </a:p>
          <a:p>
            <a:pPr marL="698500" lvl="2">
              <a:spcBef>
                <a:spcPts val="550"/>
              </a:spcBef>
            </a:pPr>
            <a:r>
              <a:rPr lang="en-US" sz="1800"/>
              <a:t>no understanding or interpretation is required</a:t>
            </a:r>
          </a:p>
          <a:p>
            <a:pPr marL="698500" lvl="2">
              <a:spcBef>
                <a:spcPts val="550"/>
              </a:spcBef>
            </a:pPr>
            <a:r>
              <a:rPr lang="en-US" sz="1800"/>
              <a:t>also used to define grammars of languages</a:t>
            </a:r>
          </a:p>
          <a:p>
            <a:pPr marL="863600" lvl="3">
              <a:spcBef>
                <a:spcPts val="450"/>
              </a:spcBef>
            </a:pPr>
            <a:r>
              <a:rPr lang="en-US" sz="1400"/>
              <a:t>e.g. BNF grammars of programming languages</a:t>
            </a:r>
          </a:p>
        </p:txBody>
      </p: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42714777-B9F9-5D4A-82A8-54F1C704212A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33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339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25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Emil Post</a:t>
            </a:r>
          </a:p>
        </p:txBody>
      </p:sp>
      <p:sp>
        <p:nvSpPr>
          <p:cNvPr id="90126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/>
          <a:lstStyle/>
          <a:p>
            <a:r>
              <a:rPr lang="en-US"/>
              <a:t>20th century mathematician</a:t>
            </a:r>
          </a:p>
          <a:p>
            <a:r>
              <a:rPr lang="en-US"/>
              <a:t>worked in logic, formal languages</a:t>
            </a:r>
          </a:p>
          <a:p>
            <a:pPr marL="508000" lvl="1"/>
            <a:r>
              <a:rPr lang="en-US"/>
              <a:t>truth tables</a:t>
            </a:r>
          </a:p>
          <a:p>
            <a:pPr marL="508000" lvl="1"/>
            <a:r>
              <a:rPr lang="en-US"/>
              <a:t>completeness proof of the propositional calculus as presented in Principia Mathematica</a:t>
            </a:r>
          </a:p>
          <a:p>
            <a:pPr marL="508000" lvl="1"/>
            <a:r>
              <a:rPr lang="en-US"/>
              <a:t>recursion theory</a:t>
            </a:r>
          </a:p>
          <a:p>
            <a:pPr marL="698500" lvl="2"/>
            <a:r>
              <a:rPr lang="en-US"/>
              <a:t>mathematical model of computation similar to the Turing machine</a:t>
            </a:r>
          </a:p>
          <a:p>
            <a:r>
              <a:rPr lang="en-US"/>
              <a:t>not related to Emily Post ;-)</a:t>
            </a:r>
          </a:p>
        </p:txBody>
      </p:sp>
      <p:sp>
        <p:nvSpPr>
          <p:cNvPr id="90127" name="Rectangle 15"/>
          <p:cNvSpPr>
            <a:spLocks/>
          </p:cNvSpPr>
          <p:nvPr/>
        </p:nvSpPr>
        <p:spPr bwMode="auto">
          <a:xfrm>
            <a:off x="4584700" y="5803900"/>
            <a:ext cx="3079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1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  <a:hlinkClick r:id="rId2"/>
              </a:rPr>
              <a:t>http://en.wikipedia.org/wiki/Emil_Post</a:t>
            </a:r>
            <a:endParaRPr lang="en-US" sz="1400">
              <a:solidFill>
                <a:schemeClr val="tx1"/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pic>
        <p:nvPicPr>
          <p:cNvPr id="90128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00" y="1600200"/>
            <a:ext cx="30353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0129" name="Text Box 17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E4F0ABB1-B2B6-4E4A-AFE2-F2E3A1BA325F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34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33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9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Markov Algorithms</a:t>
            </a:r>
          </a:p>
        </p:txBody>
      </p:sp>
      <p:sp>
        <p:nvSpPr>
          <p:cNvPr id="91150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/>
          <a:lstStyle/>
          <a:p>
            <a:r>
              <a:rPr lang="en-US" dirty="0"/>
              <a:t>in the 1950s, A. A. Markov introduced priorities as a control structure for production systems</a:t>
            </a:r>
          </a:p>
          <a:p>
            <a:pPr marL="508000" lvl="1"/>
            <a:r>
              <a:rPr lang="en-US" dirty="0"/>
              <a:t>rules with higher priorities are applied first</a:t>
            </a:r>
          </a:p>
          <a:p>
            <a:pPr marL="508000" lvl="1"/>
            <a:r>
              <a:rPr lang="en-US" dirty="0"/>
              <a:t>allows more efficient execution of production systems</a:t>
            </a:r>
          </a:p>
          <a:p>
            <a:pPr marL="508000" lvl="1"/>
            <a:r>
              <a:rPr lang="en-US" dirty="0"/>
              <a:t>but still not efficient enough for expert systems with large sets of rules</a:t>
            </a:r>
          </a:p>
          <a:p>
            <a:pPr marL="508000" lvl="1"/>
            <a:r>
              <a:rPr lang="en-US" dirty="0"/>
              <a:t>he is the son of </a:t>
            </a:r>
            <a:r>
              <a:rPr lang="en-US" dirty="0" err="1"/>
              <a:t>Andrey</a:t>
            </a:r>
            <a:r>
              <a:rPr lang="en-US" dirty="0"/>
              <a:t> Markov, who developed Markov chains </a:t>
            </a:r>
          </a:p>
        </p:txBody>
      </p:sp>
      <p:grpSp>
        <p:nvGrpSpPr>
          <p:cNvPr id="91139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91140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91141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1142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91143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91144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1145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1146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1147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1148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2BB599E0-00AB-634F-A818-24047E499DD1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35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dirty="0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621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3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Rete Algorithm</a:t>
            </a:r>
          </a:p>
        </p:txBody>
      </p:sp>
      <p:sp>
        <p:nvSpPr>
          <p:cNvPr id="92174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/>
          <a:lstStyle/>
          <a:p>
            <a:pPr marL="381000" indent="-342900">
              <a:buClr>
                <a:schemeClr val="accent1">
                  <a:lumMod val="60000"/>
                  <a:lumOff val="40000"/>
                </a:schemeClr>
              </a:buClr>
              <a:buSzPct val="75000"/>
            </a:pPr>
            <a:r>
              <a:rPr lang="en-US" dirty="0"/>
              <a:t>developed by Charles L. </a:t>
            </a:r>
            <a:r>
              <a:rPr lang="en-US" dirty="0" err="1"/>
              <a:t>Forgy</a:t>
            </a:r>
            <a:r>
              <a:rPr lang="en-US" dirty="0"/>
              <a:t> in the late 70s for CMU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OPS (Official Production System) shell</a:t>
            </a:r>
          </a:p>
          <a:p>
            <a:pPr marL="723900" lvl="1" indent="-285750">
              <a:buClr>
                <a:schemeClr val="accent2">
                  <a:lumMod val="60000"/>
                  <a:lumOff val="40000"/>
                </a:schemeClr>
              </a:buClr>
              <a:buSzPct val="75000"/>
            </a:pPr>
            <a:r>
              <a:rPr lang="en-US" dirty="0"/>
              <a:t>stores information about the antecedents in a network</a:t>
            </a:r>
          </a:p>
          <a:p>
            <a:pPr marL="723900" lvl="1" indent="-285750">
              <a:buClr>
                <a:schemeClr val="accent2">
                  <a:lumMod val="60000"/>
                  <a:lumOff val="40000"/>
                </a:schemeClr>
              </a:buClr>
              <a:buSzPct val="75000"/>
            </a:pPr>
            <a:r>
              <a:rPr lang="en-US" dirty="0"/>
              <a:t>in every cycle, it only checks for changes in the networks</a:t>
            </a:r>
          </a:p>
          <a:p>
            <a:pPr marL="723900" lvl="1" indent="-285750">
              <a:buClr>
                <a:schemeClr val="accent2">
                  <a:lumMod val="60000"/>
                  <a:lumOff val="40000"/>
                </a:schemeClr>
              </a:buClr>
              <a:buSzPct val="75000"/>
            </a:pPr>
            <a:r>
              <a:rPr lang="en-US" dirty="0"/>
              <a:t>this greatly improves efficiency</a:t>
            </a:r>
          </a:p>
        </p:txBody>
      </p:sp>
      <p:grpSp>
        <p:nvGrpSpPr>
          <p:cNvPr id="92163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92164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92165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92166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92167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92168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2169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170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171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92172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92175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78F52FF7-4DA7-7245-A1D8-36EA8AC12267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36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dirty="0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3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7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Rete Network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3185" name="Group 1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sp>
          <p:nvSpPr>
            <p:cNvPr id="93186" name="Rectangle 2"/>
            <p:cNvSpPr>
              <a:spLocks/>
            </p:cNvSpPr>
            <p:nvPr/>
          </p:nvSpPr>
          <p:spPr bwMode="auto">
            <a:xfrm>
              <a:off x="1988" y="82"/>
              <a:ext cx="1926" cy="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/>
            <a:lstStyle/>
            <a:p>
              <a:pPr marL="39688" algn="ctr">
                <a:lnSpc>
                  <a:spcPct val="94000"/>
                </a:lnSpc>
              </a:pPr>
              <a:r>
                <a:rPr lang="en-US" sz="900" b="1" dirty="0">
                  <a:solidFill>
                    <a:srgbClr val="003399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© 2011 - Franz Kurfess: Reasoning</a:t>
              </a:r>
            </a:p>
          </p:txBody>
        </p:sp>
        <p:grpSp>
          <p:nvGrpSpPr>
            <p:cNvPr id="93187" name="Group 3"/>
            <p:cNvGrpSpPr>
              <a:grpSpLocks/>
            </p:cNvGrpSpPr>
            <p:nvPr/>
          </p:nvGrpSpPr>
          <p:grpSpPr bwMode="auto">
            <a:xfrm>
              <a:off x="0" y="0"/>
              <a:ext cx="5739" cy="312"/>
              <a:chOff x="0" y="0"/>
              <a:chExt cx="5739" cy="312"/>
            </a:xfrm>
          </p:grpSpPr>
          <p:grpSp>
            <p:nvGrpSpPr>
              <p:cNvPr id="9318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837" cy="312"/>
                <a:chOff x="0" y="0"/>
                <a:chExt cx="837" cy="312"/>
              </a:xfrm>
            </p:grpSpPr>
            <p:pic>
              <p:nvPicPr>
                <p:cNvPr id="93189" name="Picture 5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" y="57"/>
                  <a:ext cx="821" cy="2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190" name="Rectangle 6"/>
                <p:cNvSpPr>
                  <a:spLocks/>
                </p:cNvSpPr>
                <p:nvPr/>
              </p:nvSpPr>
              <p:spPr bwMode="auto">
                <a:xfrm>
                  <a:off x="0" y="0"/>
                  <a:ext cx="837" cy="312"/>
                </a:xfrm>
                <a:prstGeom prst="rect">
                  <a:avLst/>
                </a:prstGeom>
                <a:solidFill>
                  <a:srgbClr val="F6FF72">
                    <a:alpha val="48000"/>
                  </a:srgbClr>
                </a:solidFill>
                <a:ln w="12700" cap="flat">
                  <a:solidFill>
                    <a:schemeClr val="tx1">
                      <a:alpha val="48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  <p:grpSp>
            <p:nvGrpSpPr>
              <p:cNvPr id="93191" name="Group 7"/>
              <p:cNvGrpSpPr>
                <a:grpSpLocks/>
              </p:cNvGrpSpPr>
              <p:nvPr/>
            </p:nvGrpSpPr>
            <p:grpSpPr bwMode="auto">
              <a:xfrm>
                <a:off x="5287" y="24"/>
                <a:ext cx="452" cy="271"/>
                <a:chOff x="0" y="0"/>
                <a:chExt cx="451" cy="270"/>
              </a:xfrm>
            </p:grpSpPr>
            <p:pic>
              <p:nvPicPr>
                <p:cNvPr id="93192" name="Picture 8">
                  <a:hlinkClick r:id="" action="ppaction://hlinkshowjump?jump=firstslide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alphaModFix amt="60000"/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73"/>
                  <a:ext cx="123" cy="124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25400" dist="12699" dir="16200000" algn="ctr" rotWithShape="0">
                    <a:schemeClr val="bg2">
                      <a:alpha val="79999"/>
                    </a:scheme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>
                          <a:alpha val="59999"/>
                        </a:srgbClr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 cap="flat">
                      <a:solidFill>
                        <a:schemeClr val="tx1">
                          <a:alpha val="59999"/>
                        </a:schemeClr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3193" name="AutoShape 9">
                  <a:hlinkClick r:id="" action="ppaction://hlinkshowjump?jump=nextslide"/>
                </p:cNvPr>
                <p:cNvSpPr>
                  <a:spLocks/>
                </p:cNvSpPr>
                <p:nvPr/>
              </p:nvSpPr>
              <p:spPr bwMode="auto">
                <a:xfrm>
                  <a:off x="385" y="73"/>
                  <a:ext cx="66" cy="124"/>
                </a:xfrm>
                <a:prstGeom prst="rightArrow">
                  <a:avLst>
                    <a:gd name="adj1" fmla="val 40741"/>
                    <a:gd name="adj2" fmla="val 194870"/>
                  </a:avLst>
                </a:prstGeom>
                <a:solidFill>
                  <a:srgbClr val="FFFFFF">
                    <a:alpha val="59999"/>
                  </a:srgbClr>
                </a:solidFill>
                <a:ln>
                  <a:noFill/>
                </a:ln>
                <a:effectLst>
                  <a:outerShdw blurRad="25400" dist="12699" dir="16200000" algn="ctr" rotWithShape="0">
                    <a:schemeClr val="bg2">
                      <a:alpha val="79999"/>
                    </a:schemeClr>
                  </a:outerShdw>
                </a:effectLst>
                <a:extLst>
                  <a:ext uri="{91240B29-F687-4f45-9708-019B960494DF}">
                    <a14:hiddenLine xmlns:a14="http://schemas.microsoft.com/office/drawing/2010/main" w="25400" cap="flat">
                      <a:solidFill>
                        <a:schemeClr val="tx1">
                          <a:alpha val="59999"/>
                        </a:schemeClr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3194" name="AutoShape 10">
                  <a:hlinkClick r:id="" action="ppaction://hlinkshowjump?jump=previousslide"/>
                </p:cNvPr>
                <p:cNvSpPr>
                  <a:spLocks/>
                </p:cNvSpPr>
                <p:nvPr/>
              </p:nvSpPr>
              <p:spPr bwMode="auto">
                <a:xfrm flipH="1">
                  <a:off x="164" y="73"/>
                  <a:ext cx="65" cy="124"/>
                </a:xfrm>
                <a:prstGeom prst="rightArrow">
                  <a:avLst>
                    <a:gd name="adj1" fmla="val 40741"/>
                    <a:gd name="adj2" fmla="val 194870"/>
                  </a:avLst>
                </a:prstGeom>
                <a:solidFill>
                  <a:srgbClr val="FFFFFF">
                    <a:alpha val="59999"/>
                  </a:srgbClr>
                </a:solidFill>
                <a:ln>
                  <a:noFill/>
                </a:ln>
                <a:effectLst>
                  <a:outerShdw blurRad="25400" dist="12699" dir="16200000" algn="ctr" rotWithShape="0">
                    <a:schemeClr val="bg2">
                      <a:alpha val="79999"/>
                    </a:schemeClr>
                  </a:outerShdw>
                </a:effectLst>
                <a:extLst>
                  <a:ext uri="{91240B29-F687-4f45-9708-019B960494DF}">
                    <a14:hiddenLine xmlns:a14="http://schemas.microsoft.com/office/drawing/2010/main" w="25400" cap="flat">
                      <a:solidFill>
                        <a:schemeClr val="tx1">
                          <a:alpha val="59999"/>
                        </a:schemeClr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3195" name="AutoShape 11">
                  <a:hlinkClick r:id="rId4" action="ppaction://hlinkfile"/>
                </p:cNvPr>
                <p:cNvSpPr>
                  <a:spLocks/>
                </p:cNvSpPr>
                <p:nvPr/>
              </p:nvSpPr>
              <p:spPr bwMode="auto">
                <a:xfrm rot="5400000" flipH="1">
                  <a:off x="274" y="-28"/>
                  <a:ext cx="65" cy="122"/>
                </a:xfrm>
                <a:prstGeom prst="rightArrow">
                  <a:avLst>
                    <a:gd name="adj1" fmla="val 100000"/>
                    <a:gd name="adj2" fmla="val 328843"/>
                  </a:avLst>
                </a:prstGeom>
                <a:solidFill>
                  <a:srgbClr val="FFFFFF">
                    <a:alpha val="59999"/>
                  </a:srgbClr>
                </a:solidFill>
                <a:ln>
                  <a:noFill/>
                </a:ln>
                <a:effectLst>
                  <a:outerShdw blurRad="25400" dist="12699" dir="16200000" algn="ctr" rotWithShape="0">
                    <a:schemeClr val="bg2">
                      <a:alpha val="79999"/>
                    </a:schemeClr>
                  </a:outerShdw>
                </a:effectLst>
                <a:extLst>
                  <a:ext uri="{91240B29-F687-4f45-9708-019B960494DF}">
                    <a14:hiddenLine xmlns:a14="http://schemas.microsoft.com/office/drawing/2010/main" w="25400" cap="flat">
                      <a:solidFill>
                        <a:schemeClr val="tx1">
                          <a:alpha val="59999"/>
                        </a:schemeClr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  <p:sp>
              <p:nvSpPr>
                <p:cNvPr id="93196" name="AutoShape 12">
                  <a:hlinkClick r:id="rId4" action="ppaction://hlinkfile"/>
                </p:cNvPr>
                <p:cNvSpPr>
                  <a:spLocks/>
                </p:cNvSpPr>
                <p:nvPr/>
              </p:nvSpPr>
              <p:spPr bwMode="auto">
                <a:xfrm rot="16200000" flipH="1">
                  <a:off x="275" y="176"/>
                  <a:ext cx="65" cy="123"/>
                </a:xfrm>
                <a:prstGeom prst="rightArrow">
                  <a:avLst>
                    <a:gd name="adj1" fmla="val 30870"/>
                    <a:gd name="adj2" fmla="val 207051"/>
                  </a:avLst>
                </a:prstGeom>
                <a:solidFill>
                  <a:srgbClr val="FFFFFF">
                    <a:alpha val="59999"/>
                  </a:srgbClr>
                </a:solidFill>
                <a:ln>
                  <a:noFill/>
                </a:ln>
                <a:effectLst>
                  <a:outerShdw blurRad="25400" dist="12699" dir="16200000" algn="ctr" rotWithShape="0">
                    <a:schemeClr val="bg2">
                      <a:alpha val="79999"/>
                    </a:schemeClr>
                  </a:outerShdw>
                </a:effectLst>
                <a:extLst>
                  <a:ext uri="{91240B29-F687-4f45-9708-019B960494DF}">
                    <a14:hiddenLine xmlns:a14="http://schemas.microsoft.com/office/drawing/2010/main" w="25400" cap="flat">
                      <a:solidFill>
                        <a:schemeClr val="tx1">
                          <a:alpha val="59999"/>
                        </a:schemeClr>
                      </a:solidFill>
                      <a:miter lim="800000"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endParaRPr lang="en-US"/>
                </a:p>
              </p:txBody>
            </p:sp>
          </p:grpSp>
        </p:grpSp>
      </p:grpSp>
      <p:pic>
        <p:nvPicPr>
          <p:cNvPr id="93199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4000" y="0"/>
            <a:ext cx="9804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93200" name="Rectangle 16"/>
          <p:cNvSpPr>
            <a:spLocks/>
          </p:cNvSpPr>
          <p:nvPr/>
        </p:nvSpPr>
        <p:spPr bwMode="auto">
          <a:xfrm>
            <a:off x="368300" y="6337300"/>
            <a:ext cx="33861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40" bIns="0">
            <a:spAutoFit/>
          </a:bodyPr>
          <a:lstStyle/>
          <a:p>
            <a:pPr marL="39688">
              <a:lnSpc>
                <a:spcPct val="94000"/>
              </a:lnSpc>
            </a:pPr>
            <a:r>
              <a:rPr lang="en-US" sz="1400" u="sng">
                <a:solidFill>
                  <a:srgbClr val="191919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  <a:hlinkClick r:id="rId6"/>
              </a:rPr>
              <a:t>http://en.wikipedia.org/wiki/File:Rete.JPG</a:t>
            </a:r>
            <a:endParaRPr lang="en-US" sz="1400" u="sng">
              <a:solidFill>
                <a:srgbClr val="191919"/>
              </a:solidFill>
              <a:latin typeface="Arial" charset="0"/>
              <a:ea typeface="ＭＳ Ｐゴシック" charset="0"/>
              <a:cs typeface="Arial" charset="0"/>
              <a:sym typeface="Arial" charset="0"/>
            </a:endParaRPr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1140536F-67CF-5C40-B589-BDEBB406DF87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37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7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>
                <a:latin typeface="Times" charset="0"/>
                <a:ea typeface="ＭＳ Ｐゴシック" charset="0"/>
                <a:cs typeface="ＭＳ Ｐゴシック" charset="0"/>
              </a:rPr>
              <a:t>CLIPS Introduction</a:t>
            </a:r>
            <a:endParaRPr lang="en-US" dirty="0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CLIPS stands for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 C  Language  Implementation  Production  System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forward-chaining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starting from the facts, a solution is developed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pattern-matching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Rete matching algorithm: find ``fitting'' rules and facts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knowledge-based system shell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empty tool, to be filled with knowledge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multi-paradigm programming language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rule-based, object-oriented (Cool) and procedural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96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 anchor="ctr"/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The CLIPS Programming Tool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history of CLIPS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influenced by OPS5 and ART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implemented in C for efficiency and portability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developed by NASA, distributed &amp; supported by COSMIC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runs on PC, Mac, UNIX, VAX VMS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CLIPS provides mechanisms for expert systems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a top-level interpreter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production rule interpreter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object oriented programming language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LISP-like procedural language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6805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3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Reasoning in Knowledge-Based Systems</a:t>
            </a:r>
          </a:p>
        </p:txBody>
      </p:sp>
      <p:sp>
        <p:nvSpPr>
          <p:cNvPr id="61454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/>
          <a:lstStyle/>
          <a:p>
            <a:r>
              <a:rPr lang="en-US"/>
              <a:t>shallow and deep reasoning</a:t>
            </a:r>
          </a:p>
          <a:p>
            <a:r>
              <a:rPr lang="en-US"/>
              <a:t>forward and backward chaining</a:t>
            </a:r>
          </a:p>
          <a:p>
            <a:r>
              <a:rPr lang="en-US"/>
              <a:t>alternative inference methods</a:t>
            </a:r>
          </a:p>
          <a:p>
            <a:r>
              <a:rPr lang="en-US"/>
              <a:t>metaknowledge</a:t>
            </a:r>
          </a:p>
        </p:txBody>
      </p: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0D259B49-4400-B241-9629-99EDF544AE11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4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370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Components of CLIPS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rule-based language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can create a fact list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can create a rule set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an inference engine matches facts against rules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object-oriented language (COOL)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can define classes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can create different sets of instances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special forms allow you to interface rules and objects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2117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Notation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513873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symbols, characters, keywords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entered exactly as shown: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 </a:t>
            </a:r>
            <a:r>
              <a:rPr lang="en-US" sz="1600">
                <a:latin typeface="Courier New" charset="0"/>
                <a:ea typeface="ＭＳ Ｐゴシック" charset="0"/>
              </a:rPr>
              <a:t>(example)</a:t>
            </a:r>
            <a:endParaRPr lang="en-US" sz="160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square brackets</a:t>
            </a:r>
            <a:r>
              <a:rPr lang="en-US" sz="1800">
                <a:latin typeface="Courier New" charset="0"/>
                <a:ea typeface="ＭＳ Ｐゴシック" charset="0"/>
                <a:cs typeface="ＭＳ Ｐゴシック" charset="0"/>
              </a:rPr>
              <a:t> [...] </a:t>
            </a:r>
            <a:endParaRPr lang="en-US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contents are optional: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 </a:t>
            </a:r>
            <a:r>
              <a:rPr lang="en-US" sz="1600">
                <a:latin typeface="Courier New" charset="0"/>
                <a:ea typeface="ＭＳ Ｐゴシック" charset="0"/>
              </a:rPr>
              <a:t>(example [test])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pointed brackets (less than / greater than signs) </a:t>
            </a:r>
            <a:r>
              <a:rPr lang="en-US" sz="1800">
                <a:latin typeface="Courier New" charset="0"/>
                <a:ea typeface="ＭＳ Ｐゴシック" charset="0"/>
                <a:cs typeface="ＭＳ Ｐゴシック" charset="0"/>
              </a:rPr>
              <a:t>&lt; ... &gt;</a:t>
            </a:r>
            <a:endParaRPr lang="en-US" sz="180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replace contents by an instance of that type	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 </a:t>
            </a:r>
            <a:r>
              <a:rPr lang="en-US" sz="1600">
                <a:latin typeface="Courier New" charset="0"/>
                <a:ea typeface="ＭＳ Ｐゴシック" charset="0"/>
              </a:rPr>
              <a:t>(example &lt;char&gt;)</a:t>
            </a:r>
            <a:r>
              <a:rPr lang="en-US" sz="1600">
                <a:latin typeface="Arial" charset="0"/>
                <a:ea typeface="ＭＳ Ｐゴシック" charset="0"/>
              </a:rPr>
              <a:t>	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star</a:t>
            </a:r>
            <a:r>
              <a:rPr lang="en-US" sz="1800">
                <a:latin typeface="Courier New" charset="0"/>
                <a:ea typeface="ＭＳ Ｐゴシック" charset="0"/>
                <a:cs typeface="ＭＳ Ｐゴシック" charset="0"/>
              </a:rPr>
              <a:t> *</a:t>
            </a: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replace with zero or more instances of the type	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 </a:t>
            </a:r>
            <a:r>
              <a:rPr lang="en-US" sz="1600">
                <a:latin typeface="Courier New" charset="0"/>
                <a:ea typeface="ＭＳ Ｐゴシック" charset="0"/>
              </a:rPr>
              <a:t>&lt;char&gt;*</a:t>
            </a:r>
            <a:endParaRPr lang="en-US" sz="160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plus </a:t>
            </a:r>
            <a:r>
              <a:rPr lang="en-US" sz="1800">
                <a:latin typeface="Courier New" charset="0"/>
                <a:ea typeface="ＭＳ Ｐゴシック" charset="0"/>
                <a:cs typeface="ＭＳ Ｐゴシック" charset="0"/>
              </a:rPr>
              <a:t>+</a:t>
            </a: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replace with one or more instances of the type	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 </a:t>
            </a:r>
            <a:r>
              <a:rPr lang="en-US" sz="1600">
                <a:latin typeface="Courier New" charset="0"/>
                <a:ea typeface="ＭＳ Ｐゴシック" charset="0"/>
              </a:rPr>
              <a:t>&lt;char&gt;+</a:t>
            </a:r>
            <a:r>
              <a:rPr lang="en-US" sz="1600">
                <a:latin typeface="Arial" charset="0"/>
                <a:ea typeface="ＭＳ Ｐゴシック" charset="0"/>
              </a:rPr>
              <a:t> (is equivalent to  </a:t>
            </a:r>
            <a:r>
              <a:rPr lang="en-US" sz="1600">
                <a:latin typeface="Courier New" charset="0"/>
                <a:ea typeface="ＭＳ Ｐゴシック" charset="0"/>
              </a:rPr>
              <a:t>&lt;char&gt; &lt;char&gt;*</a:t>
            </a:r>
            <a:r>
              <a:rPr lang="en-US" sz="1600">
                <a:latin typeface="Arial" charset="0"/>
                <a:ea typeface="ＭＳ Ｐゴシック" charset="0"/>
              </a:rPr>
              <a:t> )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vertical bar </a:t>
            </a:r>
            <a:r>
              <a:rPr lang="en-US" sz="1800">
                <a:latin typeface="Courier New" charset="0"/>
                <a:ea typeface="ＭＳ Ｐゴシック" charset="0"/>
                <a:cs typeface="ＭＳ Ｐゴシック" charset="0"/>
              </a:rPr>
              <a:t>|</a:t>
            </a:r>
            <a:r>
              <a:rPr lang="en-US" sz="18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choice among a set of items: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 </a:t>
            </a:r>
            <a:r>
              <a:rPr lang="en-US" sz="1600">
                <a:latin typeface="Courier New" charset="0"/>
                <a:ea typeface="ＭＳ Ｐゴシック" charset="0"/>
              </a:rPr>
              <a:t>true | false</a:t>
            </a:r>
            <a:endParaRPr lang="en-US" sz="1600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5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Tokens and Fields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tokens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groups of characters with special meaning for CLIPS,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e.g.  </a:t>
            </a:r>
            <a:r>
              <a:rPr lang="en-US">
                <a:latin typeface="Courier New" charset="0"/>
                <a:ea typeface="ＭＳ Ｐゴシック" charset="0"/>
              </a:rPr>
              <a:t>( ) \</a:t>
            </a:r>
            <a:r>
              <a:rPr lang="en-US">
                <a:latin typeface="Arial" charset="0"/>
                <a:ea typeface="ＭＳ Ｐゴシック" charset="0"/>
              </a:rPr>
              <a:t> separated by delimiters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(</a:t>
            </a:r>
            <a:r>
              <a:rPr lang="en-US">
                <a:latin typeface="Courier New" charset="0"/>
                <a:ea typeface="ＭＳ Ｐゴシック" charset="0"/>
              </a:rPr>
              <a:t>space, tab, Carriage Return</a:t>
            </a:r>
            <a:r>
              <a:rPr lang="en-US">
                <a:latin typeface="Arial" charset="0"/>
                <a:ea typeface="ＭＳ Ｐゴシック" charset="0"/>
              </a:rPr>
              <a:t>, ...)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fields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particularly important group of tokens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CLIPS primitive data types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float, integer, symbol, string, </a:t>
            </a:r>
            <a:br>
              <a:rPr lang="en-US">
                <a:latin typeface="Arial" charset="0"/>
                <a:ea typeface="ＭＳ Ｐゴシック" charset="0"/>
              </a:rPr>
            </a:br>
            <a:r>
              <a:rPr lang="en-US">
                <a:latin typeface="Arial" charset="0"/>
                <a:ea typeface="ＭＳ Ｐゴシック" charset="0"/>
              </a:rPr>
              <a:t>external address, instance name, instance address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CLIPS Primitive Data Types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067800" cy="5181600"/>
          </a:xfrm>
        </p:spPr>
        <p:txBody>
          <a:bodyPr/>
          <a:lstStyle/>
          <a:p>
            <a:pPr lvl="1"/>
            <a:r>
              <a:rPr lang="en-US" b="1">
                <a:latin typeface="Arial" charset="0"/>
                <a:ea typeface="ＭＳ Ｐゴシック" charset="0"/>
              </a:rPr>
              <a:t>float</a:t>
            </a:r>
            <a:r>
              <a:rPr lang="en-US">
                <a:latin typeface="Arial" charset="0"/>
                <a:ea typeface="ＭＳ Ｐゴシック" charset="0"/>
              </a:rPr>
              <a:t>: decimal point (</a:t>
            </a:r>
            <a:r>
              <a:rPr lang="en-US">
                <a:latin typeface="Courier New" charset="0"/>
                <a:ea typeface="ＭＳ Ｐゴシック" charset="0"/>
              </a:rPr>
              <a:t>1.5</a:t>
            </a:r>
            <a:r>
              <a:rPr lang="en-US">
                <a:latin typeface="Arial" charset="0"/>
                <a:ea typeface="ＭＳ Ｐゴシック" charset="0"/>
              </a:rPr>
              <a:t>) or exponential notation (</a:t>
            </a:r>
            <a:r>
              <a:rPr lang="en-US">
                <a:latin typeface="Courier New" charset="0"/>
                <a:ea typeface="ＭＳ Ｐゴシック" charset="0"/>
              </a:rPr>
              <a:t>3.7e10</a:t>
            </a:r>
            <a:r>
              <a:rPr lang="en-US">
                <a:latin typeface="Arial" charset="0"/>
                <a:ea typeface="ＭＳ Ｐゴシック" charset="0"/>
              </a:rPr>
              <a:t>)</a:t>
            </a:r>
          </a:p>
          <a:p>
            <a:pPr lvl="1"/>
            <a:r>
              <a:rPr lang="en-US" b="1">
                <a:latin typeface="Arial" charset="0"/>
                <a:ea typeface="ＭＳ Ｐゴシック" charset="0"/>
              </a:rPr>
              <a:t>integer</a:t>
            </a:r>
            <a:r>
              <a:rPr lang="en-US">
                <a:latin typeface="Arial" charset="0"/>
                <a:ea typeface="ＭＳ Ｐゴシック" charset="0"/>
              </a:rPr>
              <a:t>: </a:t>
            </a:r>
            <a:r>
              <a:rPr lang="en-US">
                <a:latin typeface="Courier New" charset="0"/>
                <a:ea typeface="ＭＳ Ｐゴシック" charset="0"/>
              </a:rPr>
              <a:t>[sign] &lt;digit&gt;+</a:t>
            </a:r>
            <a:endParaRPr lang="en-US">
              <a:latin typeface="Arial" charset="0"/>
              <a:ea typeface="ＭＳ Ｐゴシック" charset="0"/>
            </a:endParaRPr>
          </a:p>
          <a:p>
            <a:pPr lvl="1"/>
            <a:r>
              <a:rPr lang="en-US" b="1">
                <a:latin typeface="Arial" charset="0"/>
                <a:ea typeface="ＭＳ Ｐゴシック" charset="0"/>
              </a:rPr>
              <a:t>symbol</a:t>
            </a:r>
            <a:r>
              <a:rPr lang="en-US">
                <a:latin typeface="Arial" charset="0"/>
                <a:ea typeface="ＭＳ Ｐゴシック" charset="0"/>
              </a:rPr>
              <a:t>: </a:t>
            </a:r>
            <a:r>
              <a:rPr lang="en-US">
                <a:latin typeface="Courier New" charset="0"/>
                <a:ea typeface="ＭＳ Ｐゴシック" charset="0"/>
              </a:rPr>
              <a:t>&lt;printable ASCII character&gt;+</a:t>
            </a:r>
            <a:r>
              <a:rPr lang="en-US">
                <a:latin typeface="Arial" charset="0"/>
                <a:ea typeface="ＭＳ Ｐゴシック" charset="0"/>
              </a:rPr>
              <a:t> 	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e.g.  </a:t>
            </a:r>
            <a:r>
              <a:rPr lang="en-US">
                <a:latin typeface="Courier New" charset="0"/>
                <a:ea typeface="ＭＳ Ｐゴシック" charset="0"/>
              </a:rPr>
              <a:t>this-is-a-symbol, wrzlbrmft, !?@*+</a:t>
            </a:r>
            <a:endParaRPr lang="en-US">
              <a:latin typeface="Arial" charset="0"/>
              <a:ea typeface="ＭＳ Ｐゴシック" charset="0"/>
            </a:endParaRPr>
          </a:p>
          <a:p>
            <a:pPr lvl="1"/>
            <a:r>
              <a:rPr lang="en-US" b="1">
                <a:latin typeface="Arial" charset="0"/>
                <a:ea typeface="ＭＳ Ｐゴシック" charset="0"/>
              </a:rPr>
              <a:t>string</a:t>
            </a:r>
            <a:r>
              <a:rPr lang="en-US">
                <a:latin typeface="Arial" charset="0"/>
                <a:ea typeface="ＭＳ Ｐゴシック" charset="0"/>
              </a:rPr>
              <a:t>: delimited by double quotes	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e.g. </a:t>
            </a:r>
            <a:r>
              <a:rPr lang="en-US">
                <a:latin typeface="Courier New" charset="0"/>
                <a:ea typeface="ＭＳ Ｐゴシック" charset="0"/>
              </a:rPr>
              <a:t>"This is a string"</a:t>
            </a:r>
            <a:endParaRPr lang="en-US">
              <a:latin typeface="Arial" charset="0"/>
              <a:ea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 b="1">
                <a:latin typeface="Arial" charset="0"/>
                <a:ea typeface="ＭＳ Ｐゴシック" charset="0"/>
              </a:rPr>
              <a:t>external address</a:t>
            </a:r>
            <a:r>
              <a:rPr lang="en-US">
                <a:latin typeface="Arial" charset="0"/>
                <a:ea typeface="ＭＳ Ｐゴシック" charset="0"/>
              </a:rPr>
              <a:t>	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address of external data structure returned by user-defined functions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 b="1">
                <a:latin typeface="Arial" charset="0"/>
                <a:ea typeface="ＭＳ Ｐゴシック" charset="0"/>
              </a:rPr>
              <a:t>instance name</a:t>
            </a:r>
            <a:r>
              <a:rPr lang="en-US">
                <a:latin typeface="Arial" charset="0"/>
                <a:ea typeface="ＭＳ Ｐゴシック" charset="0"/>
              </a:rPr>
              <a:t> (used with Cool)	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delimited by square brackets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 b="1">
                <a:latin typeface="Arial" charset="0"/>
                <a:ea typeface="ＭＳ Ｐゴシック" charset="0"/>
              </a:rPr>
              <a:t>instance address</a:t>
            </a:r>
            <a:r>
              <a:rPr lang="en-US">
                <a:latin typeface="Arial" charset="0"/>
                <a:ea typeface="ＭＳ Ｐゴシック" charset="0"/>
              </a:rPr>
              <a:t> (used with Cool)	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return values from functions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2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Invoke / Exit CLIPS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entering CLIPS 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double-click on icon, or type program name	(CLIPS)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system prompt appears:	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Courier New" charset="0"/>
                <a:ea typeface="ＭＳ Ｐゴシック" charset="0"/>
              </a:rPr>
              <a:t>CLIPS&gt;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exiting CLIPS 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at the system prompt 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</a:t>
            </a:r>
            <a:r>
              <a:rPr lang="en-US">
                <a:latin typeface="Arial" charset="0"/>
                <a:ea typeface="ＭＳ Ｐゴシック" charset="0"/>
              </a:rPr>
              <a:t> 	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type    </a:t>
            </a:r>
            <a:r>
              <a:rPr lang="en-US">
                <a:latin typeface="Courier New" charset="0"/>
                <a:ea typeface="ＭＳ Ｐゴシック" charset="0"/>
              </a:rPr>
              <a:t>(exit)</a:t>
            </a:r>
            <a:r>
              <a:rPr lang="en-US">
                <a:latin typeface="Arial" charset="0"/>
                <a:ea typeface="ＭＳ Ｐゴシック" charset="0"/>
              </a:rPr>
              <a:t>	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Note: enclosing parentheses are important; they indicate a command to be executed, not just a symbol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413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Facts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elementary information items (</a:t>
            </a:r>
            <a:r>
              <a:rPr lang="ja-JP" altLang="en-US" sz="24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chunks</a:t>
            </a:r>
            <a:r>
              <a:rPr lang="ja-JP" altLang="en-US" sz="24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relation name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symbolic field used to access the information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often serves as identifier for the fact</a:t>
            </a:r>
          </a:p>
          <a:p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slots (zero or more)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symbolic fields with associated values</a:t>
            </a:r>
          </a:p>
          <a:p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deftemplate</a:t>
            </a: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 construct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used to define the structure of a fact</a:t>
            </a:r>
          </a:p>
          <a:p>
            <a:pPr lvl="2"/>
            <a:r>
              <a:rPr lang="en-US" sz="1800">
                <a:latin typeface="Arial" charset="0"/>
                <a:ea typeface="ＭＳ Ｐゴシック" charset="0"/>
              </a:rPr>
              <a:t>names and number of slots</a:t>
            </a:r>
          </a:p>
          <a:p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deffacts</a:t>
            </a: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/>
            <a:r>
              <a:rPr lang="en-US" sz="2000">
                <a:latin typeface="Arial" charset="0"/>
                <a:ea typeface="ＭＳ Ｐゴシック" charset="0"/>
              </a:rPr>
              <a:t>used to define initial groups of facts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24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Examples of Facts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ordered fact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(person-name Franz J. Kurfess)</a:t>
            </a:r>
            <a:r>
              <a:rPr lang="en-US">
                <a:latin typeface="Arial" charset="0"/>
                <a:ea typeface="ＭＳ Ｐゴシック" charset="0"/>
              </a:rPr>
              <a:t>     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deftemplate fact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(deftemplate person "deftemplate example</a:t>
            </a:r>
            <a:r>
              <a:rPr lang="ja-JP" altLang="en-US">
                <a:latin typeface="Courier New" charset="0"/>
                <a:ea typeface="ＭＳ Ｐゴシック" charset="0"/>
              </a:rPr>
              <a:t>”</a:t>
            </a:r>
            <a:endParaRPr lang="en-US">
              <a:latin typeface="Courier New" charset="0"/>
              <a:ea typeface="ＭＳ Ｐゴシック" charset="0"/>
            </a:endParaRP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(slot name)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(slot age)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(slot eye-color)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(slot hair-color))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80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Defining Facts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Facts can be asserted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(assert (today is sunday))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&lt;Fact-0&gt;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Facts can be listed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(facts)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f-0 (today is sunday)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Facts can be retracted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 (retract 0)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(facts)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5931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Instances     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 instance of a fact is created by 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(assert (person (name "Franz J. Kurfess")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(age 46)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(eye-color brown)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(hair-color brown))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13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Initial Facts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51816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(deffacts kurfesses "some members of the Kurfess family"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	(person (name "Franz J. Kurfess") (age 46)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    		(eye-color brown)	(hair-color brown))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	(person (name "Hubert   Kurfess") (age 44)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    		(eye-color blue)	(hair-color blond))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	(person (name "Bernhard Kurfess") (age 41)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    		(eye-color blue)	(hair-color blond))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	(person (name "Heinrich Kurfess") (age 38)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    		(eye-color brown)	(hair-color blond))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	(person (name "Irmgard  Kurfess") (age 37)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    		(eye-color green)	(hair-color blond))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536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Motivation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CLIPS is a decent example of an expert system shell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rule-based, forward-chaining system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it illustrates many of the concepts and methods used in other ES shells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it allows the representation of knowledge, and its use for solving suitable problems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604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Usage of Facts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adding facts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Courier New" charset="0"/>
                <a:ea typeface="ＭＳ Ｐゴシック" charset="0"/>
              </a:rPr>
              <a:t>(assert &lt;fact&gt;+)</a:t>
            </a:r>
            <a:endParaRPr lang="en-US" sz="1800">
              <a:latin typeface="Courier New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deleting facts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Courier New" charset="0"/>
                <a:ea typeface="ＭＳ Ｐゴシック" charset="0"/>
              </a:rPr>
              <a:t>(retract  &lt;fact-index&gt;+)</a:t>
            </a:r>
            <a:endParaRPr lang="en-US" sz="1800">
              <a:latin typeface="Courier New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modifying facts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Courier New" charset="0"/>
                <a:ea typeface="ＭＳ Ｐゴシック" charset="0"/>
              </a:rPr>
              <a:t>(modify &lt;fact-index&gt; (&lt;slot-name&gt; &lt;slot-value&gt;)+ )</a:t>
            </a:r>
            <a:endParaRPr lang="en-US" sz="180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retracts the original fact and asserts a new, modified fact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duplicating facts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Courier New" charset="0"/>
                <a:ea typeface="ＭＳ Ｐゴシック" charset="0"/>
              </a:rPr>
              <a:t>(duplicate &lt;fact-index&gt; (&lt;slot-name&gt; &lt;slot-value&gt;)+ )</a:t>
            </a:r>
            <a:r>
              <a:rPr lang="en-US" sz="1800">
                <a:latin typeface="Arial" charset="0"/>
                <a:ea typeface="ＭＳ Ｐゴシック" charset="0"/>
              </a:rPr>
              <a:t>	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adds a new, possibly modified fact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inspection of facts 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Courier New" charset="0"/>
                <a:ea typeface="ＭＳ Ｐゴシック" charset="0"/>
              </a:rPr>
              <a:t>(facts)</a:t>
            </a:r>
            <a:r>
              <a:rPr lang="en-US" sz="1800">
                <a:latin typeface="Arial" charset="0"/>
                <a:ea typeface="ＭＳ Ｐゴシック" charset="0"/>
              </a:rPr>
              <a:t>	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prints the list of facts	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Courier New" charset="0"/>
                <a:ea typeface="ＭＳ Ｐゴシック" charset="0"/>
              </a:rPr>
              <a:t>(watch facts)</a:t>
            </a:r>
            <a:r>
              <a:rPr lang="en-US" sz="1800">
                <a:latin typeface="Arial" charset="0"/>
                <a:ea typeface="ＭＳ Ｐゴシック" charset="0"/>
              </a:rPr>
              <a:t>	</a:t>
            </a:r>
          </a:p>
          <a:p>
            <a:pPr lvl="2">
              <a:lnSpc>
                <a:spcPct val="90000"/>
              </a:lnSpc>
            </a:pPr>
            <a:r>
              <a:rPr lang="en-US" sz="1600">
                <a:latin typeface="Arial" charset="0"/>
                <a:ea typeface="ＭＳ Ｐゴシック" charset="0"/>
              </a:rPr>
              <a:t>automatically displays changes to the fact list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22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Rules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general format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</a:t>
            </a:r>
            <a:r>
              <a:rPr lang="en-US" dirty="0" err="1">
                <a:latin typeface="Courier New" charset="0"/>
                <a:ea typeface="ＭＳ Ｐゴシック" charset="0"/>
              </a:rPr>
              <a:t>defrule</a:t>
            </a:r>
            <a:r>
              <a:rPr lang="en-US" dirty="0">
                <a:latin typeface="Courier New" charset="0"/>
                <a:ea typeface="ＭＳ Ｐゴシック" charset="0"/>
              </a:rPr>
              <a:t> &lt;rule name&gt; ["comment"]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&lt;patterns&gt;* ; left-hand side (LHS) 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		  </a:t>
            </a:r>
            <a:r>
              <a:rPr lang="en-US" dirty="0" smtClean="0">
                <a:latin typeface="Courier New" charset="0"/>
                <a:ea typeface="ＭＳ Ｐゴシック" charset="0"/>
              </a:rPr>
              <a:t>; </a:t>
            </a:r>
            <a:r>
              <a:rPr lang="en-US" dirty="0">
                <a:latin typeface="Courier New" charset="0"/>
                <a:ea typeface="ＭＳ Ｐゴシック" charset="0"/>
              </a:rPr>
              <a:t>or antecedent of the rule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=&gt;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&lt;actions&gt;*) ; right-hand side (RHS) 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    		  </a:t>
            </a:r>
            <a:r>
              <a:rPr lang="en-US" dirty="0" smtClean="0">
                <a:latin typeface="Courier New" charset="0"/>
                <a:ea typeface="ＭＳ Ｐゴシック" charset="0"/>
              </a:rPr>
              <a:t>; </a:t>
            </a:r>
            <a:r>
              <a:rPr lang="en-US" dirty="0">
                <a:latin typeface="Courier New" charset="0"/>
                <a:ea typeface="ＭＳ Ｐゴシック" charset="0"/>
              </a:rPr>
              <a:t>or consequent of the rule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93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Rule Components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 header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defrule keyword, name of the rule, optional comment string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 antecedent (LHS)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patterns to be matched against facts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 arrow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separates antecedent and consequent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 consequent (RHS)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actions to be performed when the rule fires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13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Examples of Rules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simple rule 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(defrule birthday-FJK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		(person (name "Franz J. Kurfess")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	  (age 46)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	  (eye-color brown)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 		  (hair-color brown))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 (date-today April-13-02)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=&gt;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	(printout t "Happy birthday, Franz!")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  	(modify 1 (age 47))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92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  Properties of Simple Rules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very limited: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LHS must match facts exactly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facts must be accessed through their index number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changes must be stated explicitly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can be enhanced through the use of variables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08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Variables, Operators, Functions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50292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symbolic name beginning with  a question mark "</a:t>
            </a:r>
            <a:r>
              <a:rPr lang="en-US">
                <a:latin typeface="Courier New" charset="0"/>
                <a:ea typeface="ＭＳ Ｐゴシック" charset="0"/>
              </a:rPr>
              <a:t>?</a:t>
            </a:r>
            <a:r>
              <a:rPr lang="en-US">
                <a:latin typeface="Arial" charset="0"/>
                <a:ea typeface="ＭＳ Ｐゴシック" charset="0"/>
              </a:rPr>
              <a:t>"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variable bindings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variables in a rule pattern (LHS) are bound to the corresponding values in the fact, and then can be used on the RHS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all occurrences of a variable in a rule have the same value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the left-most occurrence in the LHS determines the value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bindings are valid only within one rule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access to facts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variables can be used to make access  to facts more convenient:</a:t>
            </a:r>
          </a:p>
          <a:p>
            <a:pPr lvl="2">
              <a:buFont typeface="Zapf Dingbats" charset="0"/>
              <a:buNone/>
            </a:pPr>
            <a:r>
              <a:rPr lang="en-US">
                <a:latin typeface="Arial" charset="0"/>
                <a:ea typeface="ＭＳ Ｐゴシック" charset="0"/>
              </a:rPr>
              <a:t> </a:t>
            </a:r>
            <a:r>
              <a:rPr lang="en-US">
                <a:latin typeface="Courier New" charset="0"/>
                <a:ea typeface="ＭＳ Ｐゴシック" charset="0"/>
              </a:rPr>
              <a:t>?age &lt;- (age harry 17)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81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Wildcards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question mark </a:t>
            </a:r>
            <a:r>
              <a:rPr lang="en-US">
                <a:latin typeface="Courier New" charset="0"/>
                <a:ea typeface="ＭＳ Ｐゴシック" charset="0"/>
                <a:cs typeface="ＭＳ Ｐゴシック" charset="0"/>
              </a:rPr>
              <a:t>?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matches any single field within a fact	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multi-field wildcard </a:t>
            </a:r>
            <a:r>
              <a:rPr lang="en-US">
                <a:latin typeface="Courier New" charset="0"/>
                <a:ea typeface="ＭＳ Ｐゴシック" charset="0"/>
                <a:cs typeface="ＭＳ Ｐゴシック" charset="0"/>
              </a:rPr>
              <a:t>$?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matches zero or more fields in a fact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42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Field Constraints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 not constraint </a:t>
            </a:r>
            <a:r>
              <a:rPr lang="en-US">
                <a:latin typeface="Courier New" charset="0"/>
                <a:ea typeface="ＭＳ Ｐゴシック" charset="0"/>
                <a:cs typeface="ＭＳ Ｐゴシック" charset="0"/>
              </a:rPr>
              <a:t>~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the field can take any value except the one specified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 or constraint </a:t>
            </a:r>
            <a:r>
              <a:rPr lang="en-US">
                <a:latin typeface="Courier New" charset="0"/>
                <a:ea typeface="ＭＳ Ｐゴシック" charset="0"/>
                <a:cs typeface="ＭＳ Ｐゴシック" charset="0"/>
              </a:rPr>
              <a:t>|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specifies alternative values, one of which must match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 and constraint </a:t>
            </a:r>
            <a:r>
              <a:rPr lang="en-US">
                <a:latin typeface="Courier New" charset="0"/>
                <a:ea typeface="ＭＳ Ｐゴシック" charset="0"/>
                <a:cs typeface="ＭＳ Ｐゴシック" charset="0"/>
              </a:rPr>
              <a:t>&amp;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the value of the field must match all specified values	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mostly used to place constraints on the binding of a variable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70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Mathematical Operators 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51196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basic operators (</a:t>
            </a: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+,-,*,/)</a:t>
            </a: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 and many functions (trigonometric, logarithmic, exponential) are supported	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prefix notation	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no built-in precedence, only left-to-right and parentheses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test feature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evaluates an expression in the LHS instead of matching a pattern against a fact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pattern connectives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multiple patterns in the LHS are implicitly </a:t>
            </a:r>
            <a:r>
              <a:rPr lang="en-US" sz="2000">
                <a:latin typeface="Courier New" charset="0"/>
                <a:ea typeface="ＭＳ Ｐゴシック" charset="0"/>
              </a:rPr>
              <a:t>AND</a:t>
            </a:r>
            <a:r>
              <a:rPr lang="en-US" sz="2000">
                <a:latin typeface="Arial" charset="0"/>
                <a:ea typeface="ＭＳ Ｐゴシック" charset="0"/>
              </a:rPr>
              <a:t>-connected	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patterns can also be explicitly connected via  </a:t>
            </a:r>
            <a:r>
              <a:rPr lang="en-US" sz="2000">
                <a:latin typeface="Courier New" charset="0"/>
                <a:ea typeface="ＭＳ Ｐゴシック" charset="0"/>
              </a:rPr>
              <a:t>AND, OR, NOT</a:t>
            </a:r>
            <a:r>
              <a:rPr lang="en-US" sz="2000">
                <a:latin typeface="Arial" charset="0"/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user-defined functions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external functions written in C or other languages can be integrated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Jess is tightly integrated with Java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35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Examples of Rules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more complex rule  </a:t>
            </a:r>
          </a:p>
          <a:p>
            <a:pPr>
              <a:buFont typeface="Zapf Dingbat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latin typeface="Courier New" charset="0"/>
                <a:ea typeface="ＭＳ Ｐゴシック" charset="0"/>
                <a:cs typeface="ＭＳ Ｐゴシック" charset="0"/>
              </a:rPr>
              <a:t>(</a:t>
            </a:r>
            <a:r>
              <a:rPr lang="en-US" dirty="0" err="1">
                <a:latin typeface="Courier New" charset="0"/>
                <a:ea typeface="ＭＳ Ｐゴシック" charset="0"/>
                <a:cs typeface="ＭＳ Ｐゴシック" charset="0"/>
              </a:rPr>
              <a:t>defrule</a:t>
            </a:r>
            <a:r>
              <a:rPr lang="en-US" dirty="0">
                <a:latin typeface="Courier New" charset="0"/>
                <a:ea typeface="ＭＳ Ｐゴシック" charset="0"/>
                <a:cs typeface="ＭＳ Ｐゴシック" charset="0"/>
              </a:rPr>
              <a:t> find-blue-eyes</a:t>
            </a:r>
          </a:p>
          <a:p>
            <a:pPr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  <a:cs typeface="ＭＳ Ｐゴシック" charset="0"/>
              </a:rPr>
              <a:t> 		(person (name ?name)</a:t>
            </a:r>
          </a:p>
          <a:p>
            <a:pPr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  <a:cs typeface="ＭＳ Ｐゴシック" charset="0"/>
              </a:rPr>
              <a:t>    		  (eye-color blue))</a:t>
            </a:r>
          </a:p>
          <a:p>
            <a:pPr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  <a:cs typeface="ＭＳ Ｐゴシック" charset="0"/>
              </a:rPr>
              <a:t>   =&gt;</a:t>
            </a:r>
          </a:p>
          <a:p>
            <a:pPr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  <a:cs typeface="ＭＳ Ｐゴシック" charset="0"/>
              </a:rPr>
              <a:t> 		(printout t ?name " has blue eyes</a:t>
            </a:r>
            <a:r>
              <a:rPr lang="en-US" dirty="0" smtClean="0">
                <a:latin typeface="Courier New" charset="0"/>
                <a:ea typeface="ＭＳ Ｐゴシック" charset="0"/>
                <a:cs typeface="ＭＳ Ｐゴシック" charset="0"/>
              </a:rPr>
              <a:t>.” 	 </a:t>
            </a:r>
            <a:r>
              <a:rPr lang="en-US" dirty="0" err="1" smtClean="0">
                <a:latin typeface="Courier New" charset="0"/>
                <a:ea typeface="ＭＳ Ｐゴシック" charset="0"/>
                <a:cs typeface="ＭＳ Ｐゴシック" charset="0"/>
              </a:rPr>
              <a:t>crlf</a:t>
            </a:r>
            <a:r>
              <a:rPr lang="en-US" dirty="0">
                <a:latin typeface="Courier New" charset="0"/>
                <a:ea typeface="ＭＳ Ｐゴシック" charset="0"/>
                <a:cs typeface="ＭＳ Ｐゴシック" charset="0"/>
              </a:rPr>
              <a:t>))</a:t>
            </a:r>
          </a:p>
          <a:p>
            <a:pPr>
              <a:buFont typeface="Zapf Dingbats" charset="0"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 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4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Objectives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be familiar with the important concepts and methods used in rule-based ES shells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facts, rules, pattern matching, agenda, working memory,  forward chaining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understand the fundamental workings of an ES shell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knowledge representation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reasoning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apply rule-based techniques to simple examples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evaluate the suitability of rule-based systems for specific tasks dealing with knowledge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404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Example Rule with Field Constraints   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5105400"/>
          </a:xfrm>
        </p:spPr>
        <p:txBody>
          <a:bodyPr/>
          <a:lstStyle/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(defrule silly-eye-hair-match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	(person (name ?name1)</a:t>
            </a:r>
          </a:p>
          <a:p>
            <a:pPr lvl="2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</a:rPr>
              <a:t>(eye-color ?eyes1&amp;blue|green)</a:t>
            </a:r>
          </a:p>
          <a:p>
            <a:pPr lvl="2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</a:rPr>
              <a:t>(hair-color ?hair1&amp;~black))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(person (name ?name2&amp;~?name1)</a:t>
            </a:r>
          </a:p>
          <a:p>
            <a:pPr lvl="2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</a:rPr>
              <a:t>(eye-color ?eyes2&amp;~?eyes1)</a:t>
            </a:r>
          </a:p>
          <a:p>
            <a:pPr lvl="2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</a:rPr>
              <a:t>(hair-color ?hair2&amp;red|?hair1))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  =&gt;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(printout t ?name1 " has "?eyes1 " eyes and "  ?hair1 " hair."	crlf)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(printout t ?name2 " has "?eyes2 " eyes  and " ?hair2 " hair."	crlf))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739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Using Templates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/>
          </a:bodyPr>
          <a:lstStyle/>
          <a:p>
            <a:pPr defTabSz="914400">
              <a:lnSpc>
                <a:spcPct val="90000"/>
              </a:lnSpc>
              <a:buFont typeface="Zapf Dingbats" charset="0"/>
              <a:buNone/>
            </a:pP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latin typeface="Courier New" charset="0"/>
                <a:ea typeface="ＭＳ Ｐゴシック" charset="0"/>
                <a:cs typeface="ＭＳ Ｐゴシック" charset="0"/>
              </a:rPr>
              <a:t>deftemplate</a:t>
            </a: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 student </a:t>
            </a:r>
            <a:r>
              <a:rPr lang="ja-JP" altLang="en-US" sz="2400" dirty="0">
                <a:latin typeface="Courier New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a student record</a:t>
            </a:r>
            <a:r>
              <a:rPr lang="ja-JP" altLang="en-US" sz="2400" dirty="0">
                <a:latin typeface="Courier New" charset="0"/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latin typeface="Courier New" charset="0"/>
              <a:ea typeface="ＭＳ Ｐゴシック" charset="0"/>
              <a:cs typeface="ＭＳ Ｐゴシック" charset="0"/>
            </a:endParaRP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(slot name (type STRING))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(slot age (type NUMBER) (default 18)))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CLIPS&gt; (assert (student (name </a:t>
            </a:r>
            <a:r>
              <a:rPr lang="en-US" dirty="0" err="1">
                <a:latin typeface="Courier New" charset="0"/>
                <a:ea typeface="ＭＳ Ｐゴシック" charset="0"/>
              </a:rPr>
              <a:t>fred</a:t>
            </a:r>
            <a:r>
              <a:rPr lang="en-US" dirty="0">
                <a:latin typeface="Courier New" charset="0"/>
                <a:ea typeface="ＭＳ Ｐゴシック" charset="0"/>
              </a:rPr>
              <a:t>)))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endParaRPr lang="en-US" dirty="0">
              <a:latin typeface="Courier New" charset="0"/>
              <a:ea typeface="ＭＳ Ｐゴシック" charset="0"/>
            </a:endParaRPr>
          </a:p>
          <a:p>
            <a:pPr defTabSz="914400">
              <a:lnSpc>
                <a:spcPct val="90000"/>
              </a:lnSpc>
              <a:buFont typeface="Zapf Dingbats" charset="0"/>
              <a:buNone/>
            </a:pP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latin typeface="Courier New" charset="0"/>
                <a:ea typeface="ＭＳ Ｐゴシック" charset="0"/>
                <a:cs typeface="ＭＳ Ｐゴシック" charset="0"/>
              </a:rPr>
              <a:t>defrule</a:t>
            </a: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 print-a-student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(student (name ?name) (age ?age))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=&gt;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(printout t ?name </a:t>
            </a:r>
            <a:r>
              <a:rPr lang="ja-JP" altLang="en-US" dirty="0">
                <a:latin typeface="Courier New" charset="0"/>
                <a:ea typeface="ＭＳ Ｐゴシック" charset="0"/>
              </a:rPr>
              <a:t>“</a:t>
            </a:r>
            <a:r>
              <a:rPr lang="en-US" dirty="0">
                <a:latin typeface="Courier New" charset="0"/>
                <a:ea typeface="ＭＳ Ｐゴシック" charset="0"/>
              </a:rPr>
              <a:t> is </a:t>
            </a:r>
            <a:r>
              <a:rPr lang="ja-JP" altLang="en-US" dirty="0">
                <a:latin typeface="Courier New" charset="0"/>
                <a:ea typeface="ＭＳ Ｐゴシック" charset="0"/>
              </a:rPr>
              <a:t>“</a:t>
            </a:r>
            <a:r>
              <a:rPr lang="en-US" dirty="0">
                <a:latin typeface="Courier New" charset="0"/>
                <a:ea typeface="ＭＳ Ｐゴシック" charset="0"/>
              </a:rPr>
              <a:t> ?age</a:t>
            </a:r>
            <a:r>
              <a:rPr lang="en-US" dirty="0" smtClean="0">
                <a:latin typeface="Courier New" charset="0"/>
                <a:ea typeface="ＭＳ Ｐゴシック" charset="0"/>
              </a:rPr>
              <a:t>)</a:t>
            </a:r>
            <a:r>
              <a:rPr lang="en-US" sz="2400" dirty="0" smtClean="0">
                <a:latin typeface="Courier New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latin typeface="Courier Ne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8048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An Example CLIPS Rule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/>
          <a:lstStyle/>
          <a:p>
            <a:pPr>
              <a:buFont typeface="Zapf Dingbats" charset="0"/>
              <a:buNone/>
            </a:pP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latin typeface="Courier New" charset="0"/>
                <a:ea typeface="ＭＳ Ｐゴシック" charset="0"/>
                <a:cs typeface="ＭＳ Ｐゴシック" charset="0"/>
              </a:rPr>
              <a:t>defrule</a:t>
            </a: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 err="1">
                <a:latin typeface="Courier New" charset="0"/>
                <a:ea typeface="ＭＳ Ｐゴシック" charset="0"/>
                <a:cs typeface="ＭＳ Ｐゴシック" charset="0"/>
              </a:rPr>
              <a:t>sunday</a:t>
            </a: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 </a:t>
            </a:r>
            <a:r>
              <a:rPr lang="ja-JP" altLang="en-US" sz="2400" dirty="0">
                <a:latin typeface="Courier New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Things to do on Sunday</a:t>
            </a:r>
            <a:r>
              <a:rPr lang="ja-JP" altLang="en-US" sz="2400" dirty="0">
                <a:latin typeface="Courier New" charset="0"/>
                <a:ea typeface="ＭＳ Ｐゴシック" charset="0"/>
                <a:cs typeface="ＭＳ Ｐゴシック" charset="0"/>
              </a:rPr>
              <a:t>”</a:t>
            </a:r>
            <a:endParaRPr lang="en-US" sz="2400" dirty="0">
              <a:latin typeface="Courier New" charset="0"/>
              <a:ea typeface="ＭＳ Ｐゴシック" charset="0"/>
              <a:cs typeface="ＭＳ Ｐゴシック" charset="0"/>
            </a:endParaRP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(salience 0)	; </a:t>
            </a:r>
            <a:r>
              <a:rPr lang="en-US" sz="1600" dirty="0">
                <a:latin typeface="Courier New" charset="0"/>
                <a:ea typeface="ＭＳ Ｐゴシック" charset="0"/>
              </a:rPr>
              <a:t>salience in the interval [-10000, 10000]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(today is Sunday)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(weather is sunny)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=&gt;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(assert (chore wash car))</a:t>
            </a:r>
          </a:p>
          <a:p>
            <a:pPr lvl="1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(assert (chore chop wood)</a:t>
            </a:r>
            <a:r>
              <a:rPr lang="en-US" dirty="0" smtClean="0">
                <a:latin typeface="Courier New" charset="0"/>
                <a:ea typeface="ＭＳ Ｐゴシック" charset="0"/>
              </a:rPr>
              <a:t>)</a:t>
            </a:r>
            <a:r>
              <a:rPr lang="en-US" sz="2400" dirty="0" smtClean="0">
                <a:latin typeface="Courier New" charset="0"/>
                <a:ea typeface="ＭＳ Ｐゴシック" charset="0"/>
                <a:cs typeface="ＭＳ Ｐゴシック" charset="0"/>
              </a:rPr>
              <a:t>)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8218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Getting the Rules Started</a:t>
            </a:r>
          </a:p>
        </p:txBody>
      </p:sp>
      <p:sp>
        <p:nvSpPr>
          <p:cNvPr id="8602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4975225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 reset command creates a special fact</a:t>
            </a:r>
          </a:p>
          <a:p>
            <a:pPr lvl="1">
              <a:buFont typeface="Zapf Dingbats" charset="0"/>
              <a:buNone/>
            </a:pPr>
            <a:r>
              <a:rPr lang="en-US" sz="2000" dirty="0">
                <a:latin typeface="Courier New" charset="0"/>
                <a:ea typeface="ＭＳ Ｐゴシック" charset="0"/>
              </a:rPr>
              <a:t>CLIPS&gt; (load </a:t>
            </a:r>
            <a:r>
              <a:rPr lang="ja-JP" altLang="en-US" sz="2000" dirty="0">
                <a:latin typeface="Courier New" charset="0"/>
                <a:ea typeface="ＭＳ Ｐゴシック" charset="0"/>
              </a:rPr>
              <a:t>“</a:t>
            </a:r>
            <a:r>
              <a:rPr lang="en-US" sz="2000" dirty="0" err="1">
                <a:latin typeface="Courier New" charset="0"/>
                <a:ea typeface="ＭＳ Ｐゴシック" charset="0"/>
              </a:rPr>
              <a:t>today.clp</a:t>
            </a:r>
            <a:r>
              <a:rPr lang="ja-JP" altLang="en-US" sz="2000" dirty="0">
                <a:latin typeface="Courier New" charset="0"/>
                <a:ea typeface="ＭＳ Ｐゴシック" charset="0"/>
              </a:rPr>
              <a:t>”</a:t>
            </a:r>
            <a:r>
              <a:rPr lang="en-US" sz="2000" dirty="0">
                <a:latin typeface="Courier New" charset="0"/>
                <a:ea typeface="ＭＳ Ｐゴシック" charset="0"/>
              </a:rPr>
              <a:t>)</a:t>
            </a:r>
          </a:p>
          <a:p>
            <a:pPr lvl="1">
              <a:buFont typeface="Zapf Dingbats" charset="0"/>
              <a:buNone/>
            </a:pPr>
            <a:r>
              <a:rPr lang="en-US" sz="2000" dirty="0">
                <a:latin typeface="Courier New" charset="0"/>
                <a:ea typeface="ＭＳ Ｐゴシック" charset="0"/>
              </a:rPr>
              <a:t>CLIPS&gt; (facts)</a:t>
            </a:r>
          </a:p>
          <a:p>
            <a:pPr lvl="1">
              <a:buFont typeface="Zapf Dingbats" charset="0"/>
              <a:buNone/>
            </a:pPr>
            <a:r>
              <a:rPr lang="en-US" sz="2000" dirty="0">
                <a:latin typeface="Courier New" charset="0"/>
                <a:ea typeface="ＭＳ Ｐゴシック" charset="0"/>
              </a:rPr>
              <a:t>CLIPS&gt; (reset)</a:t>
            </a:r>
          </a:p>
          <a:p>
            <a:pPr lvl="1">
              <a:buFont typeface="Zapf Dingbats" charset="0"/>
              <a:buNone/>
            </a:pPr>
            <a:r>
              <a:rPr lang="en-US" sz="2000" dirty="0">
                <a:latin typeface="Courier New" charset="0"/>
                <a:ea typeface="ＭＳ Ｐゴシック" charset="0"/>
              </a:rPr>
              <a:t>CLIPS&gt; (facts)</a:t>
            </a:r>
          </a:p>
          <a:p>
            <a:pPr lvl="1">
              <a:buFont typeface="Zapf Dingbats" charset="0"/>
              <a:buNone/>
            </a:pPr>
            <a:r>
              <a:rPr lang="en-US" sz="2000" dirty="0">
                <a:latin typeface="Courier New" charset="0"/>
                <a:ea typeface="ＭＳ Ｐゴシック" charset="0"/>
              </a:rPr>
              <a:t>f-0 (initial-fact) ...</a:t>
            </a:r>
          </a:p>
          <a:p>
            <a:pPr lvl="1">
              <a:buFont typeface="Zapf Dingbats" charset="0"/>
              <a:buNone/>
            </a:pPr>
            <a:endParaRPr lang="en-US" sz="2000" dirty="0">
              <a:latin typeface="Courier New" charset="0"/>
              <a:ea typeface="ＭＳ Ｐゴシック" charset="0"/>
            </a:endParaRPr>
          </a:p>
          <a:p>
            <a:pPr lvl="1">
              <a:buFont typeface="Zapf Dingbats" charset="0"/>
              <a:buNone/>
            </a:pPr>
            <a:r>
              <a:rPr lang="en-US" sz="2000" dirty="0">
                <a:latin typeface="Courier New" charset="0"/>
                <a:ea typeface="ＭＳ Ｐゴシック" charset="0"/>
              </a:rPr>
              <a:t>(</a:t>
            </a:r>
            <a:r>
              <a:rPr lang="en-US" sz="2000" dirty="0" err="1">
                <a:latin typeface="Courier New" charset="0"/>
                <a:ea typeface="ＭＳ Ｐゴシック" charset="0"/>
              </a:rPr>
              <a:t>defrule</a:t>
            </a:r>
            <a:r>
              <a:rPr lang="en-US" sz="2000" dirty="0">
                <a:latin typeface="Courier New" charset="0"/>
                <a:ea typeface="ＭＳ Ｐゴシック" charset="0"/>
              </a:rPr>
              <a:t> start</a:t>
            </a:r>
          </a:p>
          <a:p>
            <a:pPr lvl="2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(initial-fact)</a:t>
            </a:r>
          </a:p>
          <a:p>
            <a:pPr lvl="2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=&gt;</a:t>
            </a:r>
          </a:p>
          <a:p>
            <a:pPr lvl="2"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(printout t </a:t>
            </a:r>
            <a:r>
              <a:rPr lang="ja-JP" altLang="en-US" dirty="0">
                <a:latin typeface="Courier New" charset="0"/>
                <a:ea typeface="ＭＳ Ｐゴシック" charset="0"/>
              </a:rPr>
              <a:t>“</a:t>
            </a:r>
            <a:r>
              <a:rPr lang="en-US" dirty="0">
                <a:latin typeface="Courier New" charset="0"/>
                <a:ea typeface="ＭＳ Ｐゴシック" charset="0"/>
              </a:rPr>
              <a:t>hello</a:t>
            </a:r>
            <a:r>
              <a:rPr lang="ja-JP" altLang="en-US" dirty="0">
                <a:latin typeface="Courier New" charset="0"/>
                <a:ea typeface="ＭＳ Ｐゴシック" charset="0"/>
              </a:rPr>
              <a:t>”</a:t>
            </a:r>
            <a:r>
              <a:rPr lang="en-US" dirty="0" smtClean="0">
                <a:latin typeface="Courier New" charset="0"/>
                <a:ea typeface="ＭＳ Ｐゴシック" charset="0"/>
              </a:rPr>
              <a:t>)</a:t>
            </a:r>
            <a:r>
              <a:rPr lang="en-US" sz="2000" dirty="0" smtClean="0">
                <a:latin typeface="Courier New" charset="0"/>
                <a:ea typeface="ＭＳ Ｐゴシック" charset="0"/>
              </a:rPr>
              <a:t>)</a:t>
            </a:r>
            <a:endParaRPr lang="en-US" sz="2000" dirty="0">
              <a:latin typeface="Courier New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143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Variables &amp; Pattern Matching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Variables make rules more applicable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18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latin typeface="Courier New" charset="0"/>
                <a:ea typeface="ＭＳ Ｐゴシック" charset="0"/>
                <a:cs typeface="ＭＳ Ｐゴシック" charset="0"/>
              </a:rPr>
              <a:t>defrule</a:t>
            </a: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 pick-a-chore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(today is ?day)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(chore is ?job)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=&gt;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(assert (do ?job on ?day)</a:t>
            </a:r>
            <a:r>
              <a:rPr lang="en-US" dirty="0" smtClean="0">
                <a:latin typeface="Courier New" charset="0"/>
                <a:ea typeface="ＭＳ Ｐゴシック" charset="0"/>
              </a:rPr>
              <a:t>)</a:t>
            </a:r>
            <a:r>
              <a:rPr lang="en-US" sz="2400" dirty="0" smtClean="0">
                <a:latin typeface="Courier New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latin typeface="Courier Ne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Font typeface="Zapf Dingbats" charset="0"/>
              <a:buNone/>
            </a:pPr>
            <a:endParaRPr lang="en-US" sz="1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if conditions are matched, then bindings are used</a:t>
            </a:r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8429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Retracting Facts from a Rule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/>
          </a:bodyPr>
          <a:lstStyle/>
          <a:p>
            <a:pPr>
              <a:lnSpc>
                <a:spcPct val="90000"/>
              </a:lnSpc>
              <a:buFont typeface="Zapf Dingbats" charset="0"/>
              <a:buNone/>
            </a:pP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400" dirty="0" err="1">
                <a:latin typeface="Courier New" charset="0"/>
                <a:ea typeface="ＭＳ Ｐゴシック" charset="0"/>
                <a:cs typeface="ＭＳ Ｐゴシック" charset="0"/>
              </a:rPr>
              <a:t>defrule</a:t>
            </a:r>
            <a:r>
              <a:rPr lang="en-US" sz="2400" dirty="0">
                <a:latin typeface="Courier New" charset="0"/>
                <a:ea typeface="ＭＳ Ｐゴシック" charset="0"/>
                <a:cs typeface="ＭＳ Ｐゴシック" charset="0"/>
              </a:rPr>
              <a:t> do-a-chore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(today is ?day)	; ?day must have a consistent binding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?chore &lt;- (do ?job on ?day)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=&gt;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(printout t ?job </a:t>
            </a:r>
            <a:r>
              <a:rPr lang="ja-JP" altLang="en-US" dirty="0">
                <a:latin typeface="Courier New" charset="0"/>
                <a:ea typeface="ＭＳ Ｐゴシック" charset="0"/>
              </a:rPr>
              <a:t>“</a:t>
            </a:r>
            <a:r>
              <a:rPr lang="en-US" dirty="0">
                <a:latin typeface="Courier New" charset="0"/>
                <a:ea typeface="ＭＳ Ｐゴシック" charset="0"/>
              </a:rPr>
              <a:t> done</a:t>
            </a:r>
            <a:r>
              <a:rPr lang="ja-JP" altLang="en-US" dirty="0">
                <a:latin typeface="Courier New" charset="0"/>
                <a:ea typeface="ＭＳ Ｐゴシック" charset="0"/>
              </a:rPr>
              <a:t>”</a:t>
            </a:r>
            <a:r>
              <a:rPr lang="en-US" dirty="0">
                <a:latin typeface="Courier New" charset="0"/>
                <a:ea typeface="ＭＳ Ｐゴシック" charset="0"/>
              </a:rPr>
              <a:t>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dirty="0">
                <a:latin typeface="Courier New" charset="0"/>
                <a:ea typeface="ＭＳ Ｐゴシック" charset="0"/>
              </a:rPr>
              <a:t>(retract ?chore</a:t>
            </a:r>
            <a:r>
              <a:rPr lang="en-US" dirty="0" smtClean="0">
                <a:latin typeface="Courier New" charset="0"/>
                <a:ea typeface="ＭＳ Ｐゴシック" charset="0"/>
              </a:rPr>
              <a:t>)</a:t>
            </a:r>
            <a:r>
              <a:rPr lang="en-US" sz="2400" dirty="0" smtClean="0">
                <a:latin typeface="Courier New" charset="0"/>
                <a:ea typeface="ＭＳ Ｐゴシック" charset="0"/>
                <a:cs typeface="ＭＳ Ｐゴシック" charset="0"/>
              </a:rPr>
              <a:t>)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buFont typeface="Zapf Dingbats" charset="0"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 variable must be assigned to the item for retraction</a:t>
            </a: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7827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Pattern Matching Details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one-to-one matching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(do ?job on ?day)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(do washing on monday)</a:t>
            </a:r>
          </a:p>
          <a:p>
            <a:pPr>
              <a:lnSpc>
                <a:spcPct val="90000"/>
              </a:lnSpc>
              <a:buFont typeface="Zapf Dingbats" charset="0"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use of wild cards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(do ? ? monday)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(do ? on ?)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(do ? ? ?day)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(do $?)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(do $? monday)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(do ?chore $?when)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252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Defining Functions in CLIPS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 fontScale="92500" lnSpcReduction="10000"/>
          </a:bodyPr>
          <a:lstStyle/>
          <a:p>
            <a:pPr defTabSz="914400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Uses a LISP or Scheme-like syntax</a:t>
            </a:r>
          </a:p>
          <a:p>
            <a:pPr defTabSz="914400">
              <a:lnSpc>
                <a:spcPct val="90000"/>
              </a:lnSpc>
              <a:buFont typeface="Zapf Dingbats" charset="0"/>
              <a:buNone/>
            </a:pPr>
            <a:endParaRPr lang="en-US" sz="2000">
              <a:latin typeface="Arial" charset="0"/>
              <a:ea typeface="ＭＳ Ｐゴシック" charset="0"/>
              <a:cs typeface="ＭＳ Ｐゴシック" charset="0"/>
            </a:endParaRPr>
          </a:p>
          <a:p>
            <a:pPr defTabSz="914400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(deffunction function-name (arg ... arg)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action ... action)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endParaRPr lang="en-US">
              <a:latin typeface="Courier New" charset="0"/>
              <a:ea typeface="ＭＳ Ｐゴシック" charset="0"/>
            </a:endParaRPr>
          </a:p>
          <a:p>
            <a:pPr defTabSz="914400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(deffunction hypotenuse (?a ?b)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(sqrt (+ (* ?a ?a) (* ?b ?b))))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endParaRPr lang="en-US">
              <a:latin typeface="Courier New" charset="0"/>
              <a:ea typeface="ＭＳ Ｐゴシック" charset="0"/>
            </a:endParaRPr>
          </a:p>
          <a:p>
            <a:pPr defTabSz="914400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(deffunction initialize ()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(clear)</a:t>
            </a:r>
          </a:p>
          <a:p>
            <a:pPr lvl="1" indent="-228600" defTabSz="914400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(assert (today is sunday)))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480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Defining Classes &amp; Instances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4975225"/>
          </a:xfrm>
          <a:noFill/>
        </p:spPr>
        <p:txBody>
          <a:bodyPr lIns="90488" rIns="90488"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defining the class CAR</a:t>
            </a:r>
            <a:endParaRPr lang="en-US" sz="240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(defclass car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(is-a user)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(name)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(made-by))</a:t>
            </a:r>
          </a:p>
          <a:p>
            <a:pPr>
              <a:buFont typeface="Zapf Dingbats" charset="0"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defining an instance of CAR</a:t>
            </a:r>
          </a:p>
          <a:p>
            <a:pPr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  <a:cs typeface="ＭＳ Ｐゴシック" charset="0"/>
              </a:rPr>
              <a:t>(make-instance corvette of car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(made-by chevrolet))</a:t>
            </a:r>
            <a:endParaRPr lang="en-US" sz="2800">
              <a:latin typeface="Courier New" charset="0"/>
              <a:ea typeface="ＭＳ Ｐゴシック" charset="0"/>
            </a:endParaRPr>
          </a:p>
        </p:txBody>
      </p:sp>
      <p:sp>
        <p:nvSpPr>
          <p:cNvPr id="96260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1286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9"/>
          <p:cNvSpPr>
            <a:spLocks noChangeArrowheads="1"/>
          </p:cNvSpPr>
          <p:nvPr/>
        </p:nvSpPr>
        <p:spPr bwMode="auto">
          <a:xfrm>
            <a:off x="941388" y="2503488"/>
            <a:ext cx="6569075" cy="402748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Concrete &amp; Abstract Classes</a:t>
            </a:r>
          </a:p>
        </p:txBody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some classes only exist for inheritance purposes</a:t>
            </a:r>
          </a:p>
        </p:txBody>
      </p:sp>
      <p:sp>
        <p:nvSpPr>
          <p:cNvPr id="98309" name="Oval 4"/>
          <p:cNvSpPr>
            <a:spLocks noChangeArrowheads="1"/>
          </p:cNvSpPr>
          <p:nvPr/>
        </p:nvSpPr>
        <p:spPr bwMode="auto">
          <a:xfrm>
            <a:off x="3587750" y="2825750"/>
            <a:ext cx="1130300" cy="596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Oval 5"/>
          <p:cNvSpPr>
            <a:spLocks noChangeArrowheads="1"/>
          </p:cNvSpPr>
          <p:nvPr/>
        </p:nvSpPr>
        <p:spPr bwMode="auto">
          <a:xfrm>
            <a:off x="1835150" y="4197350"/>
            <a:ext cx="1130300" cy="596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Oval 6"/>
          <p:cNvSpPr>
            <a:spLocks noChangeArrowheads="1"/>
          </p:cNvSpPr>
          <p:nvPr/>
        </p:nvSpPr>
        <p:spPr bwMode="auto">
          <a:xfrm>
            <a:off x="5340350" y="4197350"/>
            <a:ext cx="1130300" cy="5969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Line 7"/>
          <p:cNvSpPr>
            <a:spLocks noChangeShapeType="1"/>
          </p:cNvSpPr>
          <p:nvPr/>
        </p:nvSpPr>
        <p:spPr bwMode="auto">
          <a:xfrm flipH="1">
            <a:off x="2432050" y="3435350"/>
            <a:ext cx="1765300" cy="7493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Line 8"/>
          <p:cNvSpPr>
            <a:spLocks noChangeShapeType="1"/>
          </p:cNvSpPr>
          <p:nvPr/>
        </p:nvSpPr>
        <p:spPr bwMode="auto">
          <a:xfrm>
            <a:off x="4121150" y="3435350"/>
            <a:ext cx="1739900" cy="7493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Line 9"/>
          <p:cNvSpPr>
            <a:spLocks noChangeShapeType="1"/>
          </p:cNvSpPr>
          <p:nvPr/>
        </p:nvSpPr>
        <p:spPr bwMode="auto">
          <a:xfrm>
            <a:off x="2362200" y="4838700"/>
            <a:ext cx="0" cy="762000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Line 10"/>
          <p:cNvSpPr>
            <a:spLocks noChangeShapeType="1"/>
          </p:cNvSpPr>
          <p:nvPr/>
        </p:nvSpPr>
        <p:spPr bwMode="auto">
          <a:xfrm>
            <a:off x="5943600" y="4838700"/>
            <a:ext cx="0" cy="762000"/>
          </a:xfrm>
          <a:prstGeom prst="line">
            <a:avLst/>
          </a:prstGeom>
          <a:noFill/>
          <a:ln w="76200" cmpd="tri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6" name="Rectangle 11"/>
          <p:cNvSpPr>
            <a:spLocks noChangeArrowheads="1"/>
          </p:cNvSpPr>
          <p:nvPr/>
        </p:nvSpPr>
        <p:spPr bwMode="auto">
          <a:xfrm>
            <a:off x="1987550" y="5645150"/>
            <a:ext cx="749300" cy="596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Rectangle 12"/>
          <p:cNvSpPr>
            <a:spLocks noChangeArrowheads="1"/>
          </p:cNvSpPr>
          <p:nvPr/>
        </p:nvSpPr>
        <p:spPr bwMode="auto">
          <a:xfrm>
            <a:off x="5568950" y="5645150"/>
            <a:ext cx="749300" cy="596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Rectangle 13"/>
          <p:cNvSpPr>
            <a:spLocks noChangeArrowheads="1"/>
          </p:cNvSpPr>
          <p:nvPr/>
        </p:nvSpPr>
        <p:spPr bwMode="auto">
          <a:xfrm>
            <a:off x="3713163" y="2943225"/>
            <a:ext cx="9556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Person</a:t>
            </a:r>
          </a:p>
        </p:txBody>
      </p:sp>
      <p:sp>
        <p:nvSpPr>
          <p:cNvPr id="98319" name="Rectangle 14"/>
          <p:cNvSpPr>
            <a:spLocks noChangeArrowheads="1"/>
          </p:cNvSpPr>
          <p:nvPr/>
        </p:nvSpPr>
        <p:spPr bwMode="auto">
          <a:xfrm>
            <a:off x="2036763" y="4314825"/>
            <a:ext cx="6381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Man</a:t>
            </a:r>
          </a:p>
        </p:txBody>
      </p:sp>
      <p:sp>
        <p:nvSpPr>
          <p:cNvPr id="98320" name="Rectangle 15"/>
          <p:cNvSpPr>
            <a:spLocks noChangeArrowheads="1"/>
          </p:cNvSpPr>
          <p:nvPr/>
        </p:nvSpPr>
        <p:spPr bwMode="auto">
          <a:xfrm>
            <a:off x="5465763" y="4314825"/>
            <a:ext cx="1006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Woman</a:t>
            </a:r>
          </a:p>
        </p:txBody>
      </p:sp>
      <p:sp>
        <p:nvSpPr>
          <p:cNvPr id="98321" name="Rectangle 16"/>
          <p:cNvSpPr>
            <a:spLocks noChangeArrowheads="1"/>
          </p:cNvSpPr>
          <p:nvPr/>
        </p:nvSpPr>
        <p:spPr bwMode="auto">
          <a:xfrm>
            <a:off x="2036763" y="5762625"/>
            <a:ext cx="6889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Jack</a:t>
            </a:r>
          </a:p>
        </p:txBody>
      </p:sp>
      <p:sp>
        <p:nvSpPr>
          <p:cNvPr id="98322" name="Rectangle 17"/>
          <p:cNvSpPr>
            <a:spLocks noChangeArrowheads="1"/>
          </p:cNvSpPr>
          <p:nvPr/>
        </p:nvSpPr>
        <p:spPr bwMode="auto">
          <a:xfrm>
            <a:off x="5694363" y="5762625"/>
            <a:ext cx="498475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800" b="1">
                <a:latin typeface="Arial" charset="0"/>
              </a:rPr>
              <a:t>Jill</a:t>
            </a:r>
          </a:p>
        </p:txBody>
      </p:sp>
      <p:sp>
        <p:nvSpPr>
          <p:cNvPr id="98323" name="Rectangle 18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023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77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Shallow and Deep Reasoning</a:t>
            </a:r>
          </a:p>
        </p:txBody>
      </p:sp>
      <p:sp>
        <p:nvSpPr>
          <p:cNvPr id="62478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sz="2600"/>
              <a:t>shallow reasoning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also called experiential reasoning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aims at describing aspects of the world heuristically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short inference chains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possibly complex rules</a:t>
            </a:r>
          </a:p>
          <a:p>
            <a:pPr>
              <a:spcBef>
                <a:spcPts val="750"/>
              </a:spcBef>
            </a:pPr>
            <a:r>
              <a:rPr lang="en-US" sz="2600"/>
              <a:t>deep reasoning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also called causal reasoning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aims at building a model of the world that behaves like the </a:t>
            </a:r>
            <a:r>
              <a:rPr lang="ja-JP" altLang="en-US" sz="2200">
                <a:latin typeface="Arial"/>
              </a:rPr>
              <a:t>“</a:t>
            </a:r>
            <a:r>
              <a:rPr lang="en-US" sz="2200"/>
              <a:t>real thing</a:t>
            </a:r>
            <a:r>
              <a:rPr lang="ja-JP" altLang="en-US" sz="2200">
                <a:latin typeface="Arial"/>
              </a:rPr>
              <a:t>”</a:t>
            </a:r>
            <a:endParaRPr lang="en-US" sz="2200"/>
          </a:p>
          <a:p>
            <a:pPr marL="508000" lvl="1">
              <a:spcBef>
                <a:spcPts val="650"/>
              </a:spcBef>
            </a:pPr>
            <a:r>
              <a:rPr lang="en-US" sz="2200"/>
              <a:t>long inference chains</a:t>
            </a:r>
          </a:p>
          <a:p>
            <a:pPr marL="508000" lvl="1">
              <a:spcBef>
                <a:spcPts val="650"/>
              </a:spcBef>
            </a:pPr>
            <a:r>
              <a:rPr lang="en-US" sz="2200"/>
              <a:t>often simple rules that describe cause and effect relationships</a:t>
            </a:r>
          </a:p>
        </p:txBody>
      </p:sp>
      <p:sp>
        <p:nvSpPr>
          <p:cNvPr id="62479" name="Text Box 15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FE2FC688-C5DC-B743-9861-A73351BA4CC8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7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6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Managing Instances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Commands to display instances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(instances)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[corvette] of car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(send [corvette] print)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[corvette] of car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(made-by chevrolet)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Command to group instances (in a file)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(definstances</a:t>
            </a:r>
          </a:p>
          <a:p>
            <a:pPr lvl="2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</a:rPr>
              <a:t>(corvette of car (made-by chevrolet))</a:t>
            </a:r>
          </a:p>
          <a:p>
            <a:pPr lvl="2">
              <a:lnSpc>
                <a:spcPct val="90000"/>
              </a:lnSpc>
              <a:buFont typeface="Zapf Dingbats" charset="0"/>
              <a:buNone/>
            </a:pPr>
            <a:r>
              <a:rPr lang="en-US" sz="2400">
                <a:latin typeface="Courier New" charset="0"/>
                <a:ea typeface="ＭＳ Ｐゴシック" charset="0"/>
              </a:rPr>
              <a:t>(thunderbird of car (made-by ford)))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93561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Clearing &amp; Resetting Instances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deleting an instance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(send [corvette] delete)</a:t>
            </a:r>
            <a:endParaRPr lang="en-US">
              <a:latin typeface="Arial" charset="0"/>
              <a:ea typeface="ＭＳ Ｐゴシック" charset="0"/>
            </a:endParaRPr>
          </a:p>
          <a:p>
            <a:pPr lvl="1">
              <a:buFont typeface="Zapf Dingbat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deleting all instances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(unmake-instance *)</a:t>
            </a:r>
          </a:p>
          <a:p>
            <a:pPr lvl="1">
              <a:buFont typeface="Zapf Dingbats" charset="0"/>
              <a:buNone/>
            </a:pPr>
            <a:endParaRPr lang="en-US">
              <a:latin typeface="Arial" charset="0"/>
              <a:ea typeface="ＭＳ Ｐゴシック" charset="0"/>
            </a:endParaRP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resetting creates an initial object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(reset)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CLIPS&gt; (instances)</a:t>
            </a:r>
          </a:p>
          <a:p>
            <a:pPr lvl="1">
              <a:buFont typeface="Zapf Dingbats" charset="0"/>
              <a:buNone/>
            </a:pPr>
            <a:r>
              <a:rPr lang="en-US">
                <a:latin typeface="Courier New" charset="0"/>
                <a:ea typeface="ＭＳ Ｐゴシック" charset="0"/>
              </a:rPr>
              <a:t>[initial-object] of INITIAL-OBJECT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4363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Manipulation of Constructs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show list of constructs 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sz="2000">
                <a:latin typeface="Courier New" charset="0"/>
                <a:ea typeface="ＭＳ Ｐゴシック" charset="0"/>
              </a:rPr>
              <a:t> (list-defrules), (list-deftemplates), (list-deffacts)</a:t>
            </a:r>
            <a:endParaRPr lang="en-US" sz="200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prints a list of the respective constructs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show text of constructs 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sz="2000">
                <a:latin typeface="Courier New" charset="0"/>
                <a:ea typeface="ＭＳ Ｐゴシック" charset="0"/>
              </a:rPr>
              <a:t>(ppdefrule &lt;defrule-name&gt;), (ppdeftemplate &lt;deftemplate-name&gt;), (ppdeffacts &lt;deffacts-name&gt;)</a:t>
            </a: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displays the text of the construct (``pretty print'')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deleting constructs 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sz="2000">
                <a:latin typeface="Courier New" charset="0"/>
                <a:ea typeface="ＭＳ Ｐゴシック" charset="0"/>
              </a:rPr>
              <a:t>(undefrule &lt;defrule-name&gt;), (undeftemplate &lt;deftemplate-name&gt;), (undeffacts &lt;deffacts-name&gt;)</a:t>
            </a: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deletes the construct (if it is not in use)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clearing the  CLIPS environment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sz="2000">
                <a:latin typeface="Courier New" charset="0"/>
                <a:ea typeface="ＭＳ Ｐゴシック" charset="0"/>
              </a:rPr>
              <a:t>(clear)</a:t>
            </a:r>
            <a:r>
              <a:rPr lang="en-US" sz="2000">
                <a:latin typeface="Arial" charset="0"/>
                <a:ea typeface="ＭＳ Ｐゴシック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removes all constructs and adds the initial facts to the  CLIPS environment</a:t>
            </a:r>
            <a:endParaRPr lang="en-US" sz="1600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312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Input / Output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print information 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sz="1800">
                <a:latin typeface="Courier New" charset="0"/>
                <a:ea typeface="ＭＳ Ｐゴシック" charset="0"/>
              </a:rPr>
              <a:t>(printout &lt;logical-device&gt; &lt;print-items&gt;*)</a:t>
            </a:r>
            <a:r>
              <a:rPr lang="en-US" sz="2000">
                <a:latin typeface="Arial" charset="0"/>
                <a:ea typeface="ＭＳ Ｐゴシック" charset="0"/>
              </a:rPr>
              <a:t>	</a:t>
            </a: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logical device frequently is the standard output device  t (terminal)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terminal input 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sz="1800">
                <a:latin typeface="Courier New" charset="0"/>
                <a:ea typeface="ＭＳ Ｐゴシック" charset="0"/>
              </a:rPr>
              <a:t>(read [&lt;logical-device&gt;]), (readline [&lt;logical-device&gt;])</a:t>
            </a:r>
            <a:endParaRPr lang="en-US" sz="200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read an atom or string from a logical device	</a:t>
            </a: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the logical device can be a file which must be open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open / close file 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sz="1800">
                <a:latin typeface="Courier New" charset="0"/>
                <a:ea typeface="ＭＳ Ｐゴシック" charset="0"/>
              </a:rPr>
              <a:t>(open &lt;file-name&gt; &lt;file-ID&gt; [&lt;mode&gt;]), (close [&lt;file-ID&gt;])</a:t>
            </a:r>
            <a:endParaRPr lang="en-US" sz="180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open /close  file with  &lt;file-id&gt; as internal name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load / save constructs from / to file </a:t>
            </a:r>
          </a:p>
          <a:p>
            <a:pPr lvl="1">
              <a:lnSpc>
                <a:spcPct val="90000"/>
              </a:lnSpc>
              <a:buFont typeface="Zapf Dingbats" charset="0"/>
              <a:buNone/>
            </a:pPr>
            <a:r>
              <a:rPr lang="en-US" sz="1800">
                <a:latin typeface="Courier New" charset="0"/>
                <a:ea typeface="ＭＳ Ｐゴシック" charset="0"/>
              </a:rPr>
              <a:t>(load &lt;file-name&gt;), (save &lt;file-name&gt;)</a:t>
            </a:r>
            <a:endParaRPr lang="en-US" sz="1800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backslash \  is a special character and must be ``quoted'' (preceded by a backslash \) </a:t>
            </a:r>
          </a:p>
          <a:p>
            <a:pPr lvl="3">
              <a:lnSpc>
                <a:spcPct val="90000"/>
              </a:lnSpc>
            </a:pPr>
            <a:r>
              <a:rPr lang="en-US" sz="1800">
                <a:latin typeface="Times" charset="0"/>
                <a:ea typeface="ＭＳ Ｐゴシック" charset="0"/>
              </a:rPr>
              <a:t>e.g.  (load "B:\\clips\\example.clp")</a:t>
            </a:r>
            <a:endParaRPr lang="en-US" sz="1600">
              <a:latin typeface="Times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160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Program Execution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5084763"/>
          </a:xfrm>
        </p:spPr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agenda 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if all patterns of a rule match with facts, it is put on the </a:t>
            </a:r>
            <a:r>
              <a:rPr lang="en-US" dirty="0" smtClean="0">
                <a:latin typeface="Arial" charset="0"/>
                <a:ea typeface="ＭＳ Ｐゴシック" charset="0"/>
              </a:rPr>
              <a:t>agenda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(</a:t>
            </a:r>
            <a:r>
              <a:rPr lang="en-US" dirty="0" smtClean="0">
                <a:latin typeface="Courier New" charset="0"/>
                <a:ea typeface="ＭＳ Ｐゴシック" charset="0"/>
              </a:rPr>
              <a:t>agenda</a:t>
            </a:r>
            <a:r>
              <a:rPr lang="en-US" dirty="0">
                <a:latin typeface="Courier New" charset="0"/>
                <a:ea typeface="ＭＳ Ｐゴシック" charset="0"/>
              </a:rPr>
              <a:t>)</a:t>
            </a:r>
            <a:r>
              <a:rPr lang="en-US" dirty="0">
                <a:latin typeface="Arial" charset="0"/>
                <a:ea typeface="ＭＳ Ｐゴシック" charset="0"/>
              </a:rPr>
              <a:t> displays all activated rules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salience 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indicates priority of rules</a:t>
            </a:r>
          </a:p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refraction 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rules fire only once for a specific set of facts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prevents infinite loops</a:t>
            </a:r>
          </a:p>
          <a:p>
            <a:pPr lvl="1"/>
            <a:r>
              <a:rPr lang="en-US" dirty="0">
                <a:latin typeface="Courier New" charset="0"/>
                <a:ea typeface="ＭＳ Ｐゴシック" charset="0"/>
              </a:rPr>
              <a:t>(refresh &lt;rule-name&gt;)</a:t>
            </a:r>
            <a:r>
              <a:rPr lang="en-US" dirty="0">
                <a:latin typeface="Arial" charset="0"/>
                <a:ea typeface="ＭＳ Ｐゴシック" charset="0"/>
              </a:rPr>
              <a:t> </a:t>
            </a:r>
          </a:p>
          <a:p>
            <a:pPr lvl="2"/>
            <a:r>
              <a:rPr lang="en-US" dirty="0">
                <a:latin typeface="Arial" charset="0"/>
                <a:ea typeface="ＭＳ Ｐゴシック" charset="0"/>
              </a:rPr>
              <a:t>reactivates rules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009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Execution of a Program 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839200" cy="5105400"/>
          </a:xfrm>
        </p:spPr>
        <p:txBody>
          <a:bodyPr/>
          <a:lstStyle/>
          <a:p>
            <a:r>
              <a:rPr lang="en-US">
                <a:latin typeface="Courier New" charset="0"/>
                <a:ea typeface="ＭＳ Ｐゴシック" charset="0"/>
                <a:cs typeface="ＭＳ Ｐゴシック" charset="0"/>
              </a:rPr>
              <a:t>(reset)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prepares (re)start of a program: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all previous facts are deleted	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initial facts are asserted	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rules matching these facts are put on the agenda</a:t>
            </a:r>
          </a:p>
          <a:p>
            <a:r>
              <a:rPr lang="en-US">
                <a:latin typeface="Courier New" charset="0"/>
                <a:ea typeface="ＭＳ Ｐゴシック" charset="0"/>
                <a:cs typeface="ＭＳ Ｐゴシック" charset="0"/>
              </a:rPr>
              <a:t>(run [&lt;limit&gt;])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starts the execution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breakpoints	</a:t>
            </a:r>
          </a:p>
          <a:p>
            <a:pPr lvl="1"/>
            <a:r>
              <a:rPr lang="en-US">
                <a:latin typeface="Courier New" charset="0"/>
                <a:ea typeface="ＭＳ Ｐゴシック" charset="0"/>
              </a:rPr>
              <a:t>(set-break [&lt;rule-name&gt;])</a:t>
            </a:r>
            <a:endParaRPr lang="en-US">
              <a:latin typeface="Arial" charset="0"/>
              <a:ea typeface="ＭＳ Ｐゴシック" charset="0"/>
            </a:endParaRP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stops the execution before the rule fires,	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continue with  (</a:t>
            </a:r>
            <a:r>
              <a:rPr lang="en-US">
                <a:latin typeface="Courier New" charset="0"/>
                <a:ea typeface="ＭＳ Ｐゴシック" charset="0"/>
              </a:rPr>
              <a:t>run</a:t>
            </a:r>
            <a:r>
              <a:rPr lang="en-US">
                <a:latin typeface="Arial" charset="0"/>
                <a:ea typeface="ＭＳ Ｐゴシック" charset="0"/>
              </a:rPr>
              <a:t>)</a:t>
            </a:r>
          </a:p>
          <a:p>
            <a:pPr lvl="1"/>
            <a:r>
              <a:rPr lang="en-US">
                <a:latin typeface="Courier New" charset="0"/>
                <a:ea typeface="ＭＳ Ｐゴシック" charset="0"/>
              </a:rPr>
              <a:t>(remove-break [&lt;rule-name&gt;])</a:t>
            </a:r>
          </a:p>
          <a:p>
            <a:pPr lvl="1"/>
            <a:r>
              <a:rPr lang="en-US">
                <a:latin typeface="Courier New" charset="0"/>
                <a:ea typeface="ＭＳ Ｐゴシック" charset="0"/>
              </a:rPr>
              <a:t>(show-breaks)</a:t>
            </a: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38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Watching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watching the execution </a:t>
            </a:r>
          </a:p>
          <a:p>
            <a:pPr lvl="1"/>
            <a:r>
              <a:rPr lang="en-US">
                <a:latin typeface="Courier New" charset="0"/>
                <a:ea typeface="ＭＳ Ｐゴシック" charset="0"/>
              </a:rPr>
              <a:t>(watch &lt;watch-item&gt;)</a:t>
            </a:r>
            <a:r>
              <a:rPr lang="en-US">
                <a:latin typeface="Arial" charset="0"/>
                <a:ea typeface="ＭＳ Ｐゴシック" charset="0"/>
              </a:rPr>
              <a:t> prints messages about activities concerning a  </a:t>
            </a:r>
            <a:r>
              <a:rPr lang="en-US">
                <a:latin typeface="Courier New" charset="0"/>
                <a:ea typeface="ＭＳ Ｐゴシック" charset="0"/>
              </a:rPr>
              <a:t>&lt;watch-item&gt;</a:t>
            </a:r>
          </a:p>
          <a:p>
            <a:pPr lvl="2"/>
            <a:r>
              <a:rPr lang="en-US">
                <a:latin typeface="Courier New" charset="0"/>
                <a:ea typeface="ＭＳ Ｐゴシック" charset="0"/>
              </a:rPr>
              <a:t>(facts, rules, activations, statistics, compilation, focus, all)</a:t>
            </a:r>
            <a:r>
              <a:rPr lang="en-US">
                <a:latin typeface="Arial" charset="0"/>
                <a:ea typeface="ＭＳ Ｐゴシック" charset="0"/>
              </a:rPr>
              <a:t>	</a:t>
            </a:r>
          </a:p>
          <a:p>
            <a:pPr lvl="1"/>
            <a:r>
              <a:rPr lang="en-US">
                <a:latin typeface="Courier New" charset="0"/>
                <a:ea typeface="ＭＳ Ｐゴシック" charset="0"/>
              </a:rPr>
              <a:t>(unwatch &lt;watch-item&gt;)</a:t>
            </a:r>
            <a:r>
              <a:rPr lang="en-US">
                <a:latin typeface="Arial" charset="0"/>
                <a:ea typeface="ＭＳ Ｐゴシック" charset="0"/>
              </a:rPr>
              <a:t> 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turns the messages off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79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8138"/>
            <a:ext cx="9067800" cy="8048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Watching Facts, Rules and Activations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facts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assertions (add) and retractions (delete)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of facts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rules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message for each rule that is fired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activations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activated rules: matching antecedents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these rules are on the agenda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06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107576"/>
            <a:ext cx="8042276" cy="930359"/>
          </a:xfrm>
        </p:spPr>
        <p:txBody>
          <a:bodyPr/>
          <a:lstStyle/>
          <a:p>
            <a:r>
              <a:rPr lang="en-US" dirty="0">
                <a:latin typeface="Times" charset="0"/>
                <a:ea typeface="ＭＳ Ｐゴシック" charset="0"/>
                <a:cs typeface="ＭＳ Ｐゴシック" charset="0"/>
              </a:rPr>
              <a:t>More Watching ...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193800"/>
            <a:ext cx="8839200" cy="53181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statistics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information about the program execution	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(number of rules fired, run time, ... )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compilation (default)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shows information for constructs loaded by </a:t>
            </a:r>
            <a:r>
              <a:rPr lang="en-US">
                <a:latin typeface="Courier New" charset="0"/>
                <a:ea typeface="ＭＳ Ｐゴシック" charset="0"/>
              </a:rPr>
              <a:t>(load)</a:t>
            </a:r>
            <a:endParaRPr lang="en-US">
              <a:latin typeface="Arial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>
                <a:latin typeface="Courier New" charset="0"/>
                <a:ea typeface="ＭＳ Ｐゴシック" charset="0"/>
              </a:rPr>
              <a:t>Defining deftemplate: ...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Courier New" charset="0"/>
                <a:ea typeface="ＭＳ Ｐゴシック" charset="0"/>
              </a:rPr>
              <a:t>Defining defrule: ... +j=j</a:t>
            </a:r>
          </a:p>
          <a:p>
            <a:pPr lvl="3">
              <a:lnSpc>
                <a:spcPct val="90000"/>
              </a:lnSpc>
            </a:pPr>
            <a:r>
              <a:rPr lang="en-US">
                <a:latin typeface="Times" charset="0"/>
                <a:ea typeface="ＭＳ Ｐゴシック" charset="0"/>
              </a:rPr>
              <a:t>+j, =j indicates the internal structure of the compiled rules</a:t>
            </a:r>
          </a:p>
          <a:p>
            <a:pPr lvl="4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+j	join added</a:t>
            </a:r>
          </a:p>
          <a:p>
            <a:pPr lvl="4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=j 	join shared</a:t>
            </a:r>
          </a:p>
          <a:p>
            <a:pPr lvl="3">
              <a:lnSpc>
                <a:spcPct val="90000"/>
              </a:lnSpc>
            </a:pPr>
            <a:r>
              <a:rPr lang="en-US">
                <a:latin typeface="Times" charset="0"/>
                <a:ea typeface="ＭＳ Ｐゴシック" charset="0"/>
              </a:rPr>
              <a:t>important for the efficiency of the Rete pattern matching network</a:t>
            </a:r>
          </a:p>
          <a:p>
            <a:pPr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focus 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used with modules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" charset="0"/>
                <a:ea typeface="ＭＳ Ｐゴシック" charset="0"/>
              </a:rPr>
              <a:t>indicates which module is currently active</a:t>
            </a:r>
            <a:endParaRPr lang="en-US" sz="2000">
              <a:latin typeface="Arial" charset="0"/>
              <a:ea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67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User Interface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menu-based version 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most relevant commands are available through windows and menus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command-line interface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all commands must be entered at the prompt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(don</a:t>
            </a:r>
            <a:r>
              <a:rPr lang="ja-JP" altLang="en-US">
                <a:latin typeface="Arial" charset="0"/>
                <a:ea typeface="ＭＳ Ｐゴシック" charset="0"/>
              </a:rPr>
              <a:t>’</a:t>
            </a:r>
            <a:r>
              <a:rPr lang="en-US">
                <a:latin typeface="Arial" charset="0"/>
                <a:ea typeface="ＭＳ Ｐゴシック" charset="0"/>
              </a:rPr>
              <a:t>t forget enclosing parentheses)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822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01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Examples Shallow and Deep Reasoning</a:t>
            </a:r>
          </a:p>
        </p:txBody>
      </p:sp>
      <p:sp>
        <p:nvSpPr>
          <p:cNvPr id="63502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/>
          <a:lstStyle/>
          <a:p>
            <a:r>
              <a:rPr lang="en-US"/>
              <a:t>shallow reasoning</a:t>
            </a:r>
          </a:p>
        </p:txBody>
      </p:sp>
      <p:grpSp>
        <p:nvGrpSpPr>
          <p:cNvPr id="63491" name="Group 3"/>
          <p:cNvGrpSpPr>
            <a:grpSpLocks/>
          </p:cNvGrpSpPr>
          <p:nvPr/>
        </p:nvGrpSpPr>
        <p:grpSpPr bwMode="auto">
          <a:xfrm>
            <a:off x="0" y="6369050"/>
            <a:ext cx="9110663" cy="495300"/>
            <a:chOff x="0" y="0"/>
            <a:chExt cx="5739" cy="312"/>
          </a:xfrm>
        </p:grpSpPr>
        <p:grpSp>
          <p:nvGrpSpPr>
            <p:cNvPr id="63492" name="Group 4"/>
            <p:cNvGrpSpPr>
              <a:grpSpLocks/>
            </p:cNvGrpSpPr>
            <p:nvPr/>
          </p:nvGrpSpPr>
          <p:grpSpPr bwMode="auto">
            <a:xfrm>
              <a:off x="0" y="0"/>
              <a:ext cx="837" cy="312"/>
              <a:chOff x="0" y="0"/>
              <a:chExt cx="837" cy="312"/>
            </a:xfrm>
          </p:grpSpPr>
          <p:pic>
            <p:nvPicPr>
              <p:cNvPr id="63493" name="Picture 5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" y="57"/>
                <a:ext cx="821" cy="2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</p:pic>
          <p:sp>
            <p:nvSpPr>
              <p:cNvPr id="63494" name="Rectangle 6"/>
              <p:cNvSpPr>
                <a:spLocks/>
              </p:cNvSpPr>
              <p:nvPr/>
            </p:nvSpPr>
            <p:spPr bwMode="auto">
              <a:xfrm>
                <a:off x="0" y="0"/>
                <a:ext cx="837" cy="312"/>
              </a:xfrm>
              <a:prstGeom prst="rect">
                <a:avLst/>
              </a:prstGeom>
              <a:solidFill>
                <a:srgbClr val="F6FF72">
                  <a:alpha val="48000"/>
                </a:srgbClr>
              </a:solidFill>
              <a:ln w="12700" cap="flat">
                <a:solidFill>
                  <a:schemeClr val="tx1">
                    <a:alpha val="48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  <p:grpSp>
          <p:nvGrpSpPr>
            <p:cNvPr id="63495" name="Group 7"/>
            <p:cNvGrpSpPr>
              <a:grpSpLocks/>
            </p:cNvGrpSpPr>
            <p:nvPr/>
          </p:nvGrpSpPr>
          <p:grpSpPr bwMode="auto">
            <a:xfrm>
              <a:off x="5287" y="24"/>
              <a:ext cx="452" cy="271"/>
              <a:chOff x="0" y="0"/>
              <a:chExt cx="451" cy="270"/>
            </a:xfrm>
          </p:grpSpPr>
          <p:pic>
            <p:nvPicPr>
              <p:cNvPr id="63496" name="Picture 8">
                <a:hlinkClick r:id="" action="ppaction://hlinkshowjump?jump=firstslide"/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alphaModFix amt="6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73"/>
                <a:ext cx="123" cy="124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rgbClr val="FFFFFF">
                        <a:alpha val="59999"/>
                      </a:srgbClr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3497" name="AutoShape 9">
                <a:hlinkClick r:id="" action="ppaction://hlinkshowjump?jump=nextslide"/>
              </p:cNvPr>
              <p:cNvSpPr>
                <a:spLocks/>
              </p:cNvSpPr>
              <p:nvPr/>
            </p:nvSpPr>
            <p:spPr bwMode="auto">
              <a:xfrm>
                <a:off x="385" y="73"/>
                <a:ext cx="66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63498" name="AutoShape 10">
                <a:hlinkClick r:id="" action="ppaction://hlinkshowjump?jump=previousslide"/>
              </p:cNvPr>
              <p:cNvSpPr>
                <a:spLocks/>
              </p:cNvSpPr>
              <p:nvPr/>
            </p:nvSpPr>
            <p:spPr bwMode="auto">
              <a:xfrm flipH="1">
                <a:off x="164" y="73"/>
                <a:ext cx="65" cy="124"/>
              </a:xfrm>
              <a:prstGeom prst="rightArrow">
                <a:avLst>
                  <a:gd name="adj1" fmla="val 40741"/>
                  <a:gd name="adj2" fmla="val 194870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63499" name="AutoShape 11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5400000" flipH="1">
                <a:off x="274" y="-28"/>
                <a:ext cx="65" cy="122"/>
              </a:xfrm>
              <a:prstGeom prst="rightArrow">
                <a:avLst>
                  <a:gd name="adj1" fmla="val 100000"/>
                  <a:gd name="adj2" fmla="val 328843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63500" name="AutoShape 12">
                <a:hlinkClick r:id="rId4" action="ppaction://hlinkfile"/>
              </p:cNvPr>
              <p:cNvSpPr>
                <a:spLocks/>
              </p:cNvSpPr>
              <p:nvPr/>
            </p:nvSpPr>
            <p:spPr bwMode="auto">
              <a:xfrm rot="16200000" flipH="1">
                <a:off x="275" y="176"/>
                <a:ext cx="65" cy="123"/>
              </a:xfrm>
              <a:prstGeom prst="rightArrow">
                <a:avLst>
                  <a:gd name="adj1" fmla="val 30870"/>
                  <a:gd name="adj2" fmla="val 207051"/>
                </a:avLst>
              </a:prstGeom>
              <a:solidFill>
                <a:srgbClr val="FFFFFF">
                  <a:alpha val="59999"/>
                </a:srgbClr>
              </a:solidFill>
              <a:ln>
                <a:noFill/>
              </a:ln>
              <a:effectLst>
                <a:outerShdw blurRad="25400" dist="12699" dir="16200000" algn="ctr" rotWithShape="0">
                  <a:schemeClr val="bg2">
                    <a:alpha val="79999"/>
                  </a:schemeClr>
                </a:outerShdw>
              </a:effectLst>
              <a:extLst>
                <a:ext uri="{91240B29-F687-4f45-9708-019B960494DF}">
                  <a14:hiddenLine xmlns:a14="http://schemas.microsoft.com/office/drawing/2010/main" w="25400" cap="flat">
                    <a:solidFill>
                      <a:schemeClr val="tx1">
                        <a:alpha val="59999"/>
                      </a:scheme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US"/>
              </a:p>
            </p:txBody>
          </p:sp>
        </p:grpSp>
      </p:grpSp>
      <p:sp>
        <p:nvSpPr>
          <p:cNvPr id="63503" name="Rectangle 15"/>
          <p:cNvSpPr>
            <a:spLocks/>
          </p:cNvSpPr>
          <p:nvPr/>
        </p:nvSpPr>
        <p:spPr bwMode="auto">
          <a:xfrm>
            <a:off x="4724400" y="1447800"/>
            <a:ext cx="43561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39199" bIns="0"/>
          <a:lstStyle/>
          <a:p>
            <a:pPr marL="323850" indent="-285750">
              <a:lnSpc>
                <a:spcPct val="94000"/>
              </a:lnSpc>
              <a:spcBef>
                <a:spcPts val="800"/>
              </a:spcBef>
              <a:buClr>
                <a:srgbClr val="004080"/>
              </a:buClr>
              <a:buSzPct val="60000"/>
              <a:buFont typeface="Zapf Dingbats" charset="0"/>
              <a:buChar char="❖"/>
            </a:pPr>
            <a:r>
              <a:rPr lang="en-US" sz="2800">
                <a:solidFill>
                  <a:srgbClr val="000099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deep reasoning</a:t>
            </a:r>
          </a:p>
        </p:txBody>
      </p:sp>
      <p:sp>
        <p:nvSpPr>
          <p:cNvPr id="63504" name="Rectangle 16"/>
          <p:cNvSpPr>
            <a:spLocks/>
          </p:cNvSpPr>
          <p:nvPr/>
        </p:nvSpPr>
        <p:spPr bwMode="auto">
          <a:xfrm>
            <a:off x="0" y="2057400"/>
            <a:ext cx="3822700" cy="26035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a car has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	a good battery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	good spark plugs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	gas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	good tires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  THEN the car can move </a:t>
            </a:r>
          </a:p>
        </p:txBody>
      </p:sp>
      <p:sp>
        <p:nvSpPr>
          <p:cNvPr id="63505" name="Rectangle 17"/>
          <p:cNvSpPr>
            <a:spLocks/>
          </p:cNvSpPr>
          <p:nvPr/>
        </p:nvSpPr>
        <p:spPr bwMode="auto">
          <a:xfrm>
            <a:off x="4038600" y="2057400"/>
            <a:ext cx="5041900" cy="37338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the battery is good</a:t>
            </a:r>
            <a:b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</a:b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THEN there is electricity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there is electricity AND	good spark plugs</a:t>
            </a:r>
            <a:b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</a:b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THEN the spark plugs will fire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the spark plugs fire AND</a:t>
            </a:r>
            <a:b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</a:b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	there is gas</a:t>
            </a:r>
            <a:b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</a:b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THEN the engine will run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the engine runs AND </a:t>
            </a:r>
            <a:b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</a:b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	there are good tires</a:t>
            </a:r>
            <a:b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</a:b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THEN the car can move </a:t>
            </a:r>
          </a:p>
        </p:txBody>
      </p:sp>
      <p:sp>
        <p:nvSpPr>
          <p:cNvPr id="63506" name="Text Box 18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E9845899-8CAB-FD4E-B59A-463A35D926A4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8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5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Limitations of CLIPS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single level rule sets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in LOOPS, you could arrange rule sets in a hierarchy, embedding one rule set inside another, etc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loose coupling of rules and objects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rules can communicate with objects via message passing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rules cannot easily be embedded in objects, as in Centaur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CLIPS has no explicit agenda mechanism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the basic control flow is forward chaining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to implement other kinds of reasoning you have to manipulate tokens in working memory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355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rIns="90488"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Alternatives to CLIPS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8" rIns="90488"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JESS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see below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Eclipse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enhanced, commercial variant of CLIPS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has same syntax as CLIPS (both are based on ART)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supports goal-driven (i.e., backwards) reasoning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has a truth maintenance facility for checking consistency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can be integrated with C++ and dBase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new extension RETE++ can generate C++ header files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not related to the (newer) IBM Eclipse environment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NEXPERT OBJECT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another rule- and object-based system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has facilities for designing graphical interfaces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has a </a:t>
            </a:r>
            <a:r>
              <a:rPr lang="ja-JP" altLang="en-US" sz="2000">
                <a:latin typeface="Arial" charset="0"/>
                <a:ea typeface="ＭＳ Ｐゴシック" charset="0"/>
              </a:rPr>
              <a:t>‘</a:t>
            </a:r>
            <a:r>
              <a:rPr lang="en-US" sz="2000">
                <a:latin typeface="Arial" charset="0"/>
                <a:ea typeface="ＭＳ Ｐゴシック" charset="0"/>
              </a:rPr>
              <a:t>script language</a:t>
            </a:r>
            <a:r>
              <a:rPr lang="ja-JP" altLang="en-US" sz="2000">
                <a:latin typeface="Arial" charset="0"/>
                <a:ea typeface="ＭＳ Ｐゴシック" charset="0"/>
              </a:rPr>
              <a:t>’</a:t>
            </a:r>
            <a:r>
              <a:rPr lang="en-US" sz="2000">
                <a:latin typeface="Arial" charset="0"/>
                <a:ea typeface="ＭＳ Ｐゴシック" charset="0"/>
              </a:rPr>
              <a:t> for designing user front-end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</a:rPr>
              <a:t>written in C, runs on many platforms, highly portable</a:t>
            </a:r>
          </a:p>
        </p:txBody>
      </p:sp>
      <p:sp>
        <p:nvSpPr>
          <p:cNvPr id="122884" name="Rectangle 4"/>
          <p:cNvSpPr>
            <a:spLocks noChangeArrowheads="1"/>
          </p:cNvSpPr>
          <p:nvPr/>
        </p:nvSpPr>
        <p:spPr bwMode="auto">
          <a:xfrm>
            <a:off x="4017963" y="6538913"/>
            <a:ext cx="13795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Arial" charset="0"/>
                <a:hlinkClick r:id="rId3" action="ppaction://hlinksldjump"/>
              </a:rPr>
              <a:t>[Jackson 1999]</a:t>
            </a:r>
            <a:endParaRPr lang="en-US" sz="1400">
              <a:latin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41806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JESS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JESS stands for Java Expert System Shell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it uses the same syntax and a large majority of the features of CLIPS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tight integration with Java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can be invoked easily from Java programs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can utilize object-oriented aspects of Java</a:t>
            </a:r>
          </a:p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some incompatibilities with CLIPS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COOL replaced by Java classes</a:t>
            </a:r>
          </a:p>
          <a:p>
            <a:pPr lvl="1"/>
            <a:r>
              <a:rPr lang="en-US">
                <a:latin typeface="Arial" charset="0"/>
                <a:ea typeface="ＭＳ Ｐゴシック" charset="0"/>
              </a:rPr>
              <a:t>a few missing constructs </a:t>
            </a:r>
          </a:p>
          <a:p>
            <a:pPr lvl="2"/>
            <a:r>
              <a:rPr lang="en-US">
                <a:latin typeface="Arial" charset="0"/>
                <a:ea typeface="ＭＳ Ｐゴシック" charset="0"/>
              </a:rPr>
              <a:t>more and more added as new versions of JESS are released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68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Post-Test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2925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Evaluation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Criteria</a:t>
            </a:r>
          </a:p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664644"/>
      </p:ext>
    </p:extLst>
  </p:cSld>
  <p:clrMapOvr>
    <a:masterClrMapping/>
  </p:clrMapOvr>
  <p:transition xmlns:p14="http://schemas.microsoft.com/office/powerpoint/2010/main"/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CLIPS Summary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notation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similar to  Lisp, regular expressions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facts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 </a:t>
            </a:r>
            <a:r>
              <a:rPr lang="en-US" sz="1800">
                <a:latin typeface="Courier New" charset="0"/>
                <a:ea typeface="ＭＳ Ｐゴシック" charset="0"/>
              </a:rPr>
              <a:t>(deftemplate), (deffacts), assert / retract</a:t>
            </a:r>
            <a:endParaRPr lang="en-US" sz="180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rules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 </a:t>
            </a:r>
            <a:r>
              <a:rPr lang="en-US" sz="1800">
                <a:latin typeface="Courier New" charset="0"/>
                <a:ea typeface="ＭＳ Ｐゴシック" charset="0"/>
              </a:rPr>
              <a:t>(defrule ...)</a:t>
            </a:r>
            <a:r>
              <a:rPr lang="en-US" sz="1800">
                <a:latin typeface="Arial" charset="0"/>
                <a:ea typeface="ＭＳ Ｐゴシック" charset="0"/>
              </a:rPr>
              <a:t>, agenda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variables, operators, functions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advanced pattern matching</a:t>
            </a: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input/output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 </a:t>
            </a:r>
            <a:r>
              <a:rPr lang="en-US" sz="1800">
                <a:latin typeface="Courier New" charset="0"/>
                <a:ea typeface="ＭＳ Ｐゴシック" charset="0"/>
              </a:rPr>
              <a:t>(printout ...), (read ...), (load ...)</a:t>
            </a:r>
            <a:endParaRPr lang="en-US" sz="180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program execution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 </a:t>
            </a:r>
            <a:r>
              <a:rPr lang="en-US" sz="1800">
                <a:latin typeface="Courier New" charset="0"/>
                <a:ea typeface="ＭＳ Ｐゴシック" charset="0"/>
              </a:rPr>
              <a:t>(reset), (run), breakpoints</a:t>
            </a:r>
            <a:endParaRPr lang="en-US" sz="1800">
              <a:latin typeface="Arial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user interface </a:t>
            </a:r>
          </a:p>
          <a:p>
            <a:pPr lvl="1">
              <a:lnSpc>
                <a:spcPct val="90000"/>
              </a:lnSpc>
            </a:pPr>
            <a:r>
              <a:rPr lang="en-US" sz="1800">
                <a:latin typeface="Arial" charset="0"/>
                <a:ea typeface="ＭＳ Ｐゴシック" charset="0"/>
              </a:rPr>
              <a:t>command line or GUI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629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Important Concepts and Terms</a:t>
            </a:r>
          </a:p>
        </p:txBody>
      </p:sp>
      <p:sp>
        <p:nvSpPr>
          <p:cNvPr id="133123" name="Rectangle 3"/>
          <p:cNvSpPr>
            <a:spLocks noChangeArrowheads="1"/>
          </p:cNvSpPr>
          <p:nvPr/>
        </p:nvSpPr>
        <p:spPr bwMode="auto">
          <a:xfrm>
            <a:off x="228600" y="1066800"/>
            <a:ext cx="4343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0" y="1066800"/>
            <a:ext cx="46672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742950" lvl="1" indent="-285750">
              <a:spcBef>
                <a:spcPct val="20000"/>
              </a:spcBef>
              <a:buClr>
                <a:srgbClr val="FC0128"/>
              </a:buClr>
              <a:buSzPct val="75000"/>
              <a:buFont typeface="Zapf Dingbats" charset="0"/>
              <a:buChar char="u"/>
            </a:pPr>
            <a:endParaRPr lang="en-US" sz="2000">
              <a:latin typeface="Arial" charset="0"/>
            </a:endParaRPr>
          </a:p>
        </p:txBody>
      </p:sp>
      <p:sp>
        <p:nvSpPr>
          <p:cNvPr id="133125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agenda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antecedent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assert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backward chaining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consequent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CLIPS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expert system shell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fact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field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forward chaining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function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inference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inference mechanism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instance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If-Then rules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Arial" charset="0"/>
                <a:ea typeface="ＭＳ Ｐゴシック" charset="0"/>
              </a:rPr>
              <a:t>JESS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knowledge base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knowledge representation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pattern matching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refraction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retract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rule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rule header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salience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template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variable</a:t>
            </a:r>
          </a:p>
          <a:p>
            <a:pPr lvl="1">
              <a:lnSpc>
                <a:spcPct val="70000"/>
              </a:lnSpc>
            </a:pPr>
            <a:r>
              <a:rPr lang="en-US" sz="1700" dirty="0">
                <a:latin typeface="Arial" charset="0"/>
                <a:ea typeface="ＭＳ Ｐゴシック" charset="0"/>
              </a:rPr>
              <a:t>wild card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 smtClean="0"/>
              <a:t>© Franz J. Kurfess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09823"/>
      </p:ext>
    </p:extLst>
  </p:cSld>
  <p:clrMapOvr>
    <a:masterClrMapping/>
  </p:clrMapOvr>
  <p:transition xmlns:p14="http://schemas.microsoft.com/office/powerpoint/2010/main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5" name="Rectangle 1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 rIns="129200"/>
          <a:lstStyle/>
          <a:p>
            <a:r>
              <a:rPr lang="en-US"/>
              <a:t>Forward Chaining</a:t>
            </a:r>
          </a:p>
        </p:txBody>
      </p:sp>
      <p:sp>
        <p:nvSpPr>
          <p:cNvPr id="64526" name="Rectangle 1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 rIns="129200"/>
          <a:lstStyle/>
          <a:p>
            <a:r>
              <a:rPr lang="en-US"/>
              <a:t>given a set of basic facts, we try to derive a conclusion from these facts</a:t>
            </a:r>
          </a:p>
          <a:p>
            <a:r>
              <a:rPr lang="en-US"/>
              <a:t>example: What can we conjecture about Clyde?</a:t>
            </a:r>
          </a:p>
        </p:txBody>
      </p:sp>
      <p:sp>
        <p:nvSpPr>
          <p:cNvPr id="64527" name="Rectangle 15"/>
          <p:cNvSpPr>
            <a:spLocks/>
          </p:cNvSpPr>
          <p:nvPr/>
        </p:nvSpPr>
        <p:spPr bwMode="auto">
          <a:xfrm>
            <a:off x="2209800" y="3048000"/>
            <a:ext cx="4889500" cy="1295400"/>
          </a:xfrm>
          <a:prstGeom prst="rect">
            <a:avLst/>
          </a:prstGeom>
          <a:solidFill>
            <a:srgbClr val="FFE957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elephant(x) THEN mammal(x)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IF mammal(x) THEN animal(x)</a:t>
            </a:r>
          </a:p>
          <a:p>
            <a:pPr marL="39688">
              <a:lnSpc>
                <a:spcPct val="94000"/>
              </a:lnSpc>
              <a:spcBef>
                <a:spcPts val="1200"/>
              </a:spcBef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elephant (Clyde)</a:t>
            </a:r>
          </a:p>
        </p:txBody>
      </p:sp>
      <p:grpSp>
        <p:nvGrpSpPr>
          <p:cNvPr id="64528" name="Group 16"/>
          <p:cNvGrpSpPr>
            <a:grpSpLocks/>
          </p:cNvGrpSpPr>
          <p:nvPr/>
        </p:nvGrpSpPr>
        <p:grpSpPr bwMode="auto">
          <a:xfrm>
            <a:off x="685800" y="4511675"/>
            <a:ext cx="3517900" cy="1803400"/>
            <a:chOff x="0" y="0"/>
            <a:chExt cx="2216" cy="1136"/>
          </a:xfrm>
        </p:grpSpPr>
        <p:sp>
          <p:nvSpPr>
            <p:cNvPr id="64529" name="Rectangle 17"/>
            <p:cNvSpPr>
              <a:spLocks/>
            </p:cNvSpPr>
            <p:nvPr/>
          </p:nvSpPr>
          <p:spPr bwMode="auto">
            <a:xfrm>
              <a:off x="0" y="0"/>
              <a:ext cx="2216" cy="1136"/>
            </a:xfrm>
            <a:prstGeom prst="rect">
              <a:avLst/>
            </a:prstGeom>
            <a:solidFill>
              <a:srgbClr val="FFAF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chemeClr val="tx1"/>
                  </a:solidFill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40640" bIns="0"/>
            <a:lstStyle/>
            <a:p>
              <a:pPr marL="39688">
                <a:lnSpc>
                  <a:spcPct val="94000"/>
                </a:lnSpc>
              </a:pPr>
              <a:r>
                <a:rPr lang="en-US" sz="2800">
                  <a:solidFill>
                    <a:srgbClr val="000020"/>
                  </a:solidFill>
                  <a:latin typeface="Arial" charset="0"/>
                  <a:ea typeface="ＭＳ Ｐゴシック" charset="0"/>
                  <a:cs typeface="Arial" charset="0"/>
                  <a:sym typeface="Arial" charset="0"/>
                </a:rPr>
                <a:t>modus ponens: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 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IF p THEN q</a:t>
              </a:r>
            </a:p>
            <a:p>
              <a:pPr marL="39688">
                <a:lnSpc>
                  <a:spcPct val="94000"/>
                </a:lnSpc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p</a:t>
              </a:r>
            </a:p>
            <a:p>
              <a:pPr marL="39688">
                <a:lnSpc>
                  <a:spcPct val="94000"/>
                </a:lnSpc>
                <a:spcBef>
                  <a:spcPts val="1200"/>
                </a:spcBef>
              </a:pPr>
              <a:r>
                <a:rPr lang="en-US" sz="2000">
                  <a:solidFill>
                    <a:srgbClr val="000020"/>
                  </a:solidFill>
                  <a:latin typeface="Courier" charset="0"/>
                  <a:ea typeface="ＭＳ Ｐゴシック" charset="0"/>
                  <a:cs typeface="Courier" charset="0"/>
                  <a:sym typeface="Courier" charset="0"/>
                </a:rPr>
                <a:t>q</a:t>
              </a:r>
            </a:p>
          </p:txBody>
        </p:sp>
        <p:sp>
          <p:nvSpPr>
            <p:cNvPr id="64530" name="Line 18"/>
            <p:cNvSpPr>
              <a:spLocks noChangeShapeType="1"/>
            </p:cNvSpPr>
            <p:nvPr/>
          </p:nvSpPr>
          <p:spPr bwMode="auto">
            <a:xfrm>
              <a:off x="0" y="970"/>
              <a:ext cx="2208" cy="1"/>
            </a:xfrm>
            <a:prstGeom prst="line">
              <a:avLst/>
            </a:prstGeom>
            <a:noFill/>
            <a:ln w="38100" cap="flat">
              <a:solidFill>
                <a:srgbClr val="000020"/>
              </a:solidFill>
              <a:prstDash val="solid"/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64531" name="Rectangle 19"/>
          <p:cNvSpPr>
            <a:spLocks/>
          </p:cNvSpPr>
          <p:nvPr/>
        </p:nvSpPr>
        <p:spPr bwMode="auto">
          <a:xfrm>
            <a:off x="5105400" y="4740275"/>
            <a:ext cx="3517900" cy="1333500"/>
          </a:xfrm>
          <a:prstGeom prst="rect">
            <a:avLst/>
          </a:prstGeom>
          <a:solidFill>
            <a:srgbClr val="F63F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40640" bIns="0"/>
          <a:lstStyle/>
          <a:p>
            <a:pPr marL="39688">
              <a:lnSpc>
                <a:spcPct val="94000"/>
              </a:lnSpc>
            </a:pPr>
            <a:r>
              <a:rPr lang="en-US" sz="28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unification: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Courier" charset="0"/>
                <a:ea typeface="ＭＳ Ｐゴシック" charset="0"/>
                <a:cs typeface="Courier" charset="0"/>
                <a:sym typeface="Courier" charset="0"/>
              </a:rPr>
              <a:t> </a:t>
            </a:r>
          </a:p>
          <a:p>
            <a:pPr marL="39688">
              <a:lnSpc>
                <a:spcPct val="94000"/>
              </a:lnSpc>
            </a:pPr>
            <a:r>
              <a:rPr lang="en-US" sz="2000">
                <a:solidFill>
                  <a:srgbClr val="000020"/>
                </a:solidFill>
                <a:latin typeface="Arial" charset="0"/>
                <a:ea typeface="ＭＳ Ｐゴシック" charset="0"/>
                <a:cs typeface="Arial" charset="0"/>
                <a:sym typeface="Arial" charset="0"/>
              </a:rPr>
              <a:t>find compatible values for variables</a:t>
            </a:r>
          </a:p>
        </p:txBody>
      </p:sp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8748713" y="6484938"/>
            <a:ext cx="2698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pPr algn="ctr"/>
            <a:fld id="{A839ECCE-8285-9743-BC31-401C2A83E946}" type="slidenum">
              <a:rPr lang="en-US" sz="1100" b="1">
                <a:solidFill>
                  <a:srgbClr val="003399"/>
                </a:solidFill>
                <a:latin typeface="Arial" charset="0"/>
                <a:cs typeface="Arial" charset="0"/>
                <a:sym typeface="Arial" charset="0"/>
              </a:rPr>
              <a:pPr algn="ctr"/>
              <a:t>9</a:t>
            </a:fld>
            <a:endParaRPr lang="en-US" sz="1100" b="1">
              <a:solidFill>
                <a:srgbClr val="003399"/>
              </a:solidFill>
              <a:latin typeface="Arial" charset="0"/>
              <a:cs typeface="Arial" charset="0"/>
              <a:sym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de-DE" smtClean="0"/>
              <a:t>© Franz J. Kurfess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300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481-W11-Theme-Pale-Teal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</TotalTime>
  <Words>4858</Words>
  <Application>Microsoft Macintosh PowerPoint</Application>
  <PresentationFormat>On-screen Show (4:3)</PresentationFormat>
  <Paragraphs>1120</Paragraphs>
  <Slides>86</Slides>
  <Notes>51</Notes>
  <HiddenSlides>12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86</vt:i4>
      </vt:variant>
    </vt:vector>
  </HeadingPairs>
  <TitlesOfParts>
    <vt:vector size="87" baseType="lpstr">
      <vt:lpstr>481-W11-Theme-Pale-Teal</vt:lpstr>
      <vt:lpstr>CPE/CSC 481:  Knowledge-Based Systems</vt:lpstr>
      <vt:lpstr>Usage of the Slides</vt:lpstr>
      <vt:lpstr>Rule-Based Reasoning</vt:lpstr>
      <vt:lpstr>Reasoning in Knowledge-Based Systems</vt:lpstr>
      <vt:lpstr>Motivation</vt:lpstr>
      <vt:lpstr>Objectives</vt:lpstr>
      <vt:lpstr>Shallow and Deep Reasoning</vt:lpstr>
      <vt:lpstr>Examples Shallow and Deep Reasoning</vt:lpstr>
      <vt:lpstr>Forward Chaining</vt:lpstr>
      <vt:lpstr>Forward Chaining Example</vt:lpstr>
      <vt:lpstr>Forward Chaining Example</vt:lpstr>
      <vt:lpstr>Forward Chaining Example</vt:lpstr>
      <vt:lpstr>Forward Chaining Example</vt:lpstr>
      <vt:lpstr>Forward Chaining Example</vt:lpstr>
      <vt:lpstr>Forward Chaining Example</vt:lpstr>
      <vt:lpstr>Backward Chaining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Backward Chaining Example</vt:lpstr>
      <vt:lpstr>Forward vs. Backward Chaining</vt:lpstr>
      <vt:lpstr>Reasoning in Rule-Based Systems</vt:lpstr>
      <vt:lpstr>ES Elements</vt:lpstr>
      <vt:lpstr>ES Structure</vt:lpstr>
      <vt:lpstr>Rule-Based ES</vt:lpstr>
      <vt:lpstr>Example Rules</vt:lpstr>
      <vt:lpstr>MYCIN Sample Rule</vt:lpstr>
      <vt:lpstr>Inference Engine Cycle</vt:lpstr>
      <vt:lpstr>Forward and Backward Chaining</vt:lpstr>
      <vt:lpstr>Foundations of Expert Systems</vt:lpstr>
      <vt:lpstr>Post Production Systems</vt:lpstr>
      <vt:lpstr>Emil Post</vt:lpstr>
      <vt:lpstr>Markov Algorithms</vt:lpstr>
      <vt:lpstr>Rete Algorithm</vt:lpstr>
      <vt:lpstr>Rete Network</vt:lpstr>
      <vt:lpstr>CLIPS Introduction</vt:lpstr>
      <vt:lpstr>The CLIPS Programming Tool</vt:lpstr>
      <vt:lpstr>Components of CLIPS</vt:lpstr>
      <vt:lpstr>Notation</vt:lpstr>
      <vt:lpstr>Tokens and Fields</vt:lpstr>
      <vt:lpstr>CLIPS Primitive Data Types</vt:lpstr>
      <vt:lpstr>Invoke / Exit CLIPS</vt:lpstr>
      <vt:lpstr>Facts</vt:lpstr>
      <vt:lpstr>Examples of Facts</vt:lpstr>
      <vt:lpstr>Defining Facts</vt:lpstr>
      <vt:lpstr>Instances     </vt:lpstr>
      <vt:lpstr>Initial Facts</vt:lpstr>
      <vt:lpstr>Usage of Facts</vt:lpstr>
      <vt:lpstr>Rules</vt:lpstr>
      <vt:lpstr>Rule Components</vt:lpstr>
      <vt:lpstr>Examples of Rules</vt:lpstr>
      <vt:lpstr>  Properties of Simple Rules</vt:lpstr>
      <vt:lpstr>Variables, Operators, Functions</vt:lpstr>
      <vt:lpstr>Wildcards </vt:lpstr>
      <vt:lpstr>Field Constraints</vt:lpstr>
      <vt:lpstr>Mathematical Operators </vt:lpstr>
      <vt:lpstr>Examples of Rules</vt:lpstr>
      <vt:lpstr>Example Rule with Field Constraints   </vt:lpstr>
      <vt:lpstr>Using Templates</vt:lpstr>
      <vt:lpstr>An Example CLIPS Rule</vt:lpstr>
      <vt:lpstr>Getting the Rules Started</vt:lpstr>
      <vt:lpstr>Variables &amp; Pattern Matching</vt:lpstr>
      <vt:lpstr>Retracting Facts from a Rule</vt:lpstr>
      <vt:lpstr>Pattern Matching Details</vt:lpstr>
      <vt:lpstr>Defining Functions in CLIPS</vt:lpstr>
      <vt:lpstr>Defining Classes &amp; Instances</vt:lpstr>
      <vt:lpstr>Concrete &amp; Abstract Classes</vt:lpstr>
      <vt:lpstr>Managing Instances</vt:lpstr>
      <vt:lpstr>Clearing &amp; Resetting Instances</vt:lpstr>
      <vt:lpstr>Manipulation of Constructs</vt:lpstr>
      <vt:lpstr>Input / Output</vt:lpstr>
      <vt:lpstr>Program Execution</vt:lpstr>
      <vt:lpstr>Execution of a Program </vt:lpstr>
      <vt:lpstr>Watching</vt:lpstr>
      <vt:lpstr>Watching Facts, Rules and Activations</vt:lpstr>
      <vt:lpstr>More Watching ...</vt:lpstr>
      <vt:lpstr>User Interface</vt:lpstr>
      <vt:lpstr>Limitations of CLIPS</vt:lpstr>
      <vt:lpstr>Alternatives to CLIPS</vt:lpstr>
      <vt:lpstr>JESS</vt:lpstr>
      <vt:lpstr>Post-Test</vt:lpstr>
      <vt:lpstr>Evaluation</vt:lpstr>
      <vt:lpstr>CLIPS Summary</vt:lpstr>
      <vt:lpstr>Important Concepts and Terms</vt:lpstr>
    </vt:vector>
  </TitlesOfParts>
  <Company>California Polytechnic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Franz Kurfess</dc:creator>
  <cp:lastModifiedBy>Franz Kurfess</cp:lastModifiedBy>
  <cp:revision>9</cp:revision>
  <dcterms:created xsi:type="dcterms:W3CDTF">2011-02-01T06:38:02Z</dcterms:created>
  <dcterms:modified xsi:type="dcterms:W3CDTF">2011-02-02T01:39:32Z</dcterms:modified>
</cp:coreProperties>
</file>