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48" r:id="rId2"/>
    <p:sldId id="485" r:id="rId3"/>
    <p:sldId id="466" r:id="rId4"/>
    <p:sldId id="537" r:id="rId5"/>
    <p:sldId id="469" r:id="rId6"/>
    <p:sldId id="471" r:id="rId7"/>
    <p:sldId id="510" r:id="rId8"/>
    <p:sldId id="474" r:id="rId9"/>
    <p:sldId id="512" r:id="rId10"/>
    <p:sldId id="511" r:id="rId11"/>
    <p:sldId id="513" r:id="rId12"/>
    <p:sldId id="520" r:id="rId13"/>
    <p:sldId id="522" r:id="rId14"/>
    <p:sldId id="530" r:id="rId15"/>
    <p:sldId id="531" r:id="rId16"/>
    <p:sldId id="521" r:id="rId17"/>
    <p:sldId id="507" r:id="rId18"/>
    <p:sldId id="529" r:id="rId19"/>
    <p:sldId id="532" r:id="rId20"/>
    <p:sldId id="533" r:id="rId21"/>
    <p:sldId id="534" r:id="rId22"/>
    <p:sldId id="535" r:id="rId23"/>
    <p:sldId id="477" r:id="rId24"/>
    <p:sldId id="478" r:id="rId25"/>
    <p:sldId id="454" r:id="rId26"/>
    <p:sldId id="461" r:id="rId27"/>
    <p:sldId id="536" r:id="rId2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2" autoAdjust="0"/>
    <p:restoredTop sz="86438" autoAdjust="0"/>
  </p:normalViewPr>
  <p:slideViewPr>
    <p:cSldViewPr snapToObjects="1">
      <p:cViewPr>
        <p:scale>
          <a:sx n="75" d="100"/>
          <a:sy n="75" d="100"/>
        </p:scale>
        <p:origin x="-822"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06" charset="0"/>
                <a:ea typeface="Arial" pitchFamily="-106" charset="0"/>
                <a:cs typeface="Arial" pitchFamily="-106"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06" charset="0"/>
                <a:ea typeface="Arial" pitchFamily="-106" charset="0"/>
                <a:cs typeface="Arial" pitchFamily="-106" charset="0"/>
              </a:defRPr>
            </a:lvl1pPr>
          </a:lstStyle>
          <a:p>
            <a:pPr>
              <a:defRPr/>
            </a:pPr>
            <a:fld id="{D9432CAA-B1D3-0A4C-AFD6-086E4765B3A9}" type="datetime1">
              <a:rPr lang="en-US"/>
              <a:pPr>
                <a:defRPr/>
              </a:pPr>
              <a:t>7/15/2009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06" charset="0"/>
                <a:ea typeface="Arial" pitchFamily="-106" charset="0"/>
                <a:cs typeface="Arial" pitchFamily="-106"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06" charset="0"/>
                <a:ea typeface="Arial" pitchFamily="-106" charset="0"/>
                <a:cs typeface="Arial" pitchFamily="-106" charset="0"/>
              </a:defRPr>
            </a:lvl1pPr>
          </a:lstStyle>
          <a:p>
            <a:pPr>
              <a:defRPr/>
            </a:pPr>
            <a:fld id="{6E61EEA5-8EEA-EC4A-9C8B-3BF86A389ED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06" charset="0"/>
                <a:ea typeface="Arial" pitchFamily="-106" charset="0"/>
                <a:cs typeface="Arial" pitchFamily="-106"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06" charset="0"/>
                <a:ea typeface="Arial" pitchFamily="-106" charset="0"/>
                <a:cs typeface="Arial" pitchFamily="-106" charset="0"/>
              </a:defRPr>
            </a:lvl1pPr>
          </a:lstStyle>
          <a:p>
            <a:pPr>
              <a:defRPr/>
            </a:pPr>
            <a:fld id="{98074A6A-FE24-2141-B81E-218F3A1A6444}" type="datetime1">
              <a:rPr lang="en-US"/>
              <a:pPr>
                <a:defRPr/>
              </a:pPr>
              <a:t>7/15/2009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06" charset="0"/>
                <a:ea typeface="Arial" pitchFamily="-106" charset="0"/>
                <a:cs typeface="Arial" pitchFamily="-106"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06" charset="0"/>
                <a:ea typeface="Arial" pitchFamily="-106" charset="0"/>
                <a:cs typeface="Arial" pitchFamily="-106" charset="0"/>
              </a:defRPr>
            </a:lvl1pPr>
          </a:lstStyle>
          <a:p>
            <a:pPr>
              <a:defRPr/>
            </a:pPr>
            <a:fld id="{604C7347-E88A-014C-A725-FAEBA3542F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06"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4C7347-E88A-014C-A725-FAEBA3542F7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4C7347-E88A-014C-A725-FAEBA3542F7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4C7347-E88A-014C-A725-FAEBA3542F7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CBE8823-2056-A448-9B4F-F466B1FA968E}" type="slidenum">
              <a:rPr lang="en-US"/>
              <a:pPr/>
              <a:t>14</a:t>
            </a:fld>
            <a:endParaRPr lang="en-US"/>
          </a:p>
        </p:txBody>
      </p:sp>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CBE8823-2056-A448-9B4F-F466B1FA968E}" type="slidenum">
              <a:rPr lang="en-US"/>
              <a:pPr/>
              <a:t>15</a:t>
            </a:fld>
            <a:endParaRPr lang="en-US"/>
          </a:p>
        </p:txBody>
      </p:sp>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57DD7-6728-924F-8005-4AAAA145C1D3}" type="slidenum">
              <a:rPr lang="en-US"/>
              <a:pPr/>
              <a:t>20</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Philosophical thing, but I would like to mention it. Once we start building the applications and worlds, we add features and give power to creatures in the world.  But then you want to think what are these accomplishing and this is the focus we tried to accomplish here.  We  morphed VUE into  a SEASR component; We made components that can perform specific functions. We identified the inputs, … for these functions. I think this is powerful.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F80369D5-EC67-418E-A957-7C3016CD7C7D}" type="slidenum">
              <a:rPr lang="en-US">
                <a:ea typeface="ＭＳ Ｐゴシック" pitchFamily="1" charset="-128"/>
              </a:rPr>
              <a:pPr/>
              <a:t>23</a:t>
            </a:fld>
            <a:endParaRPr lang="en-US">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469DFD-F3BD-4798-9DDE-B3F197D5ABC9}"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35038" y="4416425"/>
            <a:ext cx="5140325" cy="4183063"/>
          </a:xfrm>
          <a:solidFill>
            <a:srgbClr val="FFFFFF"/>
          </a:solidFill>
          <a:ln>
            <a:solidFill>
              <a:srgbClr val="000000"/>
            </a:solidFill>
            <a:miter lim="800000"/>
            <a:headEnd/>
            <a:tailEnd/>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4C7347-E88A-014C-A725-FAEBA3542F7B}"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4C7347-E88A-014C-A725-FAEBA3542F7B}"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469DFD-F3BD-4798-9DDE-B3F197D5ABC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469DFD-F3BD-4798-9DDE-B3F197D5ABC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DF96E2-74E8-7949-93BD-89DE640372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2C2ED-A6D5-B04D-8008-5BB808E59712}" type="slidenum">
              <a:rPr lang="en-US"/>
              <a:pPr/>
              <a:t>6</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4C7347-E88A-014C-A725-FAEBA3542F7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DF96E2-74E8-7949-93BD-89DE640372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4C7347-E88A-014C-A725-FAEBA3542F7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txBox="1">
            <a:spLocks/>
          </p:cNvSpPr>
          <p:nvPr userDrawn="1"/>
        </p:nvSpPr>
        <p:spPr>
          <a:xfrm>
            <a:off x="609600" y="6324600"/>
            <a:ext cx="3733800" cy="365125"/>
          </a:xfrm>
          <a:prstGeom prst="rect">
            <a:avLst/>
          </a:prstGeom>
        </p:spPr>
        <p:txBody>
          <a:bodyPr anchor="ctr">
            <a:prstTxWarp prst="textNoShape">
              <a:avLst/>
            </a:prstTxWarp>
          </a:bodyPr>
          <a:lstStyle>
            <a:lvl1pPr>
              <a:defRPr sz="1200">
                <a:solidFill>
                  <a:srgbClr val="898989"/>
                </a:solidFill>
                <a:latin typeface="Calibri" pitchFamily="-106" charset="0"/>
              </a:defRPr>
            </a:lvl1pPr>
          </a:lstStyle>
          <a:p>
            <a:pPr>
              <a:defRPr/>
            </a:pPr>
            <a:r>
              <a:rPr lang="en-US" altLang="ja-JP" i="1" dirty="0" smtClean="0">
                <a:latin typeface="Helvetica Neue Light" pitchFamily="-106" charset="0"/>
                <a:ea typeface="ＭＳ Ｐゴシック" pitchFamily="-106" charset="-128"/>
                <a:cs typeface="ＭＳ Ｐゴシック" pitchFamily="-106" charset="-128"/>
              </a:rPr>
              <a:t>The SEASR project and its </a:t>
            </a:r>
            <a:r>
              <a:rPr lang="en-US" altLang="ja-JP" i="1" dirty="0" err="1" smtClean="0">
                <a:latin typeface="Helvetica Neue Light" pitchFamily="-106" charset="0"/>
                <a:ea typeface="ＭＳ Ｐゴシック" pitchFamily="-106" charset="-128"/>
                <a:cs typeface="ＭＳ Ｐゴシック" pitchFamily="-106" charset="-128"/>
              </a:rPr>
              <a:t>Meandre</a:t>
            </a:r>
            <a:r>
              <a:rPr lang="en-US" altLang="ja-JP" i="1" dirty="0" smtClean="0">
                <a:latin typeface="Helvetica Neue Light" pitchFamily="-106" charset="0"/>
                <a:ea typeface="ＭＳ Ｐゴシック" pitchFamily="-106" charset="-128"/>
                <a:cs typeface="ＭＳ Ｐゴシック" pitchFamily="-106" charset="-128"/>
              </a:rPr>
              <a:t> infrastructure</a:t>
            </a:r>
            <a:br>
              <a:rPr lang="en-US" altLang="ja-JP" i="1" dirty="0" smtClean="0">
                <a:latin typeface="Helvetica Neue Light" pitchFamily="-106" charset="0"/>
                <a:ea typeface="ＭＳ Ｐゴシック" pitchFamily="-106" charset="-128"/>
                <a:cs typeface="ＭＳ Ｐゴシック" pitchFamily="-106" charset="-128"/>
              </a:rPr>
            </a:br>
            <a:r>
              <a:rPr lang="en-US" altLang="ja-JP" i="1" dirty="0" smtClean="0">
                <a:latin typeface="Helvetica Neue Light" pitchFamily="-106" charset="0"/>
                <a:ea typeface="ＭＳ Ｐゴシック" pitchFamily="-106" charset="-128"/>
                <a:cs typeface="ＭＳ Ｐゴシック" pitchFamily="-106" charset="-128"/>
              </a:rPr>
              <a:t>are sponsored by </a:t>
            </a:r>
            <a:r>
              <a:rPr lang="en-US" altLang="ja-JP" dirty="0" smtClean="0">
                <a:latin typeface="Times New Roman" pitchFamily="-106" charset="0"/>
                <a:ea typeface="ＭＳ Ｐゴシック" pitchFamily="-106" charset="-128"/>
                <a:cs typeface="ＭＳ Ｐゴシック" pitchFamily="-106" charset="-128"/>
              </a:rPr>
              <a:t>The Andrew W. Mellon Foundation</a:t>
            </a:r>
            <a:endParaRPr lang="en-US" dirty="0">
              <a:latin typeface="Times New Roman" pitchFamily="-106" charset="0"/>
              <a:ea typeface="Arial" pitchFamily="-106" charset="0"/>
              <a:cs typeface="Arial" pitchFamily="-106"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6E4E3EB3-894E-D840-9A29-C78477CF99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106" charset="0"/>
                <a:ea typeface="Arial" pitchFamily="-106" charset="0"/>
                <a:cs typeface="Arial" pitchFamily="-106"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DB3AB62-B2AE-904F-B1B0-B3D660EC7286}" type="slidenum">
              <a:rPr lang="en-US"/>
              <a:pPr>
                <a:defRPr/>
              </a:pPr>
              <a:t>‹#›</a:t>
            </a:fld>
            <a:endParaRPr lang="en-US"/>
          </a:p>
        </p:txBody>
      </p:sp>
      <p:sp>
        <p:nvSpPr>
          <p:cNvPr id="6" name="Date Placeholder 3"/>
          <p:cNvSpPr>
            <a:spLocks noGrp="1"/>
          </p:cNvSpPr>
          <p:nvPr>
            <p:ph type="dt" sz="half" idx="12"/>
          </p:nvPr>
        </p:nvSpPr>
        <p:spPr/>
        <p:txBody>
          <a:bodyPr/>
          <a:lstStyle>
            <a:lvl1pPr>
              <a:defRPr sz="1200">
                <a:solidFill>
                  <a:srgbClr val="898989"/>
                </a:solidFill>
                <a:latin typeface="Helvetica Neue Light" pitchFamily="-106" charset="0"/>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i="0">
                <a:latin typeface="Times New Roman" pitchFamily="-106" charset="0"/>
              </a:rPr>
              <a:t>The Andrew W. Mellon Foundation</a:t>
            </a:r>
            <a:endParaRPr lang="en-US" i="0">
              <a:latin typeface="Times New Roman" pitchFamily="-106" charset="0"/>
              <a:ea typeface="Arial" pitchFamily="-106" charset="0"/>
              <a:cs typeface="Arial" pitchFamily="-10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106" charset="0"/>
                <a:ea typeface="Arial" pitchFamily="-106" charset="0"/>
                <a:cs typeface="Arial" pitchFamily="-106"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56A01AB-7C72-374E-BACD-9DF44ABDF1F1}" type="slidenum">
              <a:rPr lang="en-US"/>
              <a:pPr>
                <a:defRPr/>
              </a:pPr>
              <a:t>‹#›</a:t>
            </a:fld>
            <a:endParaRPr lang="en-US"/>
          </a:p>
        </p:txBody>
      </p:sp>
      <p:sp>
        <p:nvSpPr>
          <p:cNvPr id="6" name="Date Placeholder 3"/>
          <p:cNvSpPr>
            <a:spLocks noGrp="1"/>
          </p:cNvSpPr>
          <p:nvPr>
            <p:ph type="dt" sz="half" idx="12"/>
          </p:nvPr>
        </p:nvSpPr>
        <p:spPr/>
        <p:txBody>
          <a:bodyPr/>
          <a:lstStyle>
            <a:lvl1pPr>
              <a:defRPr sz="1200">
                <a:solidFill>
                  <a:srgbClr val="898989"/>
                </a:solidFill>
                <a:latin typeface="Helvetica Neue Light" pitchFamily="-106" charset="0"/>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i="0">
                <a:latin typeface="Times New Roman" pitchFamily="-106" charset="0"/>
              </a:rPr>
              <a:t>The Andrew W. Mellon Foundation</a:t>
            </a:r>
            <a:endParaRPr lang="en-US" i="0">
              <a:latin typeface="Times New Roman" pitchFamily="-106" charset="0"/>
              <a:ea typeface="Arial" pitchFamily="-106" charset="0"/>
              <a:cs typeface="Arial" pitchFamily="-10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106" charset="0"/>
                <a:ea typeface="Arial" pitchFamily="-106" charset="0"/>
                <a:cs typeface="Arial" pitchFamily="-106"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5CEA720-7544-7F40-98AC-A3FB92C6CAC8}" type="slidenum">
              <a:rPr lang="en-US"/>
              <a:pPr>
                <a:defRPr/>
              </a:pPr>
              <a:t>‹#›</a:t>
            </a:fld>
            <a:endParaRPr lang="en-US"/>
          </a:p>
        </p:txBody>
      </p:sp>
      <p:sp>
        <p:nvSpPr>
          <p:cNvPr id="6" name="Date Placeholder 3"/>
          <p:cNvSpPr>
            <a:spLocks noGrp="1"/>
          </p:cNvSpPr>
          <p:nvPr>
            <p:ph type="dt" sz="half" idx="12"/>
          </p:nvPr>
        </p:nvSpPr>
        <p:spPr/>
        <p:txBody>
          <a:bodyPr/>
          <a:lstStyle>
            <a:lvl1pPr>
              <a:defRPr sz="1200">
                <a:solidFill>
                  <a:srgbClr val="898989"/>
                </a:solidFill>
                <a:latin typeface="Helvetica Neue Light" pitchFamily="-106" charset="0"/>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i="0">
                <a:latin typeface="Times New Roman" pitchFamily="-106" charset="0"/>
              </a:rPr>
              <a:t>The Andrew W. Mellon Foundation</a:t>
            </a:r>
            <a:endParaRPr lang="en-US" i="0">
              <a:latin typeface="Times New Roman" pitchFamily="-106" charset="0"/>
              <a:ea typeface="Arial" pitchFamily="-106" charset="0"/>
              <a:cs typeface="Arial" pitchFamily="-10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106" charset="0"/>
                <a:ea typeface="Arial" pitchFamily="-106" charset="0"/>
                <a:cs typeface="Arial" pitchFamily="-106"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7D9025F-0DD4-E545-9C8C-EC20159A25F1}" type="slidenum">
              <a:rPr lang="en-US"/>
              <a:pPr>
                <a:defRPr/>
              </a:pPr>
              <a:t>‹#›</a:t>
            </a:fld>
            <a:endParaRPr lang="en-US"/>
          </a:p>
        </p:txBody>
      </p:sp>
      <p:sp>
        <p:nvSpPr>
          <p:cNvPr id="6" name="Date Placeholder 3"/>
          <p:cNvSpPr>
            <a:spLocks noGrp="1"/>
          </p:cNvSpPr>
          <p:nvPr>
            <p:ph type="dt" sz="half" idx="12"/>
          </p:nvPr>
        </p:nvSpPr>
        <p:spPr/>
        <p:txBody>
          <a:bodyPr/>
          <a:lstStyle>
            <a:lvl1pPr>
              <a:defRPr sz="1200">
                <a:solidFill>
                  <a:srgbClr val="898989"/>
                </a:solidFill>
                <a:latin typeface="Helvetica Neue Light" pitchFamily="-106" charset="0"/>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i="0">
                <a:latin typeface="Times New Roman" pitchFamily="-106" charset="0"/>
              </a:rPr>
              <a:t>The Andrew W. Mellon Foundation</a:t>
            </a:r>
            <a:endParaRPr lang="en-US" i="0">
              <a:latin typeface="Times New Roman" pitchFamily="-106" charset="0"/>
              <a:ea typeface="Arial" pitchFamily="-106" charset="0"/>
              <a:cs typeface="Arial" pitchFamily="-10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106" charset="0"/>
                <a:ea typeface="Arial" pitchFamily="-106" charset="0"/>
                <a:cs typeface="Arial" pitchFamily="-106"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7B5B246-BC24-8A47-A956-0CE202B40B24}" type="slidenum">
              <a:rPr lang="en-US"/>
              <a:pPr>
                <a:defRPr/>
              </a:pPr>
              <a:t>‹#›</a:t>
            </a:fld>
            <a:endParaRPr lang="en-US"/>
          </a:p>
        </p:txBody>
      </p:sp>
      <p:sp>
        <p:nvSpPr>
          <p:cNvPr id="7" name="Date Placeholder 3"/>
          <p:cNvSpPr>
            <a:spLocks noGrp="1"/>
          </p:cNvSpPr>
          <p:nvPr>
            <p:ph type="dt" sz="half" idx="12"/>
          </p:nvPr>
        </p:nvSpPr>
        <p:spPr/>
        <p:txBody>
          <a:bodyPr/>
          <a:lstStyle>
            <a:lvl1pPr>
              <a:defRPr sz="1200">
                <a:solidFill>
                  <a:srgbClr val="898989"/>
                </a:solidFill>
                <a:latin typeface="Helvetica Neue Light" pitchFamily="-106" charset="0"/>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i="0">
                <a:latin typeface="Times New Roman" pitchFamily="-106" charset="0"/>
              </a:rPr>
              <a:t>The Andrew W. Mellon Foundation</a:t>
            </a:r>
            <a:endParaRPr lang="en-US" i="0">
              <a:latin typeface="Times New Roman" pitchFamily="-106" charset="0"/>
              <a:ea typeface="Arial" pitchFamily="-106" charset="0"/>
              <a:cs typeface="Arial" pitchFamily="-10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106" charset="0"/>
                <a:ea typeface="Arial" pitchFamily="-106" charset="0"/>
                <a:cs typeface="Arial" pitchFamily="-106" charset="0"/>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5417BF8-A450-1244-95F5-28BF9B26D57C}" type="slidenum">
              <a:rPr lang="en-US"/>
              <a:pPr>
                <a:defRPr/>
              </a:pPr>
              <a:t>‹#›</a:t>
            </a:fld>
            <a:endParaRPr lang="en-US"/>
          </a:p>
        </p:txBody>
      </p:sp>
      <p:sp>
        <p:nvSpPr>
          <p:cNvPr id="9" name="Date Placeholder 3"/>
          <p:cNvSpPr>
            <a:spLocks noGrp="1"/>
          </p:cNvSpPr>
          <p:nvPr>
            <p:ph type="dt" sz="half" idx="12"/>
          </p:nvPr>
        </p:nvSpPr>
        <p:spPr/>
        <p:txBody>
          <a:bodyPr/>
          <a:lstStyle>
            <a:lvl1pPr>
              <a:defRPr sz="1200">
                <a:solidFill>
                  <a:srgbClr val="898989"/>
                </a:solidFill>
                <a:latin typeface="Helvetica Neue Light" pitchFamily="-106" charset="0"/>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i="0">
                <a:latin typeface="Times New Roman" pitchFamily="-106" charset="0"/>
              </a:rPr>
              <a:t>The Andrew W. Mellon Foundation</a:t>
            </a:r>
            <a:endParaRPr lang="en-US" i="0">
              <a:latin typeface="Times New Roman" pitchFamily="-106" charset="0"/>
              <a:ea typeface="Arial" pitchFamily="-106" charset="0"/>
              <a:cs typeface="Arial" pitchFamily="-10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106" charset="0"/>
                <a:ea typeface="Arial" pitchFamily="-106" charset="0"/>
                <a:cs typeface="Arial" pitchFamily="-106" charset="0"/>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3137CE61-F69A-C64D-9542-935EE1A66E58}" type="slidenum">
              <a:rPr lang="en-US"/>
              <a:pPr>
                <a:defRPr/>
              </a:pPr>
              <a:t>‹#›</a:t>
            </a:fld>
            <a:endParaRPr lang="en-US"/>
          </a:p>
        </p:txBody>
      </p:sp>
      <p:sp>
        <p:nvSpPr>
          <p:cNvPr id="5" name="Date Placeholder 3"/>
          <p:cNvSpPr>
            <a:spLocks noGrp="1"/>
          </p:cNvSpPr>
          <p:nvPr>
            <p:ph type="dt" sz="half" idx="12"/>
          </p:nvPr>
        </p:nvSpPr>
        <p:spPr/>
        <p:txBody>
          <a:bodyPr/>
          <a:lstStyle>
            <a:lvl1pPr>
              <a:defRPr sz="1200">
                <a:solidFill>
                  <a:srgbClr val="898989"/>
                </a:solidFill>
                <a:latin typeface="Helvetica Neue Light" pitchFamily="-106" charset="0"/>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i="0">
                <a:latin typeface="Times New Roman" pitchFamily="-106" charset="0"/>
              </a:rPr>
              <a:t>The Andrew W. Mellon Foundation</a:t>
            </a:r>
            <a:endParaRPr lang="en-US" i="0">
              <a:latin typeface="Times New Roman" pitchFamily="-106" charset="0"/>
              <a:ea typeface="Arial" pitchFamily="-106" charset="0"/>
              <a:cs typeface="Arial" pitchFamily="-10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106" charset="0"/>
                <a:ea typeface="Arial" pitchFamily="-106" charset="0"/>
                <a:cs typeface="Arial" pitchFamily="-106" charset="0"/>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0321D618-BE0E-C544-98DC-F29C2C571CE0}" type="slidenum">
              <a:rPr lang="en-US"/>
              <a:pPr>
                <a:defRPr/>
              </a:pPr>
              <a:t>‹#›</a:t>
            </a:fld>
            <a:endParaRPr lang="en-US"/>
          </a:p>
        </p:txBody>
      </p:sp>
      <p:sp>
        <p:nvSpPr>
          <p:cNvPr id="4" name="Date Placeholder 3"/>
          <p:cNvSpPr>
            <a:spLocks noGrp="1"/>
          </p:cNvSpPr>
          <p:nvPr>
            <p:ph type="dt" sz="half" idx="12"/>
          </p:nvPr>
        </p:nvSpPr>
        <p:spPr/>
        <p:txBody>
          <a:bodyPr/>
          <a:lstStyle>
            <a:lvl1pPr>
              <a:defRPr sz="1200">
                <a:solidFill>
                  <a:srgbClr val="898989"/>
                </a:solidFill>
                <a:latin typeface="Helvetica Neue Light" pitchFamily="-106" charset="0"/>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i="0">
                <a:latin typeface="Times New Roman" pitchFamily="-106" charset="0"/>
              </a:rPr>
              <a:t>The Andrew W. Mellon Foundation</a:t>
            </a:r>
            <a:endParaRPr lang="en-US" i="0">
              <a:latin typeface="Times New Roman" pitchFamily="-106" charset="0"/>
              <a:ea typeface="Arial" pitchFamily="-106" charset="0"/>
              <a:cs typeface="Arial" pitchFamily="-10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106" charset="0"/>
                <a:ea typeface="Arial" pitchFamily="-106" charset="0"/>
                <a:cs typeface="Arial" pitchFamily="-106"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F5FB8401-F5F2-344F-B539-7B22F2C615CE}" type="slidenum">
              <a:rPr lang="en-US"/>
              <a:pPr>
                <a:defRPr/>
              </a:pPr>
              <a:t>‹#›</a:t>
            </a:fld>
            <a:endParaRPr lang="en-US"/>
          </a:p>
        </p:txBody>
      </p:sp>
      <p:sp>
        <p:nvSpPr>
          <p:cNvPr id="7" name="Date Placeholder 3"/>
          <p:cNvSpPr>
            <a:spLocks noGrp="1"/>
          </p:cNvSpPr>
          <p:nvPr>
            <p:ph type="dt" sz="half" idx="12"/>
          </p:nvPr>
        </p:nvSpPr>
        <p:spPr/>
        <p:txBody>
          <a:bodyPr/>
          <a:lstStyle>
            <a:lvl1pPr>
              <a:defRPr sz="1200">
                <a:solidFill>
                  <a:srgbClr val="898989"/>
                </a:solidFill>
                <a:latin typeface="Helvetica Neue Light" pitchFamily="-106" charset="0"/>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i="0">
                <a:latin typeface="Times New Roman" pitchFamily="-106" charset="0"/>
              </a:rPr>
              <a:t>The Andrew W. Mellon Foundation</a:t>
            </a:r>
            <a:endParaRPr lang="en-US" i="0">
              <a:latin typeface="Times New Roman" pitchFamily="-106" charset="0"/>
              <a:ea typeface="Arial" pitchFamily="-106" charset="0"/>
              <a:cs typeface="Arial" pitchFamily="-10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106" charset="0"/>
                <a:ea typeface="Arial" pitchFamily="-106" charset="0"/>
                <a:cs typeface="Arial" pitchFamily="-106"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0DA6473-28F7-C643-B890-65B3953C66BD}" type="slidenum">
              <a:rPr lang="en-US"/>
              <a:pPr>
                <a:defRPr/>
              </a:pPr>
              <a:t>‹#›</a:t>
            </a:fld>
            <a:endParaRPr lang="en-US"/>
          </a:p>
        </p:txBody>
      </p:sp>
      <p:sp>
        <p:nvSpPr>
          <p:cNvPr id="7" name="Date Placeholder 3"/>
          <p:cNvSpPr>
            <a:spLocks noGrp="1"/>
          </p:cNvSpPr>
          <p:nvPr>
            <p:ph type="dt" sz="half" idx="12"/>
          </p:nvPr>
        </p:nvSpPr>
        <p:spPr/>
        <p:txBody>
          <a:bodyPr/>
          <a:lstStyle>
            <a:lvl1pPr>
              <a:defRPr sz="1200">
                <a:solidFill>
                  <a:srgbClr val="898989"/>
                </a:solidFill>
                <a:latin typeface="Helvetica Neue Light" pitchFamily="-106" charset="0"/>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i="0">
                <a:latin typeface="Times New Roman" pitchFamily="-106" charset="0"/>
              </a:rPr>
              <a:t>The Andrew W. Mellon Foundation</a:t>
            </a:r>
            <a:endParaRPr lang="en-US" i="0">
              <a:latin typeface="Times New Roman" pitchFamily="-106" charset="0"/>
              <a:ea typeface="Arial" pitchFamily="-106" charset="0"/>
              <a:cs typeface="Arial" pitchFamily="-10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owerpoint_template"/>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3733800" cy="365125"/>
          </a:xfrm>
          <a:prstGeom prst="rect">
            <a:avLst/>
          </a:prstGeom>
        </p:spPr>
        <p:txBody>
          <a:bodyPr vert="horz" wrap="square" lIns="91440" tIns="45720" rIns="91440" bIns="45720" numCol="1" anchor="ctr" anchorCtr="0" compatLnSpc="1">
            <a:prstTxWarp prst="textNoShape">
              <a:avLst/>
            </a:prstTxWarp>
          </a:bodyPr>
          <a:lstStyle>
            <a:lvl1pPr>
              <a:defRPr sz="1200" i="1">
                <a:solidFill>
                  <a:srgbClr val="898989"/>
                </a:solidFill>
                <a:latin typeface="Helvetica Neue Light" pitchFamily="-106" charset="0"/>
                <a:ea typeface="ＭＳ Ｐゴシック" pitchFamily="-106" charset="-128"/>
                <a:cs typeface="ＭＳ Ｐゴシック" pitchFamily="-106" charset="-128"/>
              </a:defRPr>
            </a:lvl1pPr>
          </a:lstStyle>
          <a:p>
            <a:pPr>
              <a:defRPr/>
            </a:pPr>
            <a:r>
              <a:rPr lang="en-US" altLang="ja-JP"/>
              <a:t>The SEASR project and its </a:t>
            </a:r>
            <a:r>
              <a:rPr lang="en-US" altLang="ja-JP" err="1"/>
              <a:t>Meandre</a:t>
            </a:r>
            <a:r>
              <a:rPr lang="en-US" altLang="ja-JP"/>
              <a:t> infrastructure</a:t>
            </a:r>
            <a:br>
              <a:rPr lang="en-US" altLang="ja-JP"/>
            </a:br>
            <a:r>
              <a:rPr lang="en-US" altLang="ja-JP"/>
              <a:t>are sponsored by </a:t>
            </a:r>
            <a:r>
              <a:rPr lang="en-US" altLang="ja-JP">
                <a:latin typeface="Times New Roman" pitchFamily="-106" charset="0"/>
              </a:rPr>
              <a:t>The Andrew W. Mellon Foundation</a:t>
            </a:r>
            <a:endParaRPr lang="en-US">
              <a:latin typeface="Times New Roman" pitchFamily="-10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6" charset="0"/>
                <a:ea typeface="Arial" pitchFamily="-106" charset="0"/>
                <a:cs typeface="Arial" pitchFamily="-106" charset="0"/>
              </a:defRPr>
            </a:lvl1pPr>
          </a:lstStyle>
          <a:p>
            <a:pPr>
              <a:defRPr/>
            </a:pPr>
            <a:fld id="{A2928D58-CE2E-0048-92F1-0C09460364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57200" rtl="0" eaLnBrk="0" fontAlgn="base" hangingPunct="0">
        <a:spcBef>
          <a:spcPct val="0"/>
        </a:spcBef>
        <a:spcAft>
          <a:spcPct val="0"/>
        </a:spcAft>
        <a:defRPr sz="4000" kern="1200">
          <a:solidFill>
            <a:schemeClr val="bg1"/>
          </a:solidFill>
          <a:latin typeface="Helvetica Neue Light"/>
          <a:ea typeface="Helvetica Neue Light" pitchFamily="-106" charset="0"/>
          <a:cs typeface="Helvetica Neue Light"/>
        </a:defRPr>
      </a:lvl1pPr>
      <a:lvl2pPr algn="l" defTabSz="457200" rtl="0" eaLnBrk="0" fontAlgn="base" hangingPunct="0">
        <a:spcBef>
          <a:spcPct val="0"/>
        </a:spcBef>
        <a:spcAft>
          <a:spcPct val="0"/>
        </a:spcAft>
        <a:defRPr sz="4000">
          <a:solidFill>
            <a:schemeClr val="bg1"/>
          </a:solidFill>
          <a:latin typeface="Helvetica Neue Light" pitchFamily="-106" charset="0"/>
          <a:ea typeface="Helvetica Neue Light" pitchFamily="-106" charset="0"/>
          <a:cs typeface="Helvetica Neue Light" pitchFamily="-106" charset="0"/>
        </a:defRPr>
      </a:lvl2pPr>
      <a:lvl3pPr algn="l" defTabSz="457200" rtl="0" eaLnBrk="0" fontAlgn="base" hangingPunct="0">
        <a:spcBef>
          <a:spcPct val="0"/>
        </a:spcBef>
        <a:spcAft>
          <a:spcPct val="0"/>
        </a:spcAft>
        <a:defRPr sz="4000">
          <a:solidFill>
            <a:schemeClr val="bg1"/>
          </a:solidFill>
          <a:latin typeface="Helvetica Neue Light" pitchFamily="-106" charset="0"/>
          <a:ea typeface="Helvetica Neue Light" pitchFamily="-106" charset="0"/>
          <a:cs typeface="Helvetica Neue Light" pitchFamily="-106" charset="0"/>
        </a:defRPr>
      </a:lvl3pPr>
      <a:lvl4pPr algn="l" defTabSz="457200" rtl="0" eaLnBrk="0" fontAlgn="base" hangingPunct="0">
        <a:spcBef>
          <a:spcPct val="0"/>
        </a:spcBef>
        <a:spcAft>
          <a:spcPct val="0"/>
        </a:spcAft>
        <a:defRPr sz="4000">
          <a:solidFill>
            <a:schemeClr val="bg1"/>
          </a:solidFill>
          <a:latin typeface="Helvetica Neue Light" pitchFamily="-106" charset="0"/>
          <a:ea typeface="Helvetica Neue Light" pitchFamily="-106" charset="0"/>
          <a:cs typeface="Helvetica Neue Light" pitchFamily="-106" charset="0"/>
        </a:defRPr>
      </a:lvl4pPr>
      <a:lvl5pPr algn="l" defTabSz="457200" rtl="0" eaLnBrk="0" fontAlgn="base" hangingPunct="0">
        <a:spcBef>
          <a:spcPct val="0"/>
        </a:spcBef>
        <a:spcAft>
          <a:spcPct val="0"/>
        </a:spcAft>
        <a:defRPr sz="4000">
          <a:solidFill>
            <a:schemeClr val="bg1"/>
          </a:solidFill>
          <a:latin typeface="Helvetica Neue Light" pitchFamily="-106" charset="0"/>
          <a:ea typeface="Helvetica Neue Light" pitchFamily="-106" charset="0"/>
          <a:cs typeface="Helvetica Neue Light" pitchFamily="-106"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800" kern="1200">
          <a:solidFill>
            <a:schemeClr val="tx1"/>
          </a:solidFill>
          <a:latin typeface="Helvetica Neue Light"/>
          <a:ea typeface="Helvetica Neue Light" pitchFamily="-106" charset="0"/>
          <a:cs typeface="Helvetica Neue Light"/>
        </a:defRPr>
      </a:lvl1pPr>
      <a:lvl2pPr marL="742950" indent="-285750" algn="l" defTabSz="457200" rtl="0" eaLnBrk="0" fontAlgn="base" hangingPunct="0">
        <a:spcBef>
          <a:spcPct val="20000"/>
        </a:spcBef>
        <a:spcAft>
          <a:spcPts val="1200"/>
        </a:spcAft>
        <a:buFont typeface="Arial" charset="0"/>
        <a:buChar char="–"/>
        <a:defRPr sz="2400" kern="1200">
          <a:solidFill>
            <a:schemeClr val="tx1"/>
          </a:solidFill>
          <a:latin typeface="Helvetica Neue Light"/>
          <a:ea typeface="ＭＳ Ｐゴシック" pitchFamily="-112" charset="-128"/>
          <a:cs typeface="Helvetica Neue Light"/>
        </a:defRPr>
      </a:lvl2pPr>
      <a:lvl3pPr marL="1143000" indent="-228600" algn="l" defTabSz="457200" rtl="0" eaLnBrk="0" fontAlgn="base" hangingPunct="0">
        <a:spcBef>
          <a:spcPct val="20000"/>
        </a:spcBef>
        <a:spcAft>
          <a:spcPts val="1200"/>
        </a:spcAft>
        <a:buFont typeface="Arial" charset="0"/>
        <a:buChar char="•"/>
        <a:defRPr sz="2000" kern="1200">
          <a:solidFill>
            <a:schemeClr val="tx1"/>
          </a:solidFill>
          <a:latin typeface="Helvetica Neue Light"/>
          <a:ea typeface="ＭＳ Ｐゴシック" pitchFamily="-112" charset="-128"/>
          <a:cs typeface="Helvetica Neue Light"/>
        </a:defRPr>
      </a:lvl3pPr>
      <a:lvl4pPr marL="1600200" indent="-228600" algn="l" defTabSz="457200" rtl="0" eaLnBrk="0" fontAlgn="base" hangingPunct="0">
        <a:spcBef>
          <a:spcPct val="20000"/>
        </a:spcBef>
        <a:spcAft>
          <a:spcPts val="1200"/>
        </a:spcAft>
        <a:buFont typeface="Arial" charset="0"/>
        <a:buChar char="–"/>
        <a:defRPr kern="1200">
          <a:solidFill>
            <a:schemeClr val="tx1"/>
          </a:solidFill>
          <a:latin typeface="Helvetica Neue Light"/>
          <a:ea typeface="ＭＳ Ｐゴシック" pitchFamily="-112" charset="-128"/>
          <a:cs typeface="Helvetica Neue Light"/>
        </a:defRPr>
      </a:lvl4pPr>
      <a:lvl5pPr marL="2057400" indent="-228600" algn="l" defTabSz="457200" rtl="0" eaLnBrk="0" fontAlgn="base" hangingPunct="0">
        <a:spcBef>
          <a:spcPct val="20000"/>
        </a:spcBef>
        <a:spcAft>
          <a:spcPts val="1200"/>
        </a:spcAft>
        <a:buFont typeface="Arial" charset="0"/>
        <a:buChar char="»"/>
        <a:defRPr kern="1200">
          <a:solidFill>
            <a:schemeClr val="tx1"/>
          </a:solidFill>
          <a:latin typeface="Helvetica Neue Light"/>
          <a:ea typeface="ＭＳ Ｐゴシック" pitchFamily="-112"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algn="ctr"/>
            <a:r>
              <a:rPr lang="en-US" sz="4400" dirty="0" smtClean="0">
                <a:solidFill>
                  <a:srgbClr val="984807"/>
                </a:solidFill>
                <a:latin typeface="Helvetica Neue Light" charset="0"/>
                <a:ea typeface="Helvetica Neue Light" charset="0"/>
                <a:cs typeface="Helvetica Neue Light" charset="0"/>
              </a:rPr>
              <a:t>SEASR Overview</a:t>
            </a:r>
          </a:p>
        </p:txBody>
      </p:sp>
      <p:sp>
        <p:nvSpPr>
          <p:cNvPr id="3" name="Subtitle 2"/>
          <p:cNvSpPr>
            <a:spLocks noGrp="1"/>
          </p:cNvSpPr>
          <p:nvPr>
            <p:ph type="subTitle" idx="1"/>
          </p:nvPr>
        </p:nvSpPr>
        <p:spPr/>
        <p:txBody>
          <a:bodyPr/>
          <a:lstStyle/>
          <a:p>
            <a:pPr>
              <a:buFont typeface="Arial" pitchFamily="-106" charset="0"/>
              <a:buNone/>
              <a:defRPr/>
            </a:pPr>
            <a:r>
              <a:rPr lang="en-US" sz="1800" b="1" dirty="0" smtClean="0">
                <a:solidFill>
                  <a:schemeClr val="tx1">
                    <a:lumMod val="75000"/>
                    <a:lumOff val="25000"/>
                  </a:schemeClr>
                </a:solidFill>
                <a:latin typeface="Helvetica Neue Light" pitchFamily="-106" charset="0"/>
                <a:cs typeface="Helvetica Neue Light" pitchFamily="-106" charset="0"/>
              </a:rPr>
              <a:t>Loretta Auvil and Bernie </a:t>
            </a:r>
            <a:r>
              <a:rPr lang="en-US" sz="1800" b="1" dirty="0" err="1" smtClean="0">
                <a:solidFill>
                  <a:schemeClr val="tx1">
                    <a:lumMod val="75000"/>
                    <a:lumOff val="25000"/>
                  </a:schemeClr>
                </a:solidFill>
                <a:latin typeface="Helvetica Neue Light" pitchFamily="-106" charset="0"/>
                <a:cs typeface="Helvetica Neue Light" pitchFamily="-106" charset="0"/>
              </a:rPr>
              <a:t>Acs</a:t>
            </a:r>
            <a:endParaRPr lang="en-US" sz="1800" b="1" i="1" dirty="0" smtClean="0">
              <a:solidFill>
                <a:schemeClr val="tx1">
                  <a:lumMod val="75000"/>
                  <a:lumOff val="25000"/>
                </a:schemeClr>
              </a:solidFill>
              <a:latin typeface="Helvetica Neue Light" pitchFamily="-106" charset="0"/>
              <a:cs typeface="Helvetica Neue Light" pitchFamily="-106" charset="0"/>
            </a:endParaRPr>
          </a:p>
          <a:p>
            <a:pPr>
              <a:buFont typeface="Arial" pitchFamily="-106" charset="0"/>
              <a:buNone/>
              <a:defRPr/>
            </a:pPr>
            <a:r>
              <a:rPr lang="en-US" sz="1800" b="1" i="1" dirty="0" smtClean="0">
                <a:solidFill>
                  <a:schemeClr val="tx1">
                    <a:lumMod val="75000"/>
                    <a:lumOff val="25000"/>
                  </a:schemeClr>
                </a:solidFill>
                <a:latin typeface="Helvetica Neue Light" pitchFamily="-106" charset="0"/>
                <a:cs typeface="Helvetica Neue Light" pitchFamily="-106" charset="0"/>
              </a:rPr>
              <a:t>National Center for Supercomputing Applications</a:t>
            </a:r>
            <a:br>
              <a:rPr lang="en-US" sz="1800" b="1" i="1" dirty="0" smtClean="0">
                <a:solidFill>
                  <a:schemeClr val="tx1">
                    <a:lumMod val="75000"/>
                    <a:lumOff val="25000"/>
                  </a:schemeClr>
                </a:solidFill>
                <a:latin typeface="Helvetica Neue Light" pitchFamily="-106" charset="0"/>
                <a:cs typeface="Helvetica Neue Light" pitchFamily="-106" charset="0"/>
              </a:rPr>
            </a:br>
            <a:r>
              <a:rPr lang="en-US" sz="1800" b="1" i="1" dirty="0" smtClean="0">
                <a:solidFill>
                  <a:schemeClr val="tx1">
                    <a:lumMod val="75000"/>
                    <a:lumOff val="25000"/>
                  </a:schemeClr>
                </a:solidFill>
                <a:latin typeface="Helvetica Neue Light" pitchFamily="-106" charset="0"/>
                <a:cs typeface="Helvetica Neue Light" pitchFamily="-106" charset="0"/>
              </a:rPr>
              <a:t>University of Illinois at Urbana-Champaign</a:t>
            </a:r>
          </a:p>
          <a:p>
            <a:pPr>
              <a:buFont typeface="Arial" pitchFamily="-106" charset="0"/>
              <a:buNone/>
              <a:defRPr/>
            </a:pPr>
            <a:r>
              <a:rPr lang="en-US" sz="1800" b="1" dirty="0" smtClean="0">
                <a:solidFill>
                  <a:schemeClr val="tx1">
                    <a:lumMod val="75000"/>
                    <a:lumOff val="25000"/>
                  </a:schemeClr>
                </a:solidFill>
                <a:latin typeface="Helvetica Neue Light" pitchFamily="-106" charset="0"/>
                <a:cs typeface="Helvetica Neue Light" pitchFamily="-106" charset="0"/>
              </a:rPr>
              <a:t>[</a:t>
            </a:r>
            <a:r>
              <a:rPr lang="en-US" sz="1800" b="1" dirty="0" err="1" smtClean="0">
                <a:solidFill>
                  <a:schemeClr val="tx1">
                    <a:lumMod val="75000"/>
                    <a:lumOff val="25000"/>
                  </a:schemeClr>
                </a:solidFill>
                <a:latin typeface="Helvetica Neue Light" pitchFamily="-106" charset="0"/>
                <a:cs typeface="Helvetica Neue Light" pitchFamily="-106" charset="0"/>
              </a:rPr>
              <a:t>l</a:t>
            </a:r>
            <a:r>
              <a:rPr lang="it-IT" sz="1800" b="1" dirty="0" err="1" smtClean="0">
                <a:solidFill>
                  <a:schemeClr val="tx1">
                    <a:lumMod val="75000"/>
                    <a:lumOff val="25000"/>
                  </a:schemeClr>
                </a:solidFill>
                <a:latin typeface="Helvetica Neue Light" pitchFamily="-106" charset="0"/>
                <a:cs typeface="Helvetica Neue Light" pitchFamily="-106" charset="0"/>
              </a:rPr>
              <a:t>auvil</a:t>
            </a:r>
            <a:r>
              <a:rPr lang="it-IT" sz="1800" b="1" dirty="0" smtClean="0">
                <a:solidFill>
                  <a:schemeClr val="tx1">
                    <a:lumMod val="75000"/>
                    <a:lumOff val="25000"/>
                  </a:schemeClr>
                </a:solidFill>
                <a:latin typeface="Helvetica Neue Light" pitchFamily="-106" charset="0"/>
                <a:cs typeface="Helvetica Neue Light" pitchFamily="-106" charset="0"/>
              </a:rPr>
              <a:t> or acs1]@illinois.edu</a:t>
            </a:r>
          </a:p>
          <a:p>
            <a:pPr>
              <a:buFont typeface="Arial" pitchFamily="-106" charset="0"/>
              <a:buNone/>
              <a:defRPr/>
            </a:pPr>
            <a:r>
              <a:rPr lang="it-IT" sz="1800" b="1" dirty="0" smtClean="0">
                <a:solidFill>
                  <a:schemeClr val="tx1">
                    <a:lumMod val="75000"/>
                    <a:lumOff val="25000"/>
                  </a:schemeClr>
                </a:solidFill>
                <a:latin typeface="Helvetica Neue Light" pitchFamily="-106" charset="0"/>
                <a:cs typeface="Helvetica Neue Light" pitchFamily="-106" charset="0"/>
              </a:rPr>
              <a:t>www.seasr.org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Enables Humanist to Ask…</a:t>
            </a:r>
          </a:p>
        </p:txBody>
      </p:sp>
      <p:sp>
        <p:nvSpPr>
          <p:cNvPr id="3" name="Content Placeholder 2"/>
          <p:cNvSpPr>
            <a:spLocks noGrp="1"/>
          </p:cNvSpPr>
          <p:nvPr>
            <p:ph idx="1"/>
          </p:nvPr>
        </p:nvSpPr>
        <p:spPr>
          <a:xfrm>
            <a:off x="228600" y="1066800"/>
            <a:ext cx="8686800" cy="5410200"/>
          </a:xfrm>
        </p:spPr>
        <p:txBody>
          <a:bodyPr/>
          <a:lstStyle/>
          <a:p>
            <a:pPr>
              <a:spcAft>
                <a:spcPts val="600"/>
              </a:spcAft>
              <a:buNone/>
            </a:pPr>
            <a:r>
              <a:rPr lang="en-US" dirty="0" smtClean="0"/>
              <a:t>Pattern identification using automated learning</a:t>
            </a:r>
          </a:p>
          <a:p>
            <a:pPr lvl="1">
              <a:spcAft>
                <a:spcPts val="600"/>
              </a:spcAft>
            </a:pPr>
            <a:r>
              <a:rPr lang="en-US" sz="2200" dirty="0" smtClean="0"/>
              <a:t>Which patterns are characteristic of the English language? </a:t>
            </a:r>
          </a:p>
          <a:p>
            <a:pPr lvl="1">
              <a:spcAft>
                <a:spcPts val="600"/>
              </a:spcAft>
            </a:pPr>
            <a:r>
              <a:rPr lang="en-US" sz="2200" dirty="0" smtClean="0"/>
              <a:t>Which patterns are characteristic of a particular author, work, topic, or time? </a:t>
            </a:r>
          </a:p>
          <a:p>
            <a:pPr lvl="1">
              <a:spcAft>
                <a:spcPts val="600"/>
              </a:spcAft>
            </a:pPr>
            <a:r>
              <a:rPr lang="en-US" sz="2200" dirty="0" smtClean="0"/>
              <a:t>Which patterns based on words, phrases, sentences, etc. can be extracted from literary </a:t>
            </a:r>
            <a:r>
              <a:rPr lang="en-US" sz="2200" dirty="0" smtClean="0"/>
              <a:t>bodies?</a:t>
            </a:r>
            <a:endParaRPr lang="en-US" sz="2200" dirty="0" smtClean="0"/>
          </a:p>
          <a:p>
            <a:pPr lvl="1">
              <a:spcAft>
                <a:spcPts val="600"/>
              </a:spcAft>
            </a:pPr>
            <a:r>
              <a:rPr lang="en-US" sz="2200" dirty="0" smtClean="0"/>
              <a:t>Which patterns are identified based on grammar or plot constructs? </a:t>
            </a:r>
          </a:p>
          <a:p>
            <a:pPr lvl="1">
              <a:spcAft>
                <a:spcPts val="600"/>
              </a:spcAft>
            </a:pPr>
            <a:r>
              <a:rPr lang="en-US" sz="2200" dirty="0" smtClean="0"/>
              <a:t>When are correlated patterns meaningful? </a:t>
            </a:r>
          </a:p>
          <a:p>
            <a:pPr lvl="1">
              <a:spcAft>
                <a:spcPts val="600"/>
              </a:spcAft>
            </a:pPr>
            <a:r>
              <a:rPr lang="en-US" sz="2200" dirty="0" smtClean="0"/>
              <a:t>Can they be categorized based on specific criteria?</a:t>
            </a:r>
          </a:p>
          <a:p>
            <a:pPr lvl="1">
              <a:spcAft>
                <a:spcPts val="600"/>
              </a:spcAft>
            </a:pPr>
            <a:r>
              <a:rPr lang="en-US" sz="2200" dirty="0" smtClean="0"/>
              <a:t>Can an author’s intent be identified given an extracted pattern?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74900" y="2590800"/>
            <a:ext cx="6769100" cy="3771900"/>
          </a:xfrm>
          <a:prstGeom prst="rect">
            <a:avLst/>
          </a:prstGeom>
        </p:spPr>
      </p:pic>
      <p:sp>
        <p:nvSpPr>
          <p:cNvPr id="2" name="Title 1"/>
          <p:cNvSpPr>
            <a:spLocks noGrp="1"/>
          </p:cNvSpPr>
          <p:nvPr>
            <p:ph type="title"/>
          </p:nvPr>
        </p:nvSpPr>
        <p:spPr/>
        <p:txBody>
          <a:bodyPr/>
          <a:lstStyle/>
          <a:p>
            <a:r>
              <a:rPr lang="en-US" sz="4000" kern="1200" dirty="0" smtClean="0">
                <a:solidFill>
                  <a:schemeClr val="bg1"/>
                </a:solidFill>
                <a:latin typeface="Helvetica Neue Light"/>
                <a:ea typeface="Helvetica Neue Light" pitchFamily="-106" charset="0"/>
                <a:cs typeface="Helvetica Neue Light"/>
              </a:rPr>
              <a:t>SEASR @ Work</a:t>
            </a:r>
            <a:r>
              <a:rPr lang="en-US" dirty="0" smtClean="0"/>
              <a:t> </a:t>
            </a:r>
            <a:r>
              <a:rPr lang="en-US" sz="4000" kern="1200" dirty="0" smtClean="0">
                <a:solidFill>
                  <a:schemeClr val="bg1"/>
                </a:solidFill>
                <a:latin typeface="Helvetica Neue Light"/>
                <a:ea typeface="Helvetica Neue Light" pitchFamily="-106" charset="0"/>
                <a:cs typeface="Helvetica Neue Light"/>
              </a:rPr>
              <a:t>–</a:t>
            </a:r>
            <a:r>
              <a:rPr lang="en-US" dirty="0" smtClean="0"/>
              <a:t>  Tag Cloud</a:t>
            </a:r>
            <a:endParaRPr lang="en-US" dirty="0"/>
          </a:p>
        </p:txBody>
      </p:sp>
      <p:sp>
        <p:nvSpPr>
          <p:cNvPr id="3" name="Content Placeholder 2"/>
          <p:cNvSpPr>
            <a:spLocks noGrp="1"/>
          </p:cNvSpPr>
          <p:nvPr>
            <p:ph idx="1"/>
          </p:nvPr>
        </p:nvSpPr>
        <p:spPr>
          <a:xfrm>
            <a:off x="152400" y="1066800"/>
            <a:ext cx="3124200" cy="5486400"/>
          </a:xfrm>
        </p:spPr>
        <p:txBody>
          <a:bodyPr/>
          <a:lstStyle/>
          <a:p>
            <a:pPr>
              <a:spcAft>
                <a:spcPts val="0"/>
              </a:spcAft>
            </a:pPr>
            <a:r>
              <a:rPr lang="en-US" dirty="0" smtClean="0"/>
              <a:t>Counts tokens</a:t>
            </a:r>
          </a:p>
          <a:p>
            <a:pPr>
              <a:spcAft>
                <a:spcPts val="0"/>
              </a:spcAft>
            </a:pPr>
            <a:r>
              <a:rPr lang="en-US" dirty="0" smtClean="0"/>
              <a:t>Several different filtering options supported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000" kern="1200" dirty="0" smtClean="0">
                <a:solidFill>
                  <a:schemeClr val="bg1"/>
                </a:solidFill>
                <a:latin typeface="Helvetica Neue Light"/>
                <a:ea typeface="Helvetica Neue Light" pitchFamily="-106" charset="0"/>
                <a:cs typeface="Helvetica Neue Light"/>
              </a:rPr>
              <a:t>SEASR @ Work</a:t>
            </a:r>
            <a:r>
              <a:rPr lang="en-US" sz="3000" dirty="0" smtClean="0"/>
              <a:t> – Dunning </a:t>
            </a:r>
            <a:r>
              <a:rPr lang="en-US" sz="3000" dirty="0" err="1" smtClean="0"/>
              <a:t>Loglikelihood</a:t>
            </a:r>
            <a:endParaRPr lang="en-US" sz="3000" dirty="0"/>
          </a:p>
        </p:txBody>
      </p:sp>
      <p:sp>
        <p:nvSpPr>
          <p:cNvPr id="3" name="Content Placeholder 2"/>
          <p:cNvSpPr>
            <a:spLocks noGrp="1"/>
          </p:cNvSpPr>
          <p:nvPr>
            <p:ph idx="1"/>
          </p:nvPr>
        </p:nvSpPr>
        <p:spPr>
          <a:xfrm>
            <a:off x="0" y="1066800"/>
            <a:ext cx="4114800" cy="5486400"/>
          </a:xfrm>
        </p:spPr>
        <p:txBody>
          <a:bodyPr/>
          <a:lstStyle/>
          <a:p>
            <a:r>
              <a:rPr lang="en-US" dirty="0" smtClean="0"/>
              <a:t>Feature</a:t>
            </a:r>
            <a:r>
              <a:rPr lang="en-US" baseline="0" dirty="0" smtClean="0"/>
              <a:t> Comparison of Tokens</a:t>
            </a:r>
          </a:p>
          <a:p>
            <a:r>
              <a:rPr lang="en-US" dirty="0" smtClean="0"/>
              <a:t>Specify an analysis document/collection</a:t>
            </a:r>
          </a:p>
          <a:p>
            <a:r>
              <a:rPr lang="en-US" dirty="0" smtClean="0"/>
              <a:t>Specify a reference document/collection</a:t>
            </a:r>
          </a:p>
          <a:p>
            <a:r>
              <a:rPr lang="en-US" dirty="0" smtClean="0"/>
              <a:t>Perform Statistics comparison using Dunning </a:t>
            </a:r>
            <a:r>
              <a:rPr lang="en-US" dirty="0" err="1" smtClean="0"/>
              <a:t>Loglikelihood</a:t>
            </a:r>
            <a:endParaRPr lang="en-US" dirty="0" smtClean="0"/>
          </a:p>
        </p:txBody>
      </p:sp>
      <p:pic>
        <p:nvPicPr>
          <p:cNvPr id="4" name="Picture 3"/>
          <p:cNvPicPr>
            <a:picLocks noChangeAspect="1"/>
          </p:cNvPicPr>
          <p:nvPr/>
        </p:nvPicPr>
        <p:blipFill>
          <a:blip r:embed="rId2"/>
          <a:srcRect l="8450" t="29501" r="26579"/>
          <a:stretch>
            <a:fillRect/>
          </a:stretch>
        </p:blipFill>
        <p:spPr>
          <a:xfrm>
            <a:off x="4114800" y="1524000"/>
            <a:ext cx="5029200" cy="3406775"/>
          </a:xfrm>
          <a:prstGeom prst="rect">
            <a:avLst/>
          </a:prstGeom>
        </p:spPr>
      </p:pic>
      <p:sp>
        <p:nvSpPr>
          <p:cNvPr id="5" name="Rectangle 4"/>
          <p:cNvSpPr/>
          <p:nvPr/>
        </p:nvSpPr>
        <p:spPr>
          <a:xfrm>
            <a:off x="4114800" y="4930775"/>
            <a:ext cx="5029200" cy="16224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Example showing over-represented</a:t>
            </a:r>
          </a:p>
          <a:p>
            <a:r>
              <a:rPr lang="en-US" dirty="0" smtClean="0">
                <a:solidFill>
                  <a:schemeClr val="tx1"/>
                </a:solidFill>
              </a:rPr>
              <a:t>Analysis Set: The Project Gutenberg EBook of A Tale of Two Cities, by Charles Dickens</a:t>
            </a:r>
          </a:p>
          <a:p>
            <a:r>
              <a:rPr lang="en-US" dirty="0" smtClean="0">
                <a:solidFill>
                  <a:schemeClr val="tx1"/>
                </a:solidFill>
              </a:rPr>
              <a:t>Reference Set: The Project Gutenberg EBook of Great Expectations, by Charles Dickens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3000" kern="1200" dirty="0" smtClean="0">
                <a:solidFill>
                  <a:schemeClr val="bg1"/>
                </a:solidFill>
                <a:latin typeface="Helvetica Neue Light"/>
                <a:ea typeface="Helvetica Neue Light" pitchFamily="-106" charset="0"/>
                <a:cs typeface="Helvetica Neue Light"/>
              </a:rPr>
              <a:t>SEASR @ Work</a:t>
            </a:r>
            <a:r>
              <a:rPr lang="en-US" sz="3000" dirty="0" smtClean="0"/>
              <a:t> – Date Entities to Simile Timeline</a:t>
            </a:r>
            <a:endParaRPr lang="en-US" sz="3000" dirty="0"/>
          </a:p>
        </p:txBody>
      </p:sp>
      <p:sp>
        <p:nvSpPr>
          <p:cNvPr id="3" name="Content Placeholder 2"/>
          <p:cNvSpPr>
            <a:spLocks noGrp="1"/>
          </p:cNvSpPr>
          <p:nvPr>
            <p:ph idx="1"/>
          </p:nvPr>
        </p:nvSpPr>
        <p:spPr>
          <a:xfrm>
            <a:off x="0" y="1066800"/>
            <a:ext cx="2819400" cy="5257800"/>
          </a:xfrm>
        </p:spPr>
        <p:txBody>
          <a:bodyPr/>
          <a:lstStyle/>
          <a:p>
            <a:pPr algn="ctr" rtl="0" eaLnBrk="0" fontAlgn="base" hangingPunct="0"/>
            <a:r>
              <a:rPr lang="en-US" sz="2400" kern="1200" dirty="0" smtClean="0">
                <a:solidFill>
                  <a:schemeClr val="tx1"/>
                </a:solidFill>
                <a:latin typeface="Helvetica Neue Light"/>
                <a:ea typeface="Helvetica Neue Light" pitchFamily="-106" charset="0"/>
                <a:cs typeface="Helvetica Neue Light"/>
              </a:rPr>
              <a:t>Entity Extraction with </a:t>
            </a:r>
            <a:r>
              <a:rPr lang="en-US" sz="2400" kern="1200" dirty="0" err="1" smtClean="0">
                <a:solidFill>
                  <a:schemeClr val="tx1"/>
                </a:solidFill>
                <a:latin typeface="Helvetica Neue Light"/>
                <a:ea typeface="Helvetica Neue Light" pitchFamily="-106" charset="0"/>
                <a:cs typeface="Helvetica Neue Light"/>
              </a:rPr>
              <a:t>OpenNLP</a:t>
            </a:r>
            <a:endParaRPr lang="en-US" sz="2400" kern="1200" dirty="0" smtClean="0">
              <a:solidFill>
                <a:schemeClr val="tx1"/>
              </a:solidFill>
              <a:latin typeface="Helvetica Neue Light"/>
              <a:ea typeface="Helvetica Neue Light" pitchFamily="-106" charset="0"/>
              <a:cs typeface="Helvetica Neue Light"/>
            </a:endParaRPr>
          </a:p>
          <a:p>
            <a:pPr algn="ctr"/>
            <a:r>
              <a:rPr lang="en-US" sz="2400" dirty="0" smtClean="0"/>
              <a:t>Dates viewed on Simile Timeline</a:t>
            </a:r>
          </a:p>
          <a:p>
            <a:pPr algn="ctr" rtl="0" eaLnBrk="0" fontAlgn="base" hangingPunct="0"/>
            <a:r>
              <a:rPr lang="en-US" sz="2400" kern="1200" dirty="0" smtClean="0">
                <a:solidFill>
                  <a:schemeClr val="tx1"/>
                </a:solidFill>
                <a:latin typeface="Helvetica Neue Light"/>
                <a:ea typeface="Helvetica Neue Light" pitchFamily="-106" charset="0"/>
                <a:cs typeface="Helvetica Neue Light"/>
              </a:rPr>
              <a:t>Locations viewed on Google Map </a:t>
            </a:r>
            <a:r>
              <a:rPr lang="en-US" sz="2400" dirty="0" smtClean="0"/>
              <a:t> </a:t>
            </a:r>
            <a:endParaRPr lang="en-US" sz="2400" dirty="0"/>
          </a:p>
        </p:txBody>
      </p:sp>
      <p:pic>
        <p:nvPicPr>
          <p:cNvPr id="6" name="Picture 5"/>
          <p:cNvPicPr>
            <a:picLocks noChangeAspect="1"/>
          </p:cNvPicPr>
          <p:nvPr/>
        </p:nvPicPr>
        <p:blipFill>
          <a:blip r:embed="rId2"/>
          <a:srcRect t="17346"/>
          <a:stretch>
            <a:fillRect/>
          </a:stretch>
        </p:blipFill>
        <p:spPr>
          <a:xfrm>
            <a:off x="2819400" y="1066800"/>
            <a:ext cx="6232525" cy="3215962"/>
          </a:xfrm>
          <a:prstGeom prst="rect">
            <a:avLst/>
          </a:prstGeom>
        </p:spPr>
      </p:pic>
      <p:pic>
        <p:nvPicPr>
          <p:cNvPr id="7" name="Picture 6"/>
          <p:cNvPicPr>
            <a:picLocks noChangeAspect="1"/>
          </p:cNvPicPr>
          <p:nvPr/>
        </p:nvPicPr>
        <p:blipFill>
          <a:blip r:embed="rId3"/>
          <a:srcRect l="18704" t="19579" r="37982" b="25230"/>
          <a:stretch>
            <a:fillRect/>
          </a:stretch>
        </p:blipFill>
        <p:spPr>
          <a:xfrm>
            <a:off x="3810000" y="3962400"/>
            <a:ext cx="3352800" cy="2667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a:lstStyle/>
          <a:p>
            <a:r>
              <a:rPr lang="en-US" dirty="0" smtClean="0"/>
              <a:t>Text Analytics: Frequent Patterns</a:t>
            </a:r>
            <a:endParaRPr lang="en-US" dirty="0"/>
          </a:p>
        </p:txBody>
      </p:sp>
      <p:sp>
        <p:nvSpPr>
          <p:cNvPr id="1026051" name="Rectangle 3"/>
          <p:cNvSpPr>
            <a:spLocks noGrp="1" noChangeArrowheads="1"/>
          </p:cNvSpPr>
          <p:nvPr>
            <p:ph type="body" idx="1"/>
          </p:nvPr>
        </p:nvSpPr>
        <p:spPr>
          <a:xfrm>
            <a:off x="228600" y="1066800"/>
            <a:ext cx="5105400" cy="5562600"/>
          </a:xfrm>
        </p:spPr>
        <p:txBody>
          <a:bodyPr/>
          <a:lstStyle/>
          <a:p>
            <a:pPr>
              <a:spcAft>
                <a:spcPts val="0"/>
              </a:spcAft>
            </a:pPr>
            <a:r>
              <a:rPr lang="en-US" sz="2000" dirty="0" smtClean="0"/>
              <a:t>Given:  Set of documents </a:t>
            </a:r>
          </a:p>
          <a:p>
            <a:pPr>
              <a:spcAft>
                <a:spcPts val="0"/>
              </a:spcAft>
            </a:pPr>
            <a:r>
              <a:rPr lang="en-US" sz="2000" dirty="0" smtClean="0"/>
              <a:t>Find Frequent Patterns such that</a:t>
            </a:r>
          </a:p>
          <a:p>
            <a:pPr lvl="1">
              <a:spcAft>
                <a:spcPts val="0"/>
              </a:spcAft>
            </a:pPr>
            <a:r>
              <a:rPr lang="en-US" sz="1800" dirty="0" smtClean="0"/>
              <a:t>Common words patterns used in the collection</a:t>
            </a:r>
          </a:p>
          <a:p>
            <a:pPr>
              <a:spcAft>
                <a:spcPts val="0"/>
              </a:spcAft>
            </a:pPr>
            <a:r>
              <a:rPr lang="en-US" sz="2000" dirty="0" smtClean="0"/>
              <a:t>Evaluation: What Is Good Patterns?</a:t>
            </a:r>
          </a:p>
          <a:p>
            <a:pPr>
              <a:spcAft>
                <a:spcPts val="0"/>
              </a:spcAft>
            </a:pPr>
            <a:r>
              <a:rPr lang="en-US" sz="2000" dirty="0" smtClean="0"/>
              <a:t>Results:</a:t>
            </a:r>
          </a:p>
          <a:p>
            <a:pPr>
              <a:spcAft>
                <a:spcPts val="0"/>
              </a:spcAft>
              <a:buNone/>
            </a:pPr>
            <a:r>
              <a:rPr lang="en-US" sz="1400" dirty="0" smtClean="0"/>
              <a:t>1060 patterns discovered.</a:t>
            </a:r>
          </a:p>
          <a:p>
            <a:pPr>
              <a:spcAft>
                <a:spcPts val="0"/>
              </a:spcAft>
              <a:buNone/>
            </a:pPr>
            <a:endParaRPr lang="en-US" sz="2000" dirty="0" smtClean="0"/>
          </a:p>
        </p:txBody>
      </p:sp>
      <p:sp>
        <p:nvSpPr>
          <p:cNvPr id="5" name="Rounded Rectangle 4"/>
          <p:cNvSpPr/>
          <p:nvPr/>
        </p:nvSpPr>
        <p:spPr>
          <a:xfrm>
            <a:off x="457200" y="3886200"/>
            <a:ext cx="8229600" cy="2895600"/>
          </a:xfrm>
          <a:prstGeom prst="roundRect">
            <a:avLst/>
          </a:prstGeom>
        </p:spPr>
        <p:style>
          <a:lnRef idx="1">
            <a:schemeClr val="accent1"/>
          </a:lnRef>
          <a:fillRef idx="2">
            <a:schemeClr val="accent1"/>
          </a:fillRef>
          <a:effectRef idx="1">
            <a:schemeClr val="accent1"/>
          </a:effectRef>
          <a:fontRef idx="minor">
            <a:schemeClr val="dk1"/>
          </a:fontRef>
        </p:style>
        <p:txBody>
          <a:bodyPr numCol="2" spcCol="457200" rtlCol="0" anchor="ctr"/>
          <a:lstStyle/>
          <a:p>
            <a:pPr>
              <a:spcAft>
                <a:spcPts val="0"/>
              </a:spcAft>
              <a:buNone/>
            </a:pPr>
            <a:r>
              <a:rPr lang="en-US" sz="1600" dirty="0" smtClean="0">
                <a:latin typeface="Helvetica Neue"/>
                <a:cs typeface="Helvetica Neue"/>
              </a:rPr>
              <a:t>322: Lincoln</a:t>
            </a:r>
          </a:p>
          <a:p>
            <a:pPr>
              <a:spcAft>
                <a:spcPts val="0"/>
              </a:spcAft>
              <a:buNone/>
            </a:pPr>
            <a:r>
              <a:rPr lang="en-US" sz="1600" dirty="0" smtClean="0">
                <a:latin typeface="Helvetica Neue"/>
                <a:cs typeface="Helvetica Neue"/>
              </a:rPr>
              <a:t>147: Abe</a:t>
            </a:r>
          </a:p>
          <a:p>
            <a:pPr>
              <a:spcAft>
                <a:spcPts val="0"/>
              </a:spcAft>
              <a:buNone/>
            </a:pPr>
            <a:r>
              <a:rPr lang="en-US" sz="1600" dirty="0" smtClean="0">
                <a:latin typeface="Helvetica Neue"/>
                <a:cs typeface="Helvetica Neue"/>
              </a:rPr>
              <a:t>117: man</a:t>
            </a:r>
          </a:p>
          <a:p>
            <a:pPr>
              <a:spcAft>
                <a:spcPts val="0"/>
              </a:spcAft>
              <a:buNone/>
            </a:pPr>
            <a:r>
              <a:rPr lang="en-US" sz="1600" dirty="0" smtClean="0">
                <a:latin typeface="Helvetica Neue"/>
                <a:cs typeface="Helvetica Neue"/>
              </a:rPr>
              <a:t>100: Mr.</a:t>
            </a:r>
          </a:p>
          <a:p>
            <a:pPr>
              <a:spcAft>
                <a:spcPts val="0"/>
              </a:spcAft>
              <a:buNone/>
            </a:pPr>
            <a:r>
              <a:rPr lang="en-US" sz="1600" dirty="0" smtClean="0">
                <a:latin typeface="Helvetica Neue"/>
                <a:cs typeface="Helvetica Neue"/>
              </a:rPr>
              <a:t>100: time</a:t>
            </a:r>
          </a:p>
          <a:p>
            <a:pPr>
              <a:spcAft>
                <a:spcPts val="0"/>
              </a:spcAft>
              <a:buNone/>
            </a:pPr>
            <a:r>
              <a:rPr lang="en-US" sz="1600" dirty="0" smtClean="0">
                <a:latin typeface="Helvetica Neue"/>
                <a:cs typeface="Helvetica Neue"/>
              </a:rPr>
              <a:t>98: Lincoln Abe</a:t>
            </a:r>
          </a:p>
          <a:p>
            <a:pPr>
              <a:spcAft>
                <a:spcPts val="0"/>
              </a:spcAft>
              <a:buNone/>
            </a:pPr>
            <a:r>
              <a:rPr lang="en-US" sz="1600" dirty="0" smtClean="0">
                <a:latin typeface="Helvetica Neue"/>
                <a:cs typeface="Helvetica Neue"/>
              </a:rPr>
              <a:t>91: father</a:t>
            </a:r>
          </a:p>
          <a:p>
            <a:pPr>
              <a:spcAft>
                <a:spcPts val="0"/>
              </a:spcAft>
              <a:buNone/>
            </a:pPr>
            <a:r>
              <a:rPr lang="en-US" sz="1600" dirty="0" smtClean="0">
                <a:latin typeface="Helvetica Neue"/>
                <a:cs typeface="Helvetica Neue"/>
              </a:rPr>
              <a:t>85: Lincoln Mr.</a:t>
            </a:r>
          </a:p>
          <a:p>
            <a:pPr>
              <a:spcAft>
                <a:spcPts val="0"/>
              </a:spcAft>
              <a:buNone/>
            </a:pPr>
            <a:r>
              <a:rPr lang="en-US" sz="1600" dirty="0" smtClean="0">
                <a:latin typeface="Helvetica Neue"/>
                <a:cs typeface="Helvetica Neue"/>
              </a:rPr>
              <a:t>85: Lincoln man</a:t>
            </a:r>
          </a:p>
          <a:p>
            <a:pPr>
              <a:spcAft>
                <a:spcPts val="0"/>
              </a:spcAft>
              <a:buNone/>
            </a:pPr>
            <a:r>
              <a:rPr lang="en-US" sz="1600" dirty="0" smtClean="0">
                <a:latin typeface="Helvetica Neue"/>
                <a:cs typeface="Helvetica Neue"/>
              </a:rPr>
              <a:t>75: day</a:t>
            </a:r>
          </a:p>
          <a:p>
            <a:pPr>
              <a:spcAft>
                <a:spcPts val="0"/>
              </a:spcAft>
              <a:buNone/>
            </a:pPr>
            <a:r>
              <a:rPr lang="en-US" sz="1600" dirty="0" smtClean="0">
                <a:latin typeface="Helvetica Neue"/>
                <a:cs typeface="Helvetica Neue"/>
              </a:rPr>
              <a:t>70: Abraham</a:t>
            </a:r>
          </a:p>
          <a:p>
            <a:pPr>
              <a:spcAft>
                <a:spcPts val="0"/>
              </a:spcAft>
              <a:buNone/>
            </a:pPr>
            <a:r>
              <a:rPr lang="en-US" sz="1600" dirty="0" smtClean="0">
                <a:latin typeface="Helvetica Neue"/>
                <a:cs typeface="Helvetica Neue"/>
              </a:rPr>
              <a:t>70: President</a:t>
            </a:r>
          </a:p>
          <a:p>
            <a:pPr>
              <a:spcAft>
                <a:spcPts val="0"/>
              </a:spcAft>
              <a:buNone/>
            </a:pPr>
            <a:r>
              <a:rPr lang="en-US" sz="1600" dirty="0" smtClean="0">
                <a:latin typeface="Helvetica Neue"/>
                <a:cs typeface="Helvetica Neue"/>
              </a:rPr>
              <a:t>68: boy</a:t>
            </a:r>
          </a:p>
          <a:p>
            <a:pPr>
              <a:spcAft>
                <a:spcPts val="0"/>
              </a:spcAft>
              <a:buNone/>
            </a:pPr>
            <a:r>
              <a:rPr lang="en-US" sz="1600" dirty="0" smtClean="0">
                <a:latin typeface="Helvetica Neue"/>
                <a:cs typeface="Helvetica Neue"/>
              </a:rPr>
              <a:t>67: Lincoln time</a:t>
            </a:r>
          </a:p>
          <a:p>
            <a:pPr>
              <a:spcAft>
                <a:spcPts val="0"/>
              </a:spcAft>
              <a:buNone/>
            </a:pPr>
            <a:r>
              <a:rPr lang="en-US" sz="1600" dirty="0" smtClean="0">
                <a:latin typeface="Helvetica Neue"/>
                <a:cs typeface="Helvetica Neue"/>
              </a:rPr>
              <a:t>65: Lincoln Abraham</a:t>
            </a:r>
          </a:p>
          <a:p>
            <a:pPr>
              <a:spcAft>
                <a:spcPts val="0"/>
              </a:spcAft>
              <a:buNone/>
            </a:pPr>
            <a:r>
              <a:rPr lang="en-US" sz="1600" dirty="0" smtClean="0">
                <a:latin typeface="Helvetica Neue"/>
                <a:cs typeface="Helvetica Neue"/>
              </a:rPr>
              <a:t>65: life</a:t>
            </a:r>
          </a:p>
          <a:p>
            <a:pPr>
              <a:spcAft>
                <a:spcPts val="0"/>
              </a:spcAft>
              <a:buNone/>
            </a:pPr>
            <a:r>
              <a:rPr lang="en-US" sz="1600" dirty="0" smtClean="0">
                <a:latin typeface="Helvetica Neue"/>
                <a:cs typeface="Helvetica Neue"/>
              </a:rPr>
              <a:t>63: Lincoln father</a:t>
            </a:r>
          </a:p>
          <a:p>
            <a:pPr>
              <a:spcAft>
                <a:spcPts val="0"/>
              </a:spcAft>
              <a:buNone/>
            </a:pPr>
            <a:r>
              <a:rPr lang="en-US" sz="1600" dirty="0" smtClean="0">
                <a:latin typeface="Helvetica Neue"/>
                <a:cs typeface="Helvetica Neue"/>
              </a:rPr>
              <a:t>57: men</a:t>
            </a:r>
          </a:p>
          <a:p>
            <a:pPr>
              <a:spcAft>
                <a:spcPts val="0"/>
              </a:spcAft>
              <a:buNone/>
            </a:pPr>
            <a:r>
              <a:rPr lang="en-US" sz="1600" dirty="0" smtClean="0">
                <a:latin typeface="Helvetica Neue"/>
                <a:cs typeface="Helvetica Neue"/>
              </a:rPr>
              <a:t>57: work</a:t>
            </a:r>
          </a:p>
          <a:p>
            <a:pPr>
              <a:spcAft>
                <a:spcPts val="0"/>
              </a:spcAft>
              <a:buNone/>
            </a:pPr>
            <a:r>
              <a:rPr lang="en-US" sz="1600" dirty="0" smtClean="0">
                <a:latin typeface="Helvetica Neue"/>
                <a:cs typeface="Helvetica Neue"/>
              </a:rPr>
              <a:t>52: Lincoln day</a:t>
            </a:r>
          </a:p>
          <a:p>
            <a:pPr>
              <a:spcAft>
                <a:spcPts val="0"/>
              </a:spcAft>
              <a:buNone/>
            </a:pPr>
            <a:r>
              <a:rPr lang="en-US" sz="1600" dirty="0" smtClean="0">
                <a:latin typeface="Helvetica Neue"/>
                <a:cs typeface="Helvetica Neue"/>
              </a:rPr>
              <a:t>…</a:t>
            </a:r>
            <a:endParaRPr lang="en-US" sz="1600" dirty="0">
              <a:latin typeface="Helvetica Neue"/>
              <a:cs typeface="Helvetica Neue"/>
            </a:endParaRPr>
          </a:p>
        </p:txBody>
      </p:sp>
      <p:pic>
        <p:nvPicPr>
          <p:cNvPr id="6" name="Picture 4"/>
          <p:cNvPicPr>
            <a:picLocks noChangeAspect="1" noChangeArrowheads="1"/>
          </p:cNvPicPr>
          <p:nvPr/>
        </p:nvPicPr>
        <p:blipFill>
          <a:blip r:embed="rId3"/>
          <a:srcRect/>
          <a:stretch>
            <a:fillRect/>
          </a:stretch>
        </p:blipFill>
        <p:spPr bwMode="auto">
          <a:xfrm>
            <a:off x="5334000" y="914700"/>
            <a:ext cx="3662363" cy="274644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a:lstStyle/>
          <a:p>
            <a:r>
              <a:rPr lang="en-US" dirty="0" smtClean="0"/>
              <a:t>Text Analytics: Summarizer</a:t>
            </a:r>
            <a:endParaRPr lang="en-US" dirty="0"/>
          </a:p>
        </p:txBody>
      </p:sp>
      <p:pic>
        <p:nvPicPr>
          <p:cNvPr id="7" name="Picture 5" descr="Picture 4.png"/>
          <p:cNvPicPr>
            <a:picLocks noChangeAspect="1"/>
          </p:cNvPicPr>
          <p:nvPr/>
        </p:nvPicPr>
        <p:blipFill>
          <a:blip r:embed="rId3"/>
          <a:srcRect/>
          <a:stretch>
            <a:fillRect/>
          </a:stretch>
        </p:blipFill>
        <p:spPr bwMode="auto">
          <a:xfrm>
            <a:off x="3810000" y="1295400"/>
            <a:ext cx="5334000" cy="5334000"/>
          </a:xfrm>
          <a:prstGeom prst="rect">
            <a:avLst/>
          </a:prstGeom>
          <a:noFill/>
          <a:ln w="9525">
            <a:noFill/>
            <a:miter lim="800000"/>
            <a:headEnd/>
            <a:tailEnd/>
          </a:ln>
        </p:spPr>
      </p:pic>
      <p:sp>
        <p:nvSpPr>
          <p:cNvPr id="1026051" name="Rectangle 3"/>
          <p:cNvSpPr>
            <a:spLocks noGrp="1" noChangeArrowheads="1"/>
          </p:cNvSpPr>
          <p:nvPr>
            <p:ph type="body" idx="1"/>
          </p:nvPr>
        </p:nvSpPr>
        <p:spPr>
          <a:xfrm>
            <a:off x="228600" y="1066800"/>
            <a:ext cx="4724400" cy="5562600"/>
          </a:xfrm>
        </p:spPr>
        <p:txBody>
          <a:bodyPr/>
          <a:lstStyle/>
          <a:p>
            <a:pPr>
              <a:spcAft>
                <a:spcPts val="0"/>
              </a:spcAft>
            </a:pPr>
            <a:r>
              <a:rPr lang="en-US" sz="2400" dirty="0" smtClean="0"/>
              <a:t>Given:  Set of </a:t>
            </a:r>
            <a:r>
              <a:rPr lang="en-US" sz="2400" dirty="0" smtClean="0"/>
              <a:t>documents</a:t>
            </a:r>
          </a:p>
          <a:p>
            <a:pPr>
              <a:spcAft>
                <a:spcPts val="0"/>
              </a:spcAft>
            </a:pPr>
            <a:endParaRPr lang="en-US" sz="2400" dirty="0" smtClean="0"/>
          </a:p>
          <a:p>
            <a:pPr>
              <a:spcAft>
                <a:spcPts val="0"/>
              </a:spcAft>
            </a:pPr>
            <a:r>
              <a:rPr lang="en-US" sz="2400" dirty="0" smtClean="0"/>
              <a:t>Find Top </a:t>
            </a:r>
            <a:endParaRPr lang="en-US" sz="2400" dirty="0" smtClean="0"/>
          </a:p>
          <a:p>
            <a:pPr lvl="1">
              <a:spcAft>
                <a:spcPts val="0"/>
              </a:spcAft>
            </a:pPr>
            <a:r>
              <a:rPr lang="en-US" sz="2000" dirty="0" smtClean="0"/>
              <a:t>Sentences </a:t>
            </a:r>
          </a:p>
          <a:p>
            <a:pPr lvl="2">
              <a:spcAft>
                <a:spcPts val="0"/>
              </a:spcAft>
            </a:pPr>
            <a:r>
              <a:rPr lang="en-US" dirty="0" smtClean="0"/>
              <a:t>contain top tokens</a:t>
            </a:r>
          </a:p>
          <a:p>
            <a:pPr lvl="1">
              <a:spcAft>
                <a:spcPts val="0"/>
              </a:spcAft>
            </a:pPr>
            <a:endParaRPr lang="en-US" sz="2000" dirty="0" smtClean="0"/>
          </a:p>
          <a:p>
            <a:pPr lvl="1">
              <a:spcAft>
                <a:spcPts val="0"/>
              </a:spcAft>
            </a:pPr>
            <a:r>
              <a:rPr lang="en-US" sz="2000" dirty="0" smtClean="0"/>
              <a:t>Tokens</a:t>
            </a:r>
            <a:endParaRPr lang="en-US" sz="2000" dirty="0" smtClean="0"/>
          </a:p>
          <a:p>
            <a:pPr lvl="2">
              <a:spcAft>
                <a:spcPts val="0"/>
              </a:spcAft>
            </a:pPr>
            <a:r>
              <a:rPr lang="en-US" dirty="0" smtClean="0"/>
              <a:t>exist </a:t>
            </a:r>
            <a:r>
              <a:rPr lang="en-US" dirty="0" smtClean="0"/>
              <a:t>in top </a:t>
            </a:r>
            <a:r>
              <a:rPr lang="en-US" dirty="0" smtClean="0"/>
              <a:t>sentences</a:t>
            </a:r>
          </a:p>
          <a:p>
            <a:pPr lvl="2">
              <a:spcAft>
                <a:spcPts val="0"/>
              </a:spcAft>
            </a:pPr>
            <a:endParaRPr lang="en-US" sz="1200" dirty="0" smtClean="0"/>
          </a:p>
          <a:p>
            <a:pPr>
              <a:spcAft>
                <a:spcPts val="0"/>
              </a:spcAft>
            </a:pPr>
            <a:r>
              <a:rPr lang="en-US" sz="2400" dirty="0" smtClean="0"/>
              <a:t>Results:</a:t>
            </a:r>
          </a:p>
          <a:p>
            <a:pPr>
              <a:spcAft>
                <a:spcPts val="0"/>
              </a:spcAft>
              <a:buNone/>
            </a:pPr>
            <a:endParaRPr lang="en-US" sz="24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kern="1200" dirty="0" smtClean="0">
                <a:solidFill>
                  <a:schemeClr val="bg1"/>
                </a:solidFill>
                <a:latin typeface="Helvetica Neue Light"/>
                <a:ea typeface="Helvetica Neue Light" pitchFamily="-106" charset="0"/>
                <a:cs typeface="Helvetica Neue Light"/>
              </a:rPr>
              <a:t>SEASR @ Work</a:t>
            </a:r>
            <a:r>
              <a:rPr lang="en-US" dirty="0" smtClean="0"/>
              <a:t> – Text Clustering</a:t>
            </a:r>
            <a:endParaRPr lang="en-US" dirty="0"/>
          </a:p>
        </p:txBody>
      </p:sp>
      <p:sp>
        <p:nvSpPr>
          <p:cNvPr id="3" name="Content Placeholder 2"/>
          <p:cNvSpPr>
            <a:spLocks noGrp="1"/>
          </p:cNvSpPr>
          <p:nvPr>
            <p:ph idx="1"/>
          </p:nvPr>
        </p:nvSpPr>
        <p:spPr/>
        <p:txBody>
          <a:bodyPr/>
          <a:lstStyle/>
          <a:p>
            <a:r>
              <a:rPr lang="en-US" dirty="0" smtClean="0"/>
              <a:t>Clustering of Text by token counts</a:t>
            </a:r>
          </a:p>
          <a:p>
            <a:r>
              <a:rPr lang="en-US" dirty="0" smtClean="0"/>
              <a:t>Filtering options for stop words, Part of Speech</a:t>
            </a:r>
          </a:p>
          <a:p>
            <a:r>
              <a:rPr lang="en-US" dirty="0" err="1" smtClean="0"/>
              <a:t>Dendogram</a:t>
            </a:r>
            <a:r>
              <a:rPr lang="en-US" dirty="0" smtClean="0"/>
              <a:t> Visualization</a:t>
            </a:r>
            <a:endParaRPr lang="en-US" dirty="0"/>
          </a:p>
        </p:txBody>
      </p:sp>
      <p:pic>
        <p:nvPicPr>
          <p:cNvPr id="5" name="Picture 4"/>
          <p:cNvPicPr>
            <a:picLocks noChangeAspect="1"/>
          </p:cNvPicPr>
          <p:nvPr/>
        </p:nvPicPr>
        <p:blipFill>
          <a:blip r:embed="rId2"/>
          <a:stretch>
            <a:fillRect/>
          </a:stretch>
        </p:blipFill>
        <p:spPr>
          <a:xfrm>
            <a:off x="82161" y="4267200"/>
            <a:ext cx="8909439" cy="2095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Box 14"/>
          <p:cNvSpPr txBox="1">
            <a:spLocks noChangeArrowheads="1"/>
          </p:cNvSpPr>
          <p:nvPr/>
        </p:nvSpPr>
        <p:spPr bwMode="auto">
          <a:xfrm>
            <a:off x="2104621" y="5393640"/>
            <a:ext cx="1857779"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Locations</a:t>
            </a:r>
          </a:p>
        </p:txBody>
      </p:sp>
      <p:sp>
        <p:nvSpPr>
          <p:cNvPr id="45063" name="TextBox 11"/>
          <p:cNvSpPr txBox="1">
            <a:spLocks noChangeArrowheads="1"/>
          </p:cNvSpPr>
          <p:nvPr/>
        </p:nvSpPr>
        <p:spPr bwMode="auto">
          <a:xfrm>
            <a:off x="2057400" y="2221468"/>
            <a:ext cx="1810578"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noFill/>
              </a:rPr>
              <a:t>Components</a:t>
            </a:r>
          </a:p>
        </p:txBody>
      </p:sp>
      <p:sp>
        <p:nvSpPr>
          <p:cNvPr id="45061" name="TextBox 5"/>
          <p:cNvSpPr txBox="1">
            <a:spLocks noChangeArrowheads="1"/>
          </p:cNvSpPr>
          <p:nvPr/>
        </p:nvSpPr>
        <p:spPr bwMode="auto">
          <a:xfrm>
            <a:off x="2262945" y="3657600"/>
            <a:ext cx="1699455"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Flows</a:t>
            </a:r>
          </a:p>
        </p:txBody>
      </p:sp>
      <p:sp>
        <p:nvSpPr>
          <p:cNvPr id="45058" name="Title 1"/>
          <p:cNvSpPr>
            <a:spLocks noGrp="1"/>
          </p:cNvSpPr>
          <p:nvPr>
            <p:ph type="title"/>
          </p:nvPr>
        </p:nvSpPr>
        <p:spPr/>
        <p:txBody>
          <a:bodyPr/>
          <a:lstStyle/>
          <a:p>
            <a:r>
              <a:rPr lang="en-US" dirty="0" err="1" smtClean="0">
                <a:latin typeface="Helvetica Neue Light" pitchFamily="-111" charset="0"/>
                <a:ea typeface="Helvetica Neue Light" pitchFamily="-111" charset="0"/>
                <a:cs typeface="Helvetica Neue Light" pitchFamily="-111" charset="0"/>
              </a:rPr>
              <a:t>Meandre</a:t>
            </a:r>
            <a:r>
              <a:rPr lang="en-US" dirty="0" smtClean="0">
                <a:latin typeface="Helvetica Neue Light" pitchFamily="-111" charset="0"/>
                <a:ea typeface="Helvetica Neue Light" pitchFamily="-111" charset="0"/>
                <a:cs typeface="Helvetica Neue Light" pitchFamily="-111" charset="0"/>
              </a:rPr>
              <a:t>: Workbench Existing Flow</a:t>
            </a:r>
          </a:p>
        </p:txBody>
      </p:sp>
      <p:sp>
        <p:nvSpPr>
          <p:cNvPr id="45060" name="Rectangle 12"/>
          <p:cNvSpPr>
            <a:spLocks noChangeArrowheads="1"/>
          </p:cNvSpPr>
          <p:nvPr/>
        </p:nvSpPr>
        <p:spPr bwMode="auto">
          <a:xfrm>
            <a:off x="55563" y="6430963"/>
            <a:ext cx="3373437" cy="427037"/>
          </a:xfrm>
          <a:prstGeom prst="rect">
            <a:avLst/>
          </a:prstGeom>
          <a:noFill/>
          <a:ln w="9525">
            <a:noFill/>
            <a:miter lim="800000"/>
            <a:headEnd/>
            <a:tailEnd/>
          </a:ln>
        </p:spPr>
        <p:txBody>
          <a:bodyPr wrap="none" anchor="ctr">
            <a:spAutoFit/>
          </a:bodyPr>
          <a:lstStyle/>
          <a:p>
            <a:r>
              <a:rPr lang="en-US" altLang="ja-JP" sz="1000" i="1">
                <a:latin typeface="Helvetica Neue Light" pitchFamily="-111" charset="0"/>
              </a:rPr>
              <a:t>The SEASR project and its Meandre infrastructure</a:t>
            </a:r>
            <a:br>
              <a:rPr lang="en-US" altLang="ja-JP" sz="1000" i="1">
                <a:latin typeface="Helvetica Neue Light" pitchFamily="-111" charset="0"/>
              </a:rPr>
            </a:br>
            <a:r>
              <a:rPr lang="en-US" altLang="ja-JP" sz="1000" i="1">
                <a:latin typeface="Helvetica Neue Light" pitchFamily="-111" charset="0"/>
              </a:rPr>
              <a:t>are sponsored by </a:t>
            </a:r>
            <a:r>
              <a:rPr lang="en-US" altLang="ja-JP" sz="1200">
                <a:latin typeface="Times New Roman" pitchFamily="-111" charset="0"/>
              </a:rPr>
              <a:t>The Andrew W. Mellon Foundation</a:t>
            </a:r>
            <a:endParaRPr lang="en-US" sz="1000">
              <a:latin typeface="Times New Roman" pitchFamily="-111" charset="0"/>
            </a:endParaRPr>
          </a:p>
        </p:txBody>
      </p:sp>
      <p:pic>
        <p:nvPicPr>
          <p:cNvPr id="45059" name="Picture 2"/>
          <p:cNvPicPr>
            <a:picLocks noChangeAspect="1" noChangeArrowheads="1"/>
          </p:cNvPicPr>
          <p:nvPr/>
        </p:nvPicPr>
        <p:blipFill>
          <a:blip r:embed="rId2"/>
          <a:srcRect/>
          <a:stretch>
            <a:fillRect/>
          </a:stretch>
        </p:blipFill>
        <p:spPr bwMode="auto">
          <a:xfrm>
            <a:off x="3819767" y="1600200"/>
            <a:ext cx="5248033" cy="4114800"/>
          </a:xfrm>
          <a:prstGeom prst="rect">
            <a:avLst/>
          </a:prstGeom>
          <a:noFill/>
          <a:ln w="9525">
            <a:noFill/>
            <a:miter lim="800000"/>
            <a:headEnd/>
            <a:tailEnd/>
          </a:ln>
        </p:spPr>
      </p:pic>
      <p:cxnSp>
        <p:nvCxnSpPr>
          <p:cNvPr id="8" name="Straight Arrow Connector 7"/>
          <p:cNvCxnSpPr>
            <a:cxnSpLocks noChangeShapeType="1"/>
          </p:cNvCxnSpPr>
          <p:nvPr/>
        </p:nvCxnSpPr>
        <p:spPr bwMode="auto">
          <a:xfrm>
            <a:off x="2971801" y="3861841"/>
            <a:ext cx="304800"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13" name="Straight Arrow Connector 12"/>
          <p:cNvCxnSpPr>
            <a:cxnSpLocks noChangeShapeType="1"/>
          </p:cNvCxnSpPr>
          <p:nvPr/>
        </p:nvCxnSpPr>
        <p:spPr bwMode="auto">
          <a:xfrm>
            <a:off x="3378793" y="2450068"/>
            <a:ext cx="391492"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16" name="Straight Arrow Connector 15"/>
          <p:cNvCxnSpPr>
            <a:cxnSpLocks noChangeShapeType="1"/>
          </p:cNvCxnSpPr>
          <p:nvPr/>
        </p:nvCxnSpPr>
        <p:spPr bwMode="auto">
          <a:xfrm>
            <a:off x="3276601" y="5565830"/>
            <a:ext cx="543166"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21" name="Left Brace 20"/>
          <p:cNvSpPr>
            <a:spLocks/>
          </p:cNvSpPr>
          <p:nvPr/>
        </p:nvSpPr>
        <p:spPr bwMode="auto">
          <a:xfrm>
            <a:off x="3378793" y="2664372"/>
            <a:ext cx="304170" cy="2554014"/>
          </a:xfrm>
          <a:prstGeom prst="leftBrace">
            <a:avLst>
              <a:gd name="adj1" fmla="val 8345"/>
              <a:gd name="adj2" fmla="val 50000"/>
            </a:avLst>
          </a:prstGeom>
          <a:noFill/>
          <a:ln w="25400">
            <a:solidFill>
              <a:schemeClr val="accent1"/>
            </a:solidFill>
            <a:round/>
            <a:headEnd/>
            <a:tailEnd/>
          </a:ln>
          <a:effectLst>
            <a:outerShdw blurRad="63500" dist="20000" dir="5400000" rotWithShape="0">
              <a:srgbClr val="000000">
                <a:alpha val="37999"/>
              </a:srgbClr>
            </a:outerShdw>
          </a:effectLst>
        </p:spPr>
        <p:txBody>
          <a:bodyPr anchor="ctr"/>
          <a:lstStyle/>
          <a:p>
            <a:pPr algn="ctr"/>
            <a:endParaRPr lang="en-US">
              <a:latin typeface="Calibri" pitchFamily="-111" charset="0"/>
            </a:endParaRPr>
          </a:p>
        </p:txBody>
      </p:sp>
      <p:sp>
        <p:nvSpPr>
          <p:cNvPr id="14" name="Content Placeholder 13"/>
          <p:cNvSpPr>
            <a:spLocks noGrp="1"/>
          </p:cNvSpPr>
          <p:nvPr>
            <p:ph idx="1"/>
          </p:nvPr>
        </p:nvSpPr>
        <p:spPr>
          <a:xfrm>
            <a:off x="-25363" y="914400"/>
            <a:ext cx="2768563" cy="5364163"/>
          </a:xfrm>
        </p:spPr>
        <p:txBody>
          <a:bodyPr/>
          <a:lstStyle/>
          <a:p>
            <a:pPr rtl="0" eaLnBrk="0" fontAlgn="base" hangingPunct="0"/>
            <a:r>
              <a:rPr lang="en-US" sz="2000" kern="1200" dirty="0" smtClean="0">
                <a:solidFill>
                  <a:schemeClr val="tx1"/>
                </a:solidFill>
                <a:latin typeface="Helvetica Neue Light"/>
                <a:ea typeface="Helvetica Neue Light" pitchFamily="-106" charset="0"/>
                <a:cs typeface="Helvetica Neue Light"/>
              </a:rPr>
              <a:t>Web-based UI</a:t>
            </a:r>
            <a:endParaRPr lang="en-US" sz="2000" dirty="0" smtClean="0"/>
          </a:p>
          <a:p>
            <a:pPr rtl="0" eaLnBrk="0" fontAlgn="base" hangingPunct="0"/>
            <a:r>
              <a:rPr lang="en-US" sz="2000" kern="1200" dirty="0" smtClean="0">
                <a:solidFill>
                  <a:schemeClr val="tx1"/>
                </a:solidFill>
                <a:latin typeface="Helvetica Neue Light"/>
                <a:ea typeface="Helvetica Neue Light" pitchFamily="-106" charset="0"/>
                <a:cs typeface="Helvetica Neue Light"/>
              </a:rPr>
              <a:t>Components and flows are retrieved from server</a:t>
            </a:r>
            <a:endParaRPr lang="en-US" sz="2000" dirty="0" smtClean="0"/>
          </a:p>
          <a:p>
            <a:pPr rtl="0" eaLnBrk="0" fontAlgn="base" hangingPunct="0"/>
            <a:r>
              <a:rPr lang="en-US" sz="2000" kern="1200" dirty="0" smtClean="0">
                <a:solidFill>
                  <a:schemeClr val="tx1"/>
                </a:solidFill>
                <a:latin typeface="Helvetica Neue Light"/>
                <a:ea typeface="Helvetica Neue Light" pitchFamily="-106" charset="0"/>
                <a:cs typeface="Helvetica Neue Light"/>
              </a:rPr>
              <a:t>Additional locations of components and flows can be added to server</a:t>
            </a:r>
            <a:endParaRPr lang="en-US" sz="2000" dirty="0" smtClean="0"/>
          </a:p>
          <a:p>
            <a:pPr rtl="0" eaLnBrk="0" fontAlgn="base" hangingPunct="0">
              <a:spcAft>
                <a:spcPts val="600"/>
              </a:spcAft>
            </a:pPr>
            <a:r>
              <a:rPr lang="en-US" sz="2000" kern="1200" dirty="0" smtClean="0">
                <a:solidFill>
                  <a:schemeClr val="tx1"/>
                </a:solidFill>
                <a:latin typeface="Helvetica Neue Light"/>
                <a:ea typeface="Helvetica Neue Light" pitchFamily="-106" charset="0"/>
                <a:cs typeface="Helvetica Neue Light"/>
              </a:rPr>
              <a:t>Create flow using a graphical drag and drop interface</a:t>
            </a:r>
            <a:endParaRPr lang="en-US" sz="2000" dirty="0" smtClean="0"/>
          </a:p>
          <a:p>
            <a:pPr rtl="0" eaLnBrk="0" fontAlgn="base" hangingPunct="0"/>
            <a:r>
              <a:rPr lang="en-US" sz="2000" kern="1200" dirty="0" smtClean="0">
                <a:solidFill>
                  <a:schemeClr val="tx1"/>
                </a:solidFill>
                <a:latin typeface="Helvetica Neue Light"/>
                <a:ea typeface="Helvetica Neue Light" pitchFamily="-106" charset="0"/>
                <a:cs typeface="Helvetica Neue Light"/>
              </a:rPr>
              <a:t>Change property values</a:t>
            </a:r>
            <a:endParaRPr lang="en-US" sz="2000" dirty="0" smtClean="0"/>
          </a:p>
          <a:p>
            <a:pPr rtl="0" eaLnBrk="0" fontAlgn="base" hangingPunct="0"/>
            <a:r>
              <a:rPr lang="en-US" sz="2000" kern="1200" dirty="0" smtClean="0">
                <a:solidFill>
                  <a:schemeClr val="tx1"/>
                </a:solidFill>
                <a:latin typeface="Helvetica Neue Light"/>
                <a:ea typeface="Helvetica Neue Light" pitchFamily="-106" charset="0"/>
                <a:cs typeface="Helvetica Neue Light"/>
              </a:rPr>
              <a:t>Execute the flow</a:t>
            </a:r>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SEASR</a:t>
            </a:r>
            <a:r>
              <a:rPr lang="en-US" baseline="0" dirty="0" smtClean="0"/>
              <a:t> </a:t>
            </a:r>
            <a:r>
              <a:rPr lang="en-US" dirty="0" smtClean="0"/>
              <a:t>A</a:t>
            </a:r>
            <a:r>
              <a:rPr lang="en-US" baseline="0" dirty="0" smtClean="0"/>
              <a:t>ccesses Existing API’s</a:t>
            </a:r>
            <a:endParaRPr lang="en-US" dirty="0"/>
          </a:p>
        </p:txBody>
      </p:sp>
      <p:pic>
        <p:nvPicPr>
          <p:cNvPr id="4" name="Picture 3"/>
          <p:cNvPicPr>
            <a:picLocks noChangeAspect="1"/>
          </p:cNvPicPr>
          <p:nvPr/>
        </p:nvPicPr>
        <p:blipFill>
          <a:blip r:embed="rId2"/>
          <a:stretch>
            <a:fillRect/>
          </a:stretch>
        </p:blipFill>
        <p:spPr>
          <a:xfrm>
            <a:off x="76200" y="3637106"/>
            <a:ext cx="6553200" cy="3220893"/>
          </a:xfrm>
          <a:prstGeom prst="rect">
            <a:avLst/>
          </a:prstGeom>
        </p:spPr>
      </p:pic>
      <p:sp>
        <p:nvSpPr>
          <p:cNvPr id="3" name="Content Placeholder 2"/>
          <p:cNvSpPr>
            <a:spLocks noGrp="1"/>
          </p:cNvSpPr>
          <p:nvPr>
            <p:ph idx="1"/>
          </p:nvPr>
        </p:nvSpPr>
        <p:spPr/>
        <p:txBody>
          <a:bodyPr/>
          <a:lstStyle/>
          <a:p>
            <a:pPr>
              <a:spcAft>
                <a:spcPts val="0"/>
              </a:spcAft>
            </a:pPr>
            <a:r>
              <a:rPr lang="en-US" dirty="0" smtClean="0"/>
              <a:t>Created components to</a:t>
            </a:r>
          </a:p>
          <a:p>
            <a:pPr lvl="1">
              <a:spcAft>
                <a:spcPts val="0"/>
              </a:spcAft>
            </a:pPr>
            <a:r>
              <a:rPr lang="en-US" dirty="0" smtClean="0"/>
              <a:t>Access </a:t>
            </a:r>
            <a:r>
              <a:rPr lang="en-US" dirty="0" err="1" smtClean="0"/>
              <a:t>TAPoRware</a:t>
            </a:r>
            <a:r>
              <a:rPr lang="en-US" dirty="0" smtClean="0"/>
              <a:t> web services as SEASR components</a:t>
            </a:r>
          </a:p>
          <a:p>
            <a:pPr lvl="1">
              <a:spcAft>
                <a:spcPts val="0"/>
              </a:spcAft>
            </a:pPr>
            <a:r>
              <a:rPr lang="en-US" dirty="0" smtClean="0"/>
              <a:t>Access JSTOR API in SEASR components</a:t>
            </a:r>
          </a:p>
          <a:p>
            <a:pPr>
              <a:spcAft>
                <a:spcPts val="0"/>
              </a:spcAft>
            </a:pPr>
            <a:r>
              <a:rPr lang="en-US" dirty="0" smtClean="0"/>
              <a:t>Use the output of these components with existing SEASR components</a:t>
            </a:r>
          </a:p>
        </p:txBody>
      </p:sp>
      <p:pic>
        <p:nvPicPr>
          <p:cNvPr id="5" name="Picture 4"/>
          <p:cNvPicPr>
            <a:picLocks noChangeAspect="1"/>
          </p:cNvPicPr>
          <p:nvPr/>
        </p:nvPicPr>
        <p:blipFill>
          <a:blip r:embed="rId3"/>
          <a:stretch>
            <a:fillRect/>
          </a:stretch>
        </p:blipFill>
        <p:spPr>
          <a:xfrm>
            <a:off x="5334000" y="3276600"/>
            <a:ext cx="3810000" cy="20668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dirty="0"/>
              <a:t>  VUE Component</a:t>
            </a:r>
          </a:p>
        </p:txBody>
      </p:sp>
      <p:sp>
        <p:nvSpPr>
          <p:cNvPr id="18435" name="Rectangle 3"/>
          <p:cNvSpPr>
            <a:spLocks noGrp="1"/>
          </p:cNvSpPr>
          <p:nvPr>
            <p:ph type="body" idx="1"/>
          </p:nvPr>
        </p:nvSpPr>
        <p:spPr/>
        <p:txBody>
          <a:bodyPr/>
          <a:lstStyle/>
          <a:p>
            <a:r>
              <a:rPr lang="en-US" b="1"/>
              <a:t>Goal: </a:t>
            </a:r>
            <a:r>
              <a:rPr lang="en-US"/>
              <a:t> Transform the  functionality of VUE to SEASR Components</a:t>
            </a:r>
          </a:p>
          <a:p>
            <a:r>
              <a:rPr lang="en-US" b="1"/>
              <a:t>Implementations:</a:t>
            </a:r>
          </a:p>
          <a:p>
            <a:pPr lvl="1"/>
            <a:r>
              <a:rPr lang="en-US"/>
              <a:t>Generate VUE Map from a dataset</a:t>
            </a:r>
          </a:p>
          <a:p>
            <a:pPr lvl="1"/>
            <a:r>
              <a:rPr lang="en-US"/>
              <a:t>Transform VUE Map to HTML, JPEG, PNG, etc.</a:t>
            </a:r>
          </a:p>
        </p:txBody>
      </p:sp>
      <p:sp>
        <p:nvSpPr>
          <p:cNvPr id="5" name="Rectangle 12"/>
          <p:cNvSpPr>
            <a:spLocks noChangeArrowheads="1"/>
          </p:cNvSpPr>
          <p:nvPr/>
        </p:nvSpPr>
        <p:spPr bwMode="auto">
          <a:xfrm>
            <a:off x="55563" y="6553200"/>
            <a:ext cx="5348118" cy="307777"/>
          </a:xfrm>
          <a:prstGeom prst="rect">
            <a:avLst/>
          </a:prstGeom>
          <a:noFill/>
          <a:ln w="9525">
            <a:noFill/>
            <a:miter lim="800000"/>
            <a:headEnd/>
            <a:tailEnd/>
          </a:ln>
        </p:spPr>
        <p:txBody>
          <a:bodyPr wrap="none" anchor="ctr">
            <a:spAutoFit/>
          </a:bodyPr>
          <a:lstStyle/>
          <a:p>
            <a:r>
              <a:rPr lang="en-US" altLang="ja-JP" sz="1400" i="1" dirty="0" smtClean="0">
                <a:latin typeface="Helvetica Neue Light" pitchFamily="-111" charset="0"/>
              </a:rPr>
              <a:t>Slide courtesy of </a:t>
            </a:r>
            <a:r>
              <a:rPr lang="en-US" altLang="ja-JP" sz="1400" i="1" dirty="0" err="1" smtClean="0">
                <a:latin typeface="Helvetica Neue Light" pitchFamily="-111" charset="0"/>
              </a:rPr>
              <a:t>Anoop</a:t>
            </a:r>
            <a:r>
              <a:rPr lang="en-US" altLang="ja-JP" sz="1400" i="1" dirty="0" smtClean="0">
                <a:latin typeface="Helvetica Neue Light" pitchFamily="-111" charset="0"/>
              </a:rPr>
              <a:t> Kumar of the VUE Team at Tufts University</a:t>
            </a:r>
            <a:endParaRPr lang="en-US" sz="1400" dirty="0">
              <a:latin typeface="Times New Roman" pitchFamily="-111"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SEASR Overview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0444" y="990600"/>
            <a:ext cx="9113556" cy="5486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dirty="0"/>
              <a:t> VUE Component: Implementation</a:t>
            </a:r>
          </a:p>
        </p:txBody>
      </p:sp>
      <p:sp>
        <p:nvSpPr>
          <p:cNvPr id="22531" name="Rectangle 3"/>
          <p:cNvSpPr>
            <a:spLocks noGrp="1"/>
          </p:cNvSpPr>
          <p:nvPr>
            <p:ph type="body" idx="1"/>
          </p:nvPr>
        </p:nvSpPr>
        <p:spPr/>
        <p:txBody>
          <a:bodyPr/>
          <a:lstStyle/>
          <a:p>
            <a:pPr>
              <a:lnSpc>
                <a:spcPct val="90000"/>
              </a:lnSpc>
            </a:pPr>
            <a:r>
              <a:rPr lang="en-US"/>
              <a:t>Make a component from VUE</a:t>
            </a:r>
          </a:p>
          <a:p>
            <a:pPr lvl="1">
              <a:lnSpc>
                <a:spcPct val="90000"/>
              </a:lnSpc>
            </a:pPr>
            <a:r>
              <a:rPr lang="en-US"/>
              <a:t> Inputs </a:t>
            </a:r>
          </a:p>
          <a:p>
            <a:pPr lvl="1">
              <a:lnSpc>
                <a:spcPct val="90000"/>
              </a:lnSpc>
            </a:pPr>
            <a:r>
              <a:rPr lang="en-US"/>
              <a:t> Outputs</a:t>
            </a:r>
          </a:p>
          <a:p>
            <a:pPr lvl="1">
              <a:lnSpc>
                <a:spcPct val="90000"/>
              </a:lnSpc>
            </a:pPr>
            <a:r>
              <a:rPr lang="en-US"/>
              <a:t> Properties</a:t>
            </a:r>
          </a:p>
          <a:p>
            <a:pPr lvl="1">
              <a:lnSpc>
                <a:spcPct val="90000"/>
              </a:lnSpc>
            </a:pPr>
            <a:r>
              <a:rPr lang="en-US"/>
              <a:t> Tags</a:t>
            </a:r>
          </a:p>
          <a:p>
            <a:pPr>
              <a:lnSpc>
                <a:spcPct val="90000"/>
              </a:lnSpc>
            </a:pPr>
            <a:r>
              <a:rPr lang="en-US" b="1"/>
              <a:t>Applications:</a:t>
            </a:r>
          </a:p>
          <a:p>
            <a:pPr lvl="1">
              <a:lnSpc>
                <a:spcPct val="90000"/>
              </a:lnSpc>
            </a:pPr>
            <a:r>
              <a:rPr lang="en-US"/>
              <a:t>Use the VUE components in SEASR flows (abstraction)</a:t>
            </a:r>
          </a:p>
          <a:p>
            <a:pPr lvl="1">
              <a:lnSpc>
                <a:spcPct val="90000"/>
              </a:lnSpc>
            </a:pPr>
            <a:r>
              <a:rPr lang="en-US"/>
              <a:t> Work with concept mapping beyond VUE application</a:t>
            </a:r>
          </a:p>
        </p:txBody>
      </p:sp>
      <p:sp>
        <p:nvSpPr>
          <p:cNvPr id="5" name="Rectangle 12"/>
          <p:cNvSpPr>
            <a:spLocks noChangeArrowheads="1"/>
          </p:cNvSpPr>
          <p:nvPr/>
        </p:nvSpPr>
        <p:spPr bwMode="auto">
          <a:xfrm>
            <a:off x="55563" y="6553200"/>
            <a:ext cx="5348118" cy="307777"/>
          </a:xfrm>
          <a:prstGeom prst="rect">
            <a:avLst/>
          </a:prstGeom>
          <a:noFill/>
          <a:ln w="9525">
            <a:noFill/>
            <a:miter lim="800000"/>
            <a:headEnd/>
            <a:tailEnd/>
          </a:ln>
        </p:spPr>
        <p:txBody>
          <a:bodyPr wrap="none" anchor="ctr">
            <a:spAutoFit/>
          </a:bodyPr>
          <a:lstStyle/>
          <a:p>
            <a:r>
              <a:rPr lang="en-US" altLang="ja-JP" sz="1400" i="1" dirty="0" smtClean="0">
                <a:latin typeface="Helvetica Neue Light" pitchFamily="-111" charset="0"/>
              </a:rPr>
              <a:t>Slide courtesy of </a:t>
            </a:r>
            <a:r>
              <a:rPr lang="en-US" altLang="ja-JP" sz="1400" i="1" dirty="0" err="1" smtClean="0">
                <a:latin typeface="Helvetica Neue Light" pitchFamily="-111" charset="0"/>
              </a:rPr>
              <a:t>Anoop</a:t>
            </a:r>
            <a:r>
              <a:rPr lang="en-US" altLang="ja-JP" sz="1400" i="1" dirty="0" smtClean="0">
                <a:latin typeface="Helvetica Neue Light" pitchFamily="-111" charset="0"/>
              </a:rPr>
              <a:t> Kumar of the VUE Team at Tufts University</a:t>
            </a:r>
            <a:endParaRPr lang="en-US" sz="1400" dirty="0">
              <a:latin typeface="Times New Roman" pitchFamily="-111"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US" dirty="0"/>
              <a:t>SEASR Support in VUE</a:t>
            </a:r>
          </a:p>
        </p:txBody>
      </p:sp>
      <p:sp>
        <p:nvSpPr>
          <p:cNvPr id="21507" name="Rectangle 3"/>
          <p:cNvSpPr>
            <a:spLocks noGrp="1"/>
          </p:cNvSpPr>
          <p:nvPr>
            <p:ph type="body" idx="1"/>
          </p:nvPr>
        </p:nvSpPr>
        <p:spPr/>
        <p:txBody>
          <a:bodyPr/>
          <a:lstStyle/>
          <a:p>
            <a:r>
              <a:rPr lang="en-US" b="1"/>
              <a:t>Goal: </a:t>
            </a:r>
            <a:r>
              <a:rPr lang="en-US"/>
              <a:t> Provide functionality in VUE to use SEASR flows </a:t>
            </a:r>
          </a:p>
          <a:p>
            <a:r>
              <a:rPr lang="en-US" b="1"/>
              <a:t>Implementations:</a:t>
            </a:r>
            <a:endParaRPr lang="en-US"/>
          </a:p>
          <a:p>
            <a:pPr lvl="1"/>
            <a:r>
              <a:rPr lang="en-US"/>
              <a:t>Add content to map </a:t>
            </a:r>
          </a:p>
          <a:p>
            <a:pPr lvl="1"/>
            <a:r>
              <a:rPr lang="en-US"/>
              <a:t>Get metadata for content</a:t>
            </a:r>
          </a:p>
          <a:p>
            <a:pPr lvl="1"/>
            <a:r>
              <a:rPr lang="en-US"/>
              <a:t>Get information about content</a:t>
            </a:r>
          </a:p>
          <a:p>
            <a:pPr lvl="1"/>
            <a:r>
              <a:rPr lang="en-US"/>
              <a:t>SEASR Datasource</a:t>
            </a:r>
          </a:p>
          <a:p>
            <a:pPr lvl="1"/>
            <a:endParaRPr lang="en-US" b="1"/>
          </a:p>
          <a:p>
            <a:endParaRPr lang="en-US" b="1"/>
          </a:p>
        </p:txBody>
      </p:sp>
      <p:sp>
        <p:nvSpPr>
          <p:cNvPr id="5" name="Rectangle 12"/>
          <p:cNvSpPr>
            <a:spLocks noChangeArrowheads="1"/>
          </p:cNvSpPr>
          <p:nvPr/>
        </p:nvSpPr>
        <p:spPr bwMode="auto">
          <a:xfrm>
            <a:off x="55563" y="6553200"/>
            <a:ext cx="5348118" cy="307777"/>
          </a:xfrm>
          <a:prstGeom prst="rect">
            <a:avLst/>
          </a:prstGeom>
          <a:noFill/>
          <a:ln w="9525">
            <a:noFill/>
            <a:miter lim="800000"/>
            <a:headEnd/>
            <a:tailEnd/>
          </a:ln>
        </p:spPr>
        <p:txBody>
          <a:bodyPr wrap="none" anchor="ctr">
            <a:spAutoFit/>
          </a:bodyPr>
          <a:lstStyle/>
          <a:p>
            <a:r>
              <a:rPr lang="en-US" altLang="ja-JP" sz="1400" i="1" dirty="0" smtClean="0">
                <a:latin typeface="Helvetica Neue Light" pitchFamily="-111" charset="0"/>
              </a:rPr>
              <a:t>Slide courtesy of </a:t>
            </a:r>
            <a:r>
              <a:rPr lang="en-US" altLang="ja-JP" sz="1400" i="1" dirty="0" err="1" smtClean="0">
                <a:latin typeface="Helvetica Neue Light" pitchFamily="-111" charset="0"/>
              </a:rPr>
              <a:t>Anoop</a:t>
            </a:r>
            <a:r>
              <a:rPr lang="en-US" altLang="ja-JP" sz="1400" i="1" dirty="0" smtClean="0">
                <a:latin typeface="Helvetica Neue Light" pitchFamily="-111" charset="0"/>
              </a:rPr>
              <a:t> Kumar of the VUE Team at Tufts University</a:t>
            </a:r>
            <a:endParaRPr lang="en-US" sz="1400" dirty="0">
              <a:latin typeface="Times New Roman" pitchFamily="-111"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55563" y="-228600"/>
            <a:ext cx="9088437" cy="1143000"/>
          </a:xfrm>
        </p:spPr>
        <p:txBody>
          <a:bodyPr/>
          <a:lstStyle/>
          <a:p>
            <a:r>
              <a:rPr lang="en-US" sz="3600" dirty="0" smtClean="0"/>
              <a:t>VUE</a:t>
            </a:r>
            <a:r>
              <a:rPr lang="en-US" sz="3600" baseline="0" dirty="0" smtClean="0"/>
              <a:t> and SEASR Interaction Architecture</a:t>
            </a:r>
            <a:endParaRPr lang="en-US" sz="3600" dirty="0"/>
          </a:p>
        </p:txBody>
      </p:sp>
      <p:sp>
        <p:nvSpPr>
          <p:cNvPr id="27651" name="Rectangle 3"/>
          <p:cNvSpPr>
            <a:spLocks noGrp="1"/>
          </p:cNvSpPr>
          <p:nvPr>
            <p:ph type="body" idx="1"/>
          </p:nvPr>
        </p:nvSpPr>
        <p:spPr/>
        <p:txBody>
          <a:bodyPr/>
          <a:lstStyle/>
          <a:p>
            <a:endParaRPr lang="en-US"/>
          </a:p>
        </p:txBody>
      </p:sp>
      <p:pic>
        <p:nvPicPr>
          <p:cNvPr id="27652" name="Picture 4"/>
          <p:cNvPicPr>
            <a:picLocks noChangeAspect="1" noChangeArrowheads="1"/>
          </p:cNvPicPr>
          <p:nvPr/>
        </p:nvPicPr>
        <p:blipFill>
          <a:blip r:embed="rId2"/>
          <a:srcRect t="15837"/>
          <a:stretch>
            <a:fillRect/>
          </a:stretch>
        </p:blipFill>
        <p:spPr bwMode="auto">
          <a:xfrm>
            <a:off x="0" y="1066800"/>
            <a:ext cx="9144000" cy="5579533"/>
          </a:xfrm>
          <a:prstGeom prst="rect">
            <a:avLst/>
          </a:prstGeom>
          <a:noFill/>
          <a:ln w="9525">
            <a:noFill/>
            <a:miter lim="800000"/>
            <a:headEnd/>
            <a:tailEnd/>
          </a:ln>
          <a:effectLst/>
        </p:spPr>
      </p:pic>
      <p:sp>
        <p:nvSpPr>
          <p:cNvPr id="6" name="Rectangle 12"/>
          <p:cNvSpPr>
            <a:spLocks noChangeArrowheads="1"/>
          </p:cNvSpPr>
          <p:nvPr/>
        </p:nvSpPr>
        <p:spPr bwMode="auto">
          <a:xfrm>
            <a:off x="55563" y="6550223"/>
            <a:ext cx="5348118" cy="307777"/>
          </a:xfrm>
          <a:prstGeom prst="rect">
            <a:avLst/>
          </a:prstGeom>
          <a:noFill/>
          <a:ln w="9525">
            <a:noFill/>
            <a:miter lim="800000"/>
            <a:headEnd/>
            <a:tailEnd/>
          </a:ln>
        </p:spPr>
        <p:txBody>
          <a:bodyPr wrap="none" anchor="ctr">
            <a:spAutoFit/>
          </a:bodyPr>
          <a:lstStyle/>
          <a:p>
            <a:r>
              <a:rPr lang="en-US" altLang="ja-JP" sz="1400" i="1" dirty="0" smtClean="0">
                <a:latin typeface="Helvetica Neue Light" pitchFamily="-111" charset="0"/>
              </a:rPr>
              <a:t>Slide courtesy of </a:t>
            </a:r>
            <a:r>
              <a:rPr lang="en-US" altLang="ja-JP" sz="1400" i="1" dirty="0" err="1" smtClean="0">
                <a:latin typeface="Helvetica Neue Light" pitchFamily="-111" charset="0"/>
              </a:rPr>
              <a:t>Anoop</a:t>
            </a:r>
            <a:r>
              <a:rPr lang="en-US" altLang="ja-JP" sz="1400" i="1" dirty="0" smtClean="0">
                <a:latin typeface="Helvetica Neue Light" pitchFamily="-111" charset="0"/>
              </a:rPr>
              <a:t> Kumar of the VUE Team at Tufts University</a:t>
            </a:r>
            <a:endParaRPr lang="en-US" sz="1400" dirty="0">
              <a:latin typeface="Times New Roman" pitchFamily="-111"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SRZoteroMenu.jpg"/>
          <p:cNvPicPr>
            <a:picLocks noChangeAspect="1"/>
          </p:cNvPicPr>
          <p:nvPr/>
        </p:nvPicPr>
        <p:blipFill>
          <a:blip r:embed="rId3"/>
          <a:srcRect t="-4965"/>
          <a:stretch>
            <a:fillRect/>
          </a:stretch>
        </p:blipFill>
        <p:spPr>
          <a:xfrm>
            <a:off x="0" y="706877"/>
            <a:ext cx="9144000" cy="5998723"/>
          </a:xfrm>
          <a:prstGeom prst="rect">
            <a:avLst/>
          </a:prstGeom>
        </p:spPr>
      </p:pic>
      <p:sp>
        <p:nvSpPr>
          <p:cNvPr id="18434" name="Title 1"/>
          <p:cNvSpPr>
            <a:spLocks noGrp="1"/>
          </p:cNvSpPr>
          <p:nvPr>
            <p:ph type="title"/>
          </p:nvPr>
        </p:nvSpPr>
        <p:spPr/>
        <p:txBody>
          <a:bodyPr/>
          <a:lstStyle/>
          <a:p>
            <a:r>
              <a:rPr lang="en-US" dirty="0" smtClean="0"/>
              <a:t>SEASR @ Work – </a:t>
            </a:r>
            <a:r>
              <a:rPr lang="en-US" dirty="0" err="1" smtClean="0"/>
              <a:t>Zotero</a:t>
            </a:r>
            <a:endParaRPr lang="en-US" dirty="0" smtClean="0"/>
          </a:p>
        </p:txBody>
      </p:sp>
      <p:sp>
        <p:nvSpPr>
          <p:cNvPr id="18435" name="Content Placeholder 2"/>
          <p:cNvSpPr>
            <a:spLocks noGrp="1"/>
          </p:cNvSpPr>
          <p:nvPr>
            <p:ph idx="1"/>
          </p:nvPr>
        </p:nvSpPr>
        <p:spPr>
          <a:xfrm>
            <a:off x="457200" y="1752600"/>
            <a:ext cx="8595360" cy="1600200"/>
          </a:xfrm>
        </p:spPr>
        <p:txBody>
          <a:bodyPr/>
          <a:lstStyle/>
          <a:p>
            <a:pPr>
              <a:spcAft>
                <a:spcPts val="0"/>
              </a:spcAft>
            </a:pPr>
            <a:r>
              <a:rPr lang="en-US" sz="2400" dirty="0" err="1" smtClean="0"/>
              <a:t>Plugin</a:t>
            </a:r>
            <a:r>
              <a:rPr lang="en-US" sz="2400" dirty="0" smtClean="0"/>
              <a:t> to Firefox </a:t>
            </a:r>
          </a:p>
          <a:p>
            <a:pPr>
              <a:spcAft>
                <a:spcPts val="0"/>
              </a:spcAft>
            </a:pPr>
            <a:r>
              <a:rPr lang="en-US" sz="2400" dirty="0" err="1" smtClean="0"/>
              <a:t>Zotero</a:t>
            </a:r>
            <a:r>
              <a:rPr lang="en-US" sz="2400" dirty="0" smtClean="0"/>
              <a:t> manages the collection</a:t>
            </a:r>
          </a:p>
          <a:p>
            <a:pPr>
              <a:spcAft>
                <a:spcPts val="0"/>
              </a:spcAft>
            </a:pPr>
            <a:r>
              <a:rPr lang="en-US" sz="2400" dirty="0" smtClean="0"/>
              <a:t>Launch SEASR Analytics on a server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SearchAndBrowse-FedoraRepository-Content.JPG"/>
          <p:cNvPicPr>
            <a:picLocks noChangeAspect="1"/>
          </p:cNvPicPr>
          <p:nvPr/>
        </p:nvPicPr>
        <p:blipFill>
          <a:blip r:embed="rId3"/>
          <a:srcRect/>
          <a:stretch>
            <a:fillRect/>
          </a:stretch>
        </p:blipFill>
        <p:spPr bwMode="auto">
          <a:xfrm>
            <a:off x="457200" y="1676400"/>
            <a:ext cx="3352800" cy="2771775"/>
          </a:xfrm>
          <a:prstGeom prst="rect">
            <a:avLst/>
          </a:prstGeom>
          <a:noFill/>
          <a:ln w="9525">
            <a:noFill/>
            <a:miter lim="800000"/>
            <a:headEnd/>
            <a:tailEnd/>
          </a:ln>
        </p:spPr>
      </p:pic>
      <p:pic>
        <p:nvPicPr>
          <p:cNvPr id="20483" name="Picture 8" descr="ZoteroToFedoraUpload-1.JPG"/>
          <p:cNvPicPr>
            <a:picLocks noChangeAspect="1"/>
          </p:cNvPicPr>
          <p:nvPr/>
        </p:nvPicPr>
        <p:blipFill>
          <a:blip r:embed="rId4"/>
          <a:srcRect/>
          <a:stretch>
            <a:fillRect/>
          </a:stretch>
        </p:blipFill>
        <p:spPr bwMode="auto">
          <a:xfrm>
            <a:off x="5638800" y="3886200"/>
            <a:ext cx="3275013" cy="2743200"/>
          </a:xfrm>
          <a:prstGeom prst="rect">
            <a:avLst/>
          </a:prstGeom>
          <a:noFill/>
          <a:ln w="9525">
            <a:noFill/>
            <a:miter lim="800000"/>
            <a:headEnd/>
            <a:tailEnd/>
          </a:ln>
        </p:spPr>
      </p:pic>
      <p:pic>
        <p:nvPicPr>
          <p:cNvPr id="20484" name="Picture 9" descr="SearchAndBrowse-FedoraRepository-Object.JPG"/>
          <p:cNvPicPr>
            <a:picLocks noChangeAspect="1"/>
          </p:cNvPicPr>
          <p:nvPr/>
        </p:nvPicPr>
        <p:blipFill>
          <a:blip r:embed="rId5"/>
          <a:srcRect/>
          <a:stretch>
            <a:fillRect/>
          </a:stretch>
        </p:blipFill>
        <p:spPr bwMode="auto">
          <a:xfrm>
            <a:off x="3505200" y="1295400"/>
            <a:ext cx="3276600" cy="2513013"/>
          </a:xfrm>
          <a:prstGeom prst="rect">
            <a:avLst/>
          </a:prstGeom>
          <a:noFill/>
          <a:ln w="9525">
            <a:noFill/>
            <a:miter lim="800000"/>
            <a:headEnd/>
            <a:tailEnd/>
          </a:ln>
        </p:spPr>
      </p:pic>
      <p:pic>
        <p:nvPicPr>
          <p:cNvPr id="20485" name="Picture 5" descr="ZoteroToFedoraUpload-RDFGraph-1.JPG"/>
          <p:cNvPicPr>
            <a:picLocks noChangeAspect="1"/>
          </p:cNvPicPr>
          <p:nvPr/>
        </p:nvPicPr>
        <p:blipFill>
          <a:blip r:embed="rId6"/>
          <a:srcRect/>
          <a:stretch>
            <a:fillRect/>
          </a:stretch>
        </p:blipFill>
        <p:spPr bwMode="auto">
          <a:xfrm>
            <a:off x="2514600" y="3962400"/>
            <a:ext cx="3190875" cy="2667000"/>
          </a:xfrm>
          <a:prstGeom prst="rect">
            <a:avLst/>
          </a:prstGeom>
          <a:noFill/>
          <a:ln w="9525">
            <a:noFill/>
            <a:miter lim="800000"/>
            <a:headEnd/>
            <a:tailEnd/>
          </a:ln>
        </p:spPr>
      </p:pic>
      <p:pic>
        <p:nvPicPr>
          <p:cNvPr id="20486" name="Picture 7" descr="ZoteroToFedoraUpload-2.JPG"/>
          <p:cNvPicPr>
            <a:picLocks noChangeAspect="1"/>
          </p:cNvPicPr>
          <p:nvPr/>
        </p:nvPicPr>
        <p:blipFill>
          <a:blip r:embed="rId7"/>
          <a:srcRect/>
          <a:stretch>
            <a:fillRect/>
          </a:stretch>
        </p:blipFill>
        <p:spPr bwMode="auto">
          <a:xfrm>
            <a:off x="3810000" y="3200400"/>
            <a:ext cx="3462338" cy="2895600"/>
          </a:xfrm>
          <a:prstGeom prst="rect">
            <a:avLst/>
          </a:prstGeom>
          <a:noFill/>
          <a:ln w="9525">
            <a:noFill/>
            <a:miter lim="800000"/>
            <a:headEnd/>
            <a:tailEnd/>
          </a:ln>
        </p:spPr>
      </p:pic>
      <p:pic>
        <p:nvPicPr>
          <p:cNvPr id="20487" name="Picture 6" descr="ZoteroToFedoraUpload-RDFGraph.JPG"/>
          <p:cNvPicPr>
            <a:picLocks noChangeAspect="1"/>
          </p:cNvPicPr>
          <p:nvPr/>
        </p:nvPicPr>
        <p:blipFill>
          <a:blip r:embed="rId8"/>
          <a:srcRect/>
          <a:stretch>
            <a:fillRect/>
          </a:stretch>
        </p:blipFill>
        <p:spPr bwMode="auto">
          <a:xfrm>
            <a:off x="4495800" y="4267200"/>
            <a:ext cx="2568575" cy="1524000"/>
          </a:xfrm>
          <a:prstGeom prst="rect">
            <a:avLst/>
          </a:prstGeom>
          <a:noFill/>
          <a:ln w="9525">
            <a:noFill/>
            <a:miter lim="800000"/>
            <a:headEnd/>
            <a:tailEnd/>
          </a:ln>
        </p:spPr>
      </p:pic>
      <p:pic>
        <p:nvPicPr>
          <p:cNvPr id="20488" name="Picture 11" descr="SearchAndBrowse-FedoraRepository.JPG"/>
          <p:cNvPicPr>
            <a:picLocks noChangeAspect="1"/>
          </p:cNvPicPr>
          <p:nvPr/>
        </p:nvPicPr>
        <p:blipFill>
          <a:blip r:embed="rId9"/>
          <a:srcRect/>
          <a:stretch>
            <a:fillRect/>
          </a:stretch>
        </p:blipFill>
        <p:spPr bwMode="auto">
          <a:xfrm>
            <a:off x="0" y="1066800"/>
            <a:ext cx="3241675" cy="2514600"/>
          </a:xfrm>
          <a:prstGeom prst="rect">
            <a:avLst/>
          </a:prstGeom>
          <a:noFill/>
          <a:ln w="9525">
            <a:noFill/>
            <a:miter lim="800000"/>
            <a:headEnd/>
            <a:tailEnd/>
          </a:ln>
        </p:spPr>
      </p:pic>
      <p:sp>
        <p:nvSpPr>
          <p:cNvPr id="13" name="Subtitle 2"/>
          <p:cNvSpPr txBox="1">
            <a:spLocks/>
          </p:cNvSpPr>
          <p:nvPr/>
        </p:nvSpPr>
        <p:spPr>
          <a:xfrm rot="-1200000">
            <a:off x="355409" y="2526317"/>
            <a:ext cx="6400800" cy="533400"/>
          </a:xfrm>
          <a:prstGeom prst="rect">
            <a:avLst/>
          </a:prstGeom>
          <a:gradFill flip="none" rotWithShape="1">
            <a:gsLst>
              <a:gs pos="0">
                <a:srgbClr val="FFEFD1"/>
              </a:gs>
              <a:gs pos="64999">
                <a:srgbClr val="F0EBD5"/>
              </a:gs>
              <a:gs pos="20000">
                <a:srgbClr val="D1C39F">
                  <a:alpha val="20000"/>
                </a:srgbClr>
              </a:gs>
            </a:gsLst>
            <a:lin ang="5400000" scaled="0"/>
            <a:tileRect r="-100000" b="-100000"/>
          </a:gradFill>
        </p:spPr>
        <p:txBody>
          <a:bodyPr>
            <a:normAutofit/>
          </a:bodyPr>
          <a:lstStyle/>
          <a:p>
            <a:pPr algn="ctr" defTabSz="914400">
              <a:lnSpc>
                <a:spcPct val="90000"/>
              </a:lnSpc>
              <a:spcBef>
                <a:spcPct val="20000"/>
              </a:spcBef>
              <a:buFont typeface="Arial" pitchFamily="34" charset="0"/>
              <a:buNone/>
            </a:pPr>
            <a:r>
              <a:rPr lang="en-US" sz="3200" i="1">
                <a:latin typeface="Calibri" pitchFamily="34" charset="0"/>
              </a:rPr>
              <a:t>Repository Search &amp; Browse</a:t>
            </a:r>
          </a:p>
        </p:txBody>
      </p:sp>
      <p:pic>
        <p:nvPicPr>
          <p:cNvPr id="20492" name="Picture 2" descr="C:\Downloads\Meandre\debugSerachWithUI_3-Diagram.JPG"/>
          <p:cNvPicPr>
            <a:picLocks noChangeAspect="1" noChangeArrowheads="1"/>
          </p:cNvPicPr>
          <p:nvPr/>
        </p:nvPicPr>
        <p:blipFill>
          <a:blip r:embed="rId10"/>
          <a:srcRect/>
          <a:stretch>
            <a:fillRect/>
          </a:stretch>
        </p:blipFill>
        <p:spPr bwMode="auto">
          <a:xfrm>
            <a:off x="7010400" y="1066800"/>
            <a:ext cx="1946275" cy="1795463"/>
          </a:xfrm>
          <a:prstGeom prst="rect">
            <a:avLst/>
          </a:prstGeom>
          <a:noFill/>
          <a:ln w="9525">
            <a:noFill/>
            <a:miter lim="800000"/>
            <a:headEnd/>
            <a:tailEnd/>
          </a:ln>
        </p:spPr>
      </p:pic>
      <p:pic>
        <p:nvPicPr>
          <p:cNvPr id="20493" name="Picture 4" descr="C:\Downloads\Meandre\debugZoteroToFedoraUpload-2-Diagram.JPG"/>
          <p:cNvPicPr>
            <a:picLocks noChangeAspect="1" noChangeArrowheads="1"/>
          </p:cNvPicPr>
          <p:nvPr/>
        </p:nvPicPr>
        <p:blipFill>
          <a:blip r:embed="rId11"/>
          <a:srcRect/>
          <a:stretch>
            <a:fillRect/>
          </a:stretch>
        </p:blipFill>
        <p:spPr bwMode="auto">
          <a:xfrm>
            <a:off x="304800" y="4876800"/>
            <a:ext cx="1957388" cy="1752600"/>
          </a:xfrm>
          <a:prstGeom prst="rect">
            <a:avLst/>
          </a:prstGeom>
          <a:noFill/>
          <a:ln w="9525">
            <a:noFill/>
            <a:miter lim="800000"/>
            <a:headEnd/>
            <a:tailEnd/>
          </a:ln>
        </p:spPr>
      </p:pic>
      <p:sp>
        <p:nvSpPr>
          <p:cNvPr id="20494" name="TextBox 18"/>
          <p:cNvSpPr txBox="1">
            <a:spLocks noChangeArrowheads="1"/>
          </p:cNvSpPr>
          <p:nvPr/>
        </p:nvSpPr>
        <p:spPr bwMode="auto">
          <a:xfrm>
            <a:off x="609600" y="4572000"/>
            <a:ext cx="1398588" cy="369888"/>
          </a:xfrm>
          <a:prstGeom prst="rect">
            <a:avLst/>
          </a:prstGeom>
          <a:noFill/>
          <a:ln w="9525">
            <a:noFill/>
            <a:miter lim="800000"/>
            <a:headEnd/>
            <a:tailEnd/>
          </a:ln>
        </p:spPr>
        <p:txBody>
          <a:bodyPr wrap="none">
            <a:spAutoFit/>
          </a:bodyPr>
          <a:lstStyle/>
          <a:p>
            <a:pPr algn="ctr"/>
            <a:r>
              <a:rPr lang="en-US"/>
              <a:t>Web Service</a:t>
            </a:r>
          </a:p>
        </p:txBody>
      </p:sp>
      <p:sp>
        <p:nvSpPr>
          <p:cNvPr id="20495" name="TextBox 19"/>
          <p:cNvSpPr txBox="1">
            <a:spLocks noChangeArrowheads="1"/>
          </p:cNvSpPr>
          <p:nvPr/>
        </p:nvSpPr>
        <p:spPr bwMode="auto">
          <a:xfrm>
            <a:off x="7086600" y="2819400"/>
            <a:ext cx="1798638" cy="646113"/>
          </a:xfrm>
          <a:prstGeom prst="rect">
            <a:avLst/>
          </a:prstGeom>
          <a:noFill/>
          <a:ln w="9525">
            <a:noFill/>
            <a:miter lim="800000"/>
            <a:headEnd/>
            <a:tailEnd/>
          </a:ln>
        </p:spPr>
        <p:txBody>
          <a:bodyPr>
            <a:spAutoFit/>
          </a:bodyPr>
          <a:lstStyle/>
          <a:p>
            <a:pPr algn="ctr"/>
            <a:r>
              <a:rPr lang="en-US"/>
              <a:t>Interactive Web </a:t>
            </a:r>
            <a:br>
              <a:rPr lang="en-US"/>
            </a:br>
            <a:r>
              <a:rPr lang="en-US"/>
              <a:t>Application</a:t>
            </a:r>
          </a:p>
        </p:txBody>
      </p:sp>
      <p:sp>
        <p:nvSpPr>
          <p:cNvPr id="22" name="Subtitle 2"/>
          <p:cNvSpPr txBox="1">
            <a:spLocks/>
          </p:cNvSpPr>
          <p:nvPr/>
        </p:nvSpPr>
        <p:spPr>
          <a:xfrm rot="-1200000">
            <a:off x="2489009" y="5040917"/>
            <a:ext cx="6400800" cy="533400"/>
          </a:xfrm>
          <a:prstGeom prst="rect">
            <a:avLst/>
          </a:prstGeom>
          <a:gradFill flip="none" rotWithShape="1">
            <a:gsLst>
              <a:gs pos="0">
                <a:srgbClr val="FFEFD1"/>
              </a:gs>
              <a:gs pos="64999">
                <a:srgbClr val="F0EBD5"/>
              </a:gs>
              <a:gs pos="20000">
                <a:srgbClr val="D1C39F">
                  <a:alpha val="20000"/>
                </a:srgbClr>
              </a:gs>
            </a:gsLst>
            <a:lin ang="5400000" scaled="0"/>
            <a:tileRect r="-100000" b="-100000"/>
          </a:gradFill>
        </p:spPr>
        <p:txBody>
          <a:bodyPr>
            <a:normAutofit/>
          </a:bodyPr>
          <a:lstStyle/>
          <a:p>
            <a:pPr algn="ctr">
              <a:lnSpc>
                <a:spcPct val="90000"/>
              </a:lnSpc>
            </a:pPr>
            <a:r>
              <a:rPr lang="en-US" sz="3200" i="1"/>
              <a:t>Zotero Upload to Repository</a:t>
            </a:r>
          </a:p>
        </p:txBody>
      </p:sp>
      <p:sp>
        <p:nvSpPr>
          <p:cNvPr id="20499" name="Title 15"/>
          <p:cNvSpPr>
            <a:spLocks noGrp="1"/>
          </p:cNvSpPr>
          <p:nvPr>
            <p:ph type="title"/>
          </p:nvPr>
        </p:nvSpPr>
        <p:spPr/>
        <p:txBody>
          <a:bodyPr/>
          <a:lstStyle/>
          <a:p>
            <a:r>
              <a:rPr lang="en-US" dirty="0" smtClean="0"/>
              <a:t>SEASR @ Work – Fedora</a:t>
            </a:r>
          </a:p>
        </p:txBody>
      </p:sp>
      <p:sp>
        <p:nvSpPr>
          <p:cNvPr id="18" name="Content Placeholder 17"/>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latin typeface="Helvetica Neue Light" charset="0"/>
                <a:ea typeface="Helvetica Neue Light" charset="0"/>
                <a:cs typeface="Helvetica Neue Light" charset="0"/>
              </a:rPr>
              <a:t>Community Hub</a:t>
            </a:r>
          </a:p>
        </p:txBody>
      </p:sp>
      <p:pic>
        <p:nvPicPr>
          <p:cNvPr id="6" name="Picture 2"/>
          <p:cNvPicPr>
            <a:picLocks noChangeAspect="1" noChangeArrowheads="1"/>
          </p:cNvPicPr>
          <p:nvPr/>
        </p:nvPicPr>
        <p:blipFill>
          <a:blip r:embed="rId3"/>
          <a:srcRect/>
          <a:stretch>
            <a:fillRect/>
          </a:stretch>
        </p:blipFill>
        <p:spPr bwMode="auto">
          <a:xfrm>
            <a:off x="3276600" y="3629858"/>
            <a:ext cx="4578351" cy="3228142"/>
          </a:xfrm>
          <a:prstGeom prst="rect">
            <a:avLst/>
          </a:prstGeom>
          <a:noFill/>
          <a:ln w="9525">
            <a:noFill/>
            <a:miter lim="800000"/>
            <a:headEnd/>
            <a:tailEnd/>
          </a:ln>
        </p:spPr>
      </p:pic>
      <p:pic>
        <p:nvPicPr>
          <p:cNvPr id="17412" name="Picture 4" descr="website_home"/>
          <p:cNvPicPr>
            <a:picLocks noChangeAspect="1" noChangeArrowheads="1"/>
          </p:cNvPicPr>
          <p:nvPr/>
        </p:nvPicPr>
        <p:blipFill>
          <a:blip r:embed="rId4"/>
          <a:srcRect t="5327"/>
          <a:stretch>
            <a:fillRect/>
          </a:stretch>
        </p:blipFill>
        <p:spPr bwMode="auto">
          <a:xfrm>
            <a:off x="4546598" y="977900"/>
            <a:ext cx="4578351" cy="3921035"/>
          </a:xfrm>
          <a:prstGeom prst="rect">
            <a:avLst/>
          </a:prstGeom>
          <a:noFill/>
          <a:ln w="9525">
            <a:noFill/>
            <a:miter lim="800000"/>
            <a:headEnd/>
            <a:tailEnd/>
          </a:ln>
        </p:spPr>
      </p:pic>
      <p:sp>
        <p:nvSpPr>
          <p:cNvPr id="17411" name="Content Placeholder 5"/>
          <p:cNvSpPr>
            <a:spLocks noGrp="1"/>
          </p:cNvSpPr>
          <p:nvPr>
            <p:ph idx="1"/>
          </p:nvPr>
        </p:nvSpPr>
        <p:spPr>
          <a:xfrm>
            <a:off x="0" y="1066800"/>
            <a:ext cx="3943350" cy="5486400"/>
          </a:xfrm>
        </p:spPr>
        <p:txBody>
          <a:bodyPr/>
          <a:lstStyle/>
          <a:p>
            <a:r>
              <a:rPr lang="en-US" dirty="0" smtClean="0">
                <a:latin typeface="Helvetica Neue Light" charset="0"/>
                <a:ea typeface="Helvetica Neue Light" charset="0"/>
                <a:cs typeface="Helvetica Neue Light" charset="0"/>
              </a:rPr>
              <a:t>Explore existing flows to find others of interest</a:t>
            </a:r>
          </a:p>
          <a:p>
            <a:pPr lvl="1"/>
            <a:r>
              <a:rPr lang="en-US" dirty="0" smtClean="0">
                <a:latin typeface="Helvetica Neue Light" charset="0"/>
                <a:ea typeface="ＭＳ Ｐゴシック" charset="-128"/>
              </a:rPr>
              <a:t>Keyword Cloud</a:t>
            </a:r>
          </a:p>
          <a:p>
            <a:pPr lvl="1"/>
            <a:r>
              <a:rPr lang="en-US" dirty="0" smtClean="0">
                <a:latin typeface="Helvetica Neue Light" charset="0"/>
                <a:ea typeface="ＭＳ Ｐゴシック" charset="-128"/>
              </a:rPr>
              <a:t>Connections</a:t>
            </a:r>
          </a:p>
          <a:p>
            <a:r>
              <a:rPr lang="en-US" dirty="0" smtClean="0">
                <a:latin typeface="Helvetica Neue Light" charset="0"/>
                <a:ea typeface="Helvetica Neue Light" charset="0"/>
                <a:cs typeface="Helvetica Neue Light" charset="0"/>
              </a:rPr>
              <a:t>Find related flows</a:t>
            </a:r>
          </a:p>
          <a:p>
            <a:r>
              <a:rPr lang="en-US" dirty="0" smtClean="0">
                <a:latin typeface="Helvetica Neue Light" charset="0"/>
                <a:ea typeface="Helvetica Neue Light" charset="0"/>
                <a:cs typeface="Helvetica Neue Light" charset="0"/>
              </a:rPr>
              <a:t>Execute flow</a:t>
            </a:r>
          </a:p>
          <a:p>
            <a:r>
              <a:rPr lang="en-US" dirty="0" smtClean="0">
                <a:latin typeface="Helvetica Neue Light" charset="0"/>
                <a:ea typeface="Helvetica Neue Light" charset="0"/>
                <a:cs typeface="Helvetica Neue Light" charset="0"/>
              </a:rPr>
              <a:t>Comments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latin typeface="Helvetica Neue Light" charset="0"/>
                <a:ea typeface="Helvetica Neue Light" charset="0"/>
                <a:cs typeface="Helvetica Neue Light" charset="0"/>
              </a:rPr>
              <a:t>Detail View of Application</a:t>
            </a:r>
          </a:p>
        </p:txBody>
      </p:sp>
      <p:sp>
        <p:nvSpPr>
          <p:cNvPr id="21507" name="Content Placeholder 2"/>
          <p:cNvSpPr>
            <a:spLocks noGrp="1"/>
          </p:cNvSpPr>
          <p:nvPr>
            <p:ph idx="1"/>
          </p:nvPr>
        </p:nvSpPr>
        <p:spPr/>
        <p:txBody>
          <a:bodyPr/>
          <a:lstStyle/>
          <a:p>
            <a:pPr>
              <a:buFont typeface="Arial" charset="0"/>
              <a:buNone/>
            </a:pPr>
            <a:r>
              <a:rPr lang="en-US" dirty="0" smtClean="0">
                <a:latin typeface="Helvetica Neue Light" charset="0"/>
                <a:ea typeface="Helvetica Neue Light" charset="0"/>
                <a:cs typeface="Helvetica Neue Light" charset="0"/>
              </a:rPr>
              <a:t>Detail View with Related Flows</a:t>
            </a:r>
          </a:p>
        </p:txBody>
      </p:sp>
      <p:pic>
        <p:nvPicPr>
          <p:cNvPr id="21508" name="Picture 3"/>
          <p:cNvPicPr>
            <a:picLocks noChangeAspect="1"/>
          </p:cNvPicPr>
          <p:nvPr/>
        </p:nvPicPr>
        <p:blipFill>
          <a:blip r:embed="rId2"/>
          <a:srcRect/>
          <a:stretch>
            <a:fillRect/>
          </a:stretch>
        </p:blipFill>
        <p:spPr bwMode="auto">
          <a:xfrm>
            <a:off x="806450" y="1600200"/>
            <a:ext cx="7880350"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algn="ctr"/>
            <a:r>
              <a:rPr lang="en-US" sz="4400" dirty="0" smtClean="0">
                <a:solidFill>
                  <a:srgbClr val="984807"/>
                </a:solidFill>
                <a:latin typeface="Helvetica Neue Light" charset="0"/>
                <a:ea typeface="Helvetica Neue Light" charset="0"/>
                <a:cs typeface="Helvetica Neue Light" charset="0"/>
              </a:rPr>
              <a:t>SEASR Overview</a:t>
            </a:r>
          </a:p>
        </p:txBody>
      </p:sp>
      <p:sp>
        <p:nvSpPr>
          <p:cNvPr id="3" name="Subtitle 2"/>
          <p:cNvSpPr>
            <a:spLocks noGrp="1"/>
          </p:cNvSpPr>
          <p:nvPr>
            <p:ph type="subTitle" idx="1"/>
          </p:nvPr>
        </p:nvSpPr>
        <p:spPr/>
        <p:txBody>
          <a:bodyPr/>
          <a:lstStyle/>
          <a:p>
            <a:pPr>
              <a:buFont typeface="Arial" pitchFamily="-106" charset="0"/>
              <a:buNone/>
              <a:defRPr/>
            </a:pPr>
            <a:r>
              <a:rPr lang="en-US" sz="1800" b="1" dirty="0" smtClean="0">
                <a:solidFill>
                  <a:schemeClr val="tx1">
                    <a:lumMod val="75000"/>
                    <a:lumOff val="25000"/>
                  </a:schemeClr>
                </a:solidFill>
                <a:latin typeface="Helvetica Neue Light" pitchFamily="-106" charset="0"/>
                <a:cs typeface="Helvetica Neue Light" pitchFamily="-106" charset="0"/>
              </a:rPr>
              <a:t>Loretta Auvil and Bernie </a:t>
            </a:r>
            <a:r>
              <a:rPr lang="en-US" sz="1800" b="1" dirty="0" err="1" smtClean="0">
                <a:solidFill>
                  <a:schemeClr val="tx1">
                    <a:lumMod val="75000"/>
                    <a:lumOff val="25000"/>
                  </a:schemeClr>
                </a:solidFill>
                <a:latin typeface="Helvetica Neue Light" pitchFamily="-106" charset="0"/>
                <a:cs typeface="Helvetica Neue Light" pitchFamily="-106" charset="0"/>
              </a:rPr>
              <a:t>Acs</a:t>
            </a:r>
            <a:endParaRPr lang="en-US" sz="1800" b="1" i="1" dirty="0" smtClean="0">
              <a:solidFill>
                <a:schemeClr val="tx1">
                  <a:lumMod val="75000"/>
                  <a:lumOff val="25000"/>
                </a:schemeClr>
              </a:solidFill>
              <a:latin typeface="Helvetica Neue Light" pitchFamily="-106" charset="0"/>
              <a:cs typeface="Helvetica Neue Light" pitchFamily="-106" charset="0"/>
            </a:endParaRPr>
          </a:p>
          <a:p>
            <a:pPr>
              <a:buFont typeface="Arial" pitchFamily="-106" charset="0"/>
              <a:buNone/>
              <a:defRPr/>
            </a:pPr>
            <a:r>
              <a:rPr lang="en-US" sz="1800" b="1" i="1" dirty="0" smtClean="0">
                <a:solidFill>
                  <a:schemeClr val="tx1">
                    <a:lumMod val="75000"/>
                    <a:lumOff val="25000"/>
                  </a:schemeClr>
                </a:solidFill>
                <a:latin typeface="Helvetica Neue Light" pitchFamily="-106" charset="0"/>
                <a:cs typeface="Helvetica Neue Light" pitchFamily="-106" charset="0"/>
              </a:rPr>
              <a:t>National Center for Supercomputing Applications</a:t>
            </a:r>
            <a:br>
              <a:rPr lang="en-US" sz="1800" b="1" i="1" dirty="0" smtClean="0">
                <a:solidFill>
                  <a:schemeClr val="tx1">
                    <a:lumMod val="75000"/>
                    <a:lumOff val="25000"/>
                  </a:schemeClr>
                </a:solidFill>
                <a:latin typeface="Helvetica Neue Light" pitchFamily="-106" charset="0"/>
                <a:cs typeface="Helvetica Neue Light" pitchFamily="-106" charset="0"/>
              </a:rPr>
            </a:br>
            <a:r>
              <a:rPr lang="en-US" sz="1800" b="1" i="1" dirty="0" smtClean="0">
                <a:solidFill>
                  <a:schemeClr val="tx1">
                    <a:lumMod val="75000"/>
                    <a:lumOff val="25000"/>
                  </a:schemeClr>
                </a:solidFill>
                <a:latin typeface="Helvetica Neue Light" pitchFamily="-106" charset="0"/>
                <a:cs typeface="Helvetica Neue Light" pitchFamily="-106" charset="0"/>
              </a:rPr>
              <a:t>University of Illinois at Urbana-Champaign</a:t>
            </a:r>
          </a:p>
          <a:p>
            <a:pPr>
              <a:buFont typeface="Arial" pitchFamily="-106" charset="0"/>
              <a:buNone/>
              <a:defRPr/>
            </a:pPr>
            <a:r>
              <a:rPr lang="en-US" sz="1800" b="1" dirty="0" smtClean="0">
                <a:solidFill>
                  <a:schemeClr val="tx1">
                    <a:lumMod val="75000"/>
                    <a:lumOff val="25000"/>
                  </a:schemeClr>
                </a:solidFill>
                <a:latin typeface="Helvetica Neue Light" pitchFamily="-106" charset="0"/>
                <a:cs typeface="Helvetica Neue Light" pitchFamily="-106" charset="0"/>
              </a:rPr>
              <a:t>[</a:t>
            </a:r>
            <a:r>
              <a:rPr lang="en-US" sz="1800" b="1" dirty="0" err="1" smtClean="0">
                <a:solidFill>
                  <a:schemeClr val="tx1">
                    <a:lumMod val="75000"/>
                    <a:lumOff val="25000"/>
                  </a:schemeClr>
                </a:solidFill>
                <a:latin typeface="Helvetica Neue Light" pitchFamily="-106" charset="0"/>
                <a:cs typeface="Helvetica Neue Light" pitchFamily="-106" charset="0"/>
              </a:rPr>
              <a:t>l</a:t>
            </a:r>
            <a:r>
              <a:rPr lang="it-IT" sz="1800" b="1" dirty="0" err="1" smtClean="0">
                <a:solidFill>
                  <a:schemeClr val="tx1">
                    <a:lumMod val="75000"/>
                    <a:lumOff val="25000"/>
                  </a:schemeClr>
                </a:solidFill>
                <a:latin typeface="Helvetica Neue Light" pitchFamily="-106" charset="0"/>
                <a:cs typeface="Helvetica Neue Light" pitchFamily="-106" charset="0"/>
              </a:rPr>
              <a:t>auvil</a:t>
            </a:r>
            <a:r>
              <a:rPr lang="it-IT" sz="1800" b="1" dirty="0" smtClean="0">
                <a:solidFill>
                  <a:schemeClr val="tx1">
                    <a:lumMod val="75000"/>
                    <a:lumOff val="25000"/>
                  </a:schemeClr>
                </a:solidFill>
                <a:latin typeface="Helvetica Neue Light" pitchFamily="-106" charset="0"/>
                <a:cs typeface="Helvetica Neue Light" pitchFamily="-106" charset="0"/>
              </a:rPr>
              <a:t> or acs1]@illinois.edu</a:t>
            </a:r>
          </a:p>
          <a:p>
            <a:pPr>
              <a:buFont typeface="Arial" pitchFamily="-106" charset="0"/>
              <a:buNone/>
              <a:defRPr/>
            </a:pPr>
            <a:r>
              <a:rPr lang="it-IT" sz="1800" b="1" dirty="0" smtClean="0">
                <a:solidFill>
                  <a:schemeClr val="tx1">
                    <a:lumMod val="75000"/>
                    <a:lumOff val="25000"/>
                  </a:schemeClr>
                </a:solidFill>
                <a:latin typeface="Helvetica Neue Light" pitchFamily="-106" charset="0"/>
                <a:cs typeface="Helvetica Neue Light" pitchFamily="-106" charset="0"/>
              </a:rPr>
              <a:t>www.seasr.org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SEASR Focus</a:t>
            </a:r>
            <a:endParaRPr lang="en-US" dirty="0"/>
          </a:p>
        </p:txBody>
      </p:sp>
      <p:sp>
        <p:nvSpPr>
          <p:cNvPr id="3" name="Content Placeholder 2"/>
          <p:cNvSpPr>
            <a:spLocks noGrp="1"/>
          </p:cNvSpPr>
          <p:nvPr>
            <p:ph idx="1"/>
          </p:nvPr>
        </p:nvSpPr>
        <p:spPr>
          <a:xfrm>
            <a:off x="228600" y="1066800"/>
            <a:ext cx="8686800" cy="5486400"/>
          </a:xfrm>
        </p:spPr>
        <p:txBody>
          <a:bodyPr/>
          <a:lstStyle/>
          <a:p>
            <a:pPr>
              <a:spcAft>
                <a:spcPts val="600"/>
              </a:spcAft>
            </a:pPr>
            <a:r>
              <a:rPr lang="en-US" dirty="0" smtClean="0"/>
              <a:t>The Project’s focus</a:t>
            </a:r>
            <a:r>
              <a:rPr lang="en-US" sz="2400" dirty="0" smtClean="0"/>
              <a:t>:</a:t>
            </a:r>
          </a:p>
          <a:p>
            <a:pPr lvl="1">
              <a:spcAft>
                <a:spcPts val="600"/>
              </a:spcAft>
            </a:pPr>
            <a:r>
              <a:rPr lang="en-US" sz="2000" dirty="0" smtClean="0"/>
              <a:t>Supporting framework </a:t>
            </a:r>
            <a:endParaRPr lang="en-US" sz="2000" dirty="0" smtClean="0"/>
          </a:p>
          <a:p>
            <a:pPr lvl="1">
              <a:spcAft>
                <a:spcPts val="600"/>
              </a:spcAft>
            </a:pPr>
            <a:r>
              <a:rPr lang="en-US" sz="2200" dirty="0" smtClean="0"/>
              <a:t>Developing </a:t>
            </a:r>
          </a:p>
          <a:p>
            <a:pPr lvl="1">
              <a:spcAft>
                <a:spcPts val="600"/>
              </a:spcAft>
            </a:pPr>
            <a:r>
              <a:rPr lang="en-US" sz="2200" dirty="0" smtClean="0"/>
              <a:t>Integrating </a:t>
            </a:r>
          </a:p>
          <a:p>
            <a:pPr lvl="1">
              <a:spcAft>
                <a:spcPts val="600"/>
              </a:spcAft>
            </a:pPr>
            <a:r>
              <a:rPr lang="en-US" sz="2200" dirty="0" smtClean="0"/>
              <a:t>Deploying</a:t>
            </a:r>
          </a:p>
          <a:p>
            <a:pPr lvl="1">
              <a:spcAft>
                <a:spcPts val="600"/>
              </a:spcAft>
            </a:pPr>
            <a:r>
              <a:rPr lang="en-US" sz="2200" dirty="0" smtClean="0"/>
              <a:t>Sustaining </a:t>
            </a:r>
            <a:r>
              <a:rPr lang="en-US" sz="2200" dirty="0" smtClean="0"/>
              <a:t>a set of </a:t>
            </a:r>
            <a:endParaRPr lang="en-US" sz="2200" dirty="0" smtClean="0"/>
          </a:p>
          <a:p>
            <a:pPr lvl="2">
              <a:spcAft>
                <a:spcPts val="600"/>
              </a:spcAft>
            </a:pPr>
            <a:r>
              <a:rPr lang="en-US" sz="2200" dirty="0" smtClean="0"/>
              <a:t>Reusable </a:t>
            </a:r>
            <a:r>
              <a:rPr lang="en-US" sz="2200" dirty="0" smtClean="0"/>
              <a:t>and </a:t>
            </a:r>
            <a:endParaRPr lang="en-US" sz="2200" dirty="0" smtClean="0"/>
          </a:p>
          <a:p>
            <a:pPr lvl="2">
              <a:spcAft>
                <a:spcPts val="600"/>
              </a:spcAft>
            </a:pPr>
            <a:r>
              <a:rPr lang="en-US" sz="2200" dirty="0" smtClean="0"/>
              <a:t>Expandable </a:t>
            </a:r>
            <a:r>
              <a:rPr lang="en-US" sz="2200" dirty="0" smtClean="0"/>
              <a:t>software components and </a:t>
            </a:r>
            <a:endParaRPr lang="en-US" sz="2200" dirty="0" smtClean="0"/>
          </a:p>
          <a:p>
            <a:pPr lvl="2">
              <a:spcAft>
                <a:spcPts val="600"/>
              </a:spcAft>
              <a:buNone/>
            </a:pPr>
            <a:endParaRPr lang="en-US" sz="2200" dirty="0" smtClean="0"/>
          </a:p>
          <a:p>
            <a:pPr>
              <a:spcAft>
                <a:spcPts val="600"/>
              </a:spcAft>
            </a:pPr>
            <a:r>
              <a:rPr lang="en-US" dirty="0" smtClean="0"/>
              <a:t>SEASR can provide </a:t>
            </a:r>
            <a:r>
              <a:rPr lang="en-US" dirty="0" smtClean="0"/>
              <a:t>benefit a broad set of data mining applications for scholars in </a:t>
            </a:r>
            <a:r>
              <a:rPr lang="en-US" dirty="0" smtClean="0"/>
              <a:t>humanities</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SEASR Goals</a:t>
            </a:r>
            <a:endParaRPr lang="en-US" dirty="0"/>
          </a:p>
        </p:txBody>
      </p:sp>
      <p:sp>
        <p:nvSpPr>
          <p:cNvPr id="3" name="Content Placeholder 2"/>
          <p:cNvSpPr>
            <a:spLocks noGrp="1"/>
          </p:cNvSpPr>
          <p:nvPr>
            <p:ph idx="1"/>
          </p:nvPr>
        </p:nvSpPr>
        <p:spPr>
          <a:xfrm>
            <a:off x="228600" y="1066800"/>
            <a:ext cx="8686800" cy="5486400"/>
          </a:xfrm>
        </p:spPr>
        <p:txBody>
          <a:bodyPr/>
          <a:lstStyle/>
          <a:p>
            <a:pPr>
              <a:spcAft>
                <a:spcPts val="600"/>
              </a:spcAft>
            </a:pPr>
            <a:r>
              <a:rPr lang="en-US" sz="2400" dirty="0" smtClean="0"/>
              <a:t>The key goals are:</a:t>
            </a:r>
          </a:p>
          <a:p>
            <a:pPr lvl="1">
              <a:spcAft>
                <a:spcPts val="600"/>
              </a:spcAft>
            </a:pPr>
            <a:r>
              <a:rPr lang="en-US" dirty="0" smtClean="0"/>
              <a:t>Support the development of a state-of-the-art software environment for unstructured data management and analysis of digital libraries, repositories and </a:t>
            </a:r>
            <a:r>
              <a:rPr lang="en-US" dirty="0" smtClean="0"/>
              <a:t>archives</a:t>
            </a:r>
          </a:p>
          <a:p>
            <a:pPr lvl="1">
              <a:spcAft>
                <a:spcPts val="600"/>
              </a:spcAft>
            </a:pPr>
            <a:endParaRPr lang="en-US" dirty="0" smtClean="0"/>
          </a:p>
          <a:p>
            <a:pPr lvl="1">
              <a:spcAft>
                <a:spcPts val="600"/>
              </a:spcAft>
            </a:pPr>
            <a:r>
              <a:rPr lang="en-US" dirty="0" smtClean="0"/>
              <a:t>Develop user </a:t>
            </a:r>
            <a:r>
              <a:rPr lang="en-US" dirty="0" smtClean="0"/>
              <a:t>interfaces, a data-flow engine and the data-flows that </a:t>
            </a:r>
            <a:r>
              <a:rPr lang="en-US" dirty="0" smtClean="0"/>
              <a:t>data management, analysis and </a:t>
            </a:r>
            <a:r>
              <a:rPr lang="en-US" dirty="0" smtClean="0"/>
              <a:t>visualization</a:t>
            </a:r>
          </a:p>
          <a:p>
            <a:pPr lvl="1">
              <a:spcAft>
                <a:spcPts val="600"/>
              </a:spcAft>
            </a:pPr>
            <a:endParaRPr lang="en-US" dirty="0" smtClean="0"/>
          </a:p>
          <a:p>
            <a:pPr lvl="1">
              <a:spcAft>
                <a:spcPts val="600"/>
              </a:spcAft>
            </a:pPr>
            <a:r>
              <a:rPr lang="en-US" dirty="0" smtClean="0"/>
              <a:t>Support education and training through workshops to promote its usage among scholars</a:t>
            </a: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Objective</a:t>
            </a:r>
            <a:endParaRPr lang="en-US" dirty="0"/>
          </a:p>
        </p:txBody>
      </p:sp>
      <p:sp>
        <p:nvSpPr>
          <p:cNvPr id="3" name="Content Placeholder 2"/>
          <p:cNvSpPr>
            <a:spLocks noGrp="1"/>
          </p:cNvSpPr>
          <p:nvPr>
            <p:ph idx="1"/>
          </p:nvPr>
        </p:nvSpPr>
        <p:spPr/>
        <p:txBody>
          <a:bodyPr/>
          <a:lstStyle/>
          <a:p>
            <a:pPr>
              <a:buNone/>
            </a:pPr>
            <a:r>
              <a:rPr lang="en-US" dirty="0" smtClean="0"/>
              <a:t>The objective of the workshop is to:</a:t>
            </a:r>
          </a:p>
          <a:p>
            <a:endParaRPr lang="en-US" dirty="0" smtClean="0"/>
          </a:p>
          <a:p>
            <a:r>
              <a:rPr lang="en-US" dirty="0" smtClean="0"/>
              <a:t>Introduction of SEASR</a:t>
            </a:r>
          </a:p>
          <a:p>
            <a:r>
              <a:rPr lang="en-US" dirty="0" smtClean="0"/>
              <a:t>Learn what analytics SEASR can do</a:t>
            </a:r>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smtClean="0"/>
              <a:t>The SEASR Picture</a:t>
            </a:r>
            <a:endParaRPr lang="en-US" dirty="0"/>
          </a:p>
        </p:txBody>
      </p:sp>
      <p:pic>
        <p:nvPicPr>
          <p:cNvPr id="496644" name="Picture 4" descr="seasr-soa-efd"/>
          <p:cNvPicPr>
            <a:picLocks noChangeAspect="1" noChangeArrowheads="1"/>
          </p:cNvPicPr>
          <p:nvPr/>
        </p:nvPicPr>
        <p:blipFill>
          <a:blip r:embed="rId3"/>
          <a:srcRect t="1463" b="9238"/>
          <a:stretch>
            <a:fillRect/>
          </a:stretch>
        </p:blipFill>
        <p:spPr bwMode="auto">
          <a:xfrm>
            <a:off x="304800" y="990600"/>
            <a:ext cx="8534400" cy="565064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SEASR Architecture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457200" y="1066800"/>
            <a:ext cx="8229600" cy="5486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Driven Models</a:t>
            </a:r>
            <a:endParaRPr lang="en-US" dirty="0"/>
          </a:p>
        </p:txBody>
      </p:sp>
      <p:sp>
        <p:nvSpPr>
          <p:cNvPr id="8" name="Content Placeholder 7"/>
          <p:cNvSpPr>
            <a:spLocks noGrp="1"/>
          </p:cNvSpPr>
          <p:nvPr>
            <p:ph idx="1"/>
          </p:nvPr>
        </p:nvSpPr>
        <p:spPr/>
        <p:txBody>
          <a:bodyPr/>
          <a:lstStyle/>
          <a:p>
            <a:endParaRPr lang="en-US"/>
          </a:p>
        </p:txBody>
      </p:sp>
      <p:grpSp>
        <p:nvGrpSpPr>
          <p:cNvPr id="3" name="Group 3"/>
          <p:cNvGrpSpPr>
            <a:grpSpLocks/>
          </p:cNvGrpSpPr>
          <p:nvPr/>
        </p:nvGrpSpPr>
        <p:grpSpPr bwMode="auto">
          <a:xfrm>
            <a:off x="838200" y="1219200"/>
            <a:ext cx="7389814" cy="5181600"/>
            <a:chOff x="362" y="735"/>
            <a:chExt cx="5182" cy="3478"/>
          </a:xfrm>
        </p:grpSpPr>
        <p:pic>
          <p:nvPicPr>
            <p:cNvPr id="5" name="Picture 4"/>
            <p:cNvPicPr>
              <a:picLocks noChangeAspect="1" noChangeArrowheads="1"/>
            </p:cNvPicPr>
            <p:nvPr/>
          </p:nvPicPr>
          <p:blipFill>
            <a:blip r:embed="rId3"/>
            <a:srcRect/>
            <a:stretch>
              <a:fillRect/>
            </a:stretch>
          </p:blipFill>
          <p:spPr bwMode="auto">
            <a:xfrm>
              <a:off x="362" y="735"/>
              <a:ext cx="5182" cy="3478"/>
            </a:xfrm>
            <a:prstGeom prst="rect">
              <a:avLst/>
            </a:prstGeom>
            <a:noFill/>
          </p:spPr>
        </p:pic>
        <p:sp>
          <p:nvSpPr>
            <p:cNvPr id="6" name="Rectangle 5"/>
            <p:cNvSpPr>
              <a:spLocks noChangeArrowheads="1"/>
            </p:cNvSpPr>
            <p:nvPr/>
          </p:nvSpPr>
          <p:spPr bwMode="auto">
            <a:xfrm>
              <a:off x="3920" y="3432"/>
              <a:ext cx="620" cy="108"/>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SEASR Enables Scholarly Research</a:t>
            </a:r>
            <a:endParaRPr lang="en-US" sz="3600" dirty="0"/>
          </a:p>
        </p:txBody>
      </p:sp>
      <p:sp>
        <p:nvSpPr>
          <p:cNvPr id="3" name="Content Placeholder 2"/>
          <p:cNvSpPr>
            <a:spLocks noGrp="1"/>
          </p:cNvSpPr>
          <p:nvPr>
            <p:ph idx="1"/>
          </p:nvPr>
        </p:nvSpPr>
        <p:spPr/>
        <p:txBody>
          <a:bodyPr/>
          <a:lstStyle/>
          <a:p>
            <a:pPr>
              <a:buNone/>
            </a:pPr>
            <a:r>
              <a:rPr lang="en-US" sz="2400" dirty="0" smtClean="0"/>
              <a:t>Discovery</a:t>
            </a:r>
          </a:p>
          <a:p>
            <a:pPr lvl="1"/>
            <a:r>
              <a:rPr lang="en-US" dirty="0" smtClean="0"/>
              <a:t>What hypothesis or rules can be generated by the “features” of the corpus?</a:t>
            </a:r>
          </a:p>
          <a:p>
            <a:pPr lvl="1"/>
            <a:r>
              <a:rPr lang="en-US" dirty="0" smtClean="0"/>
              <a:t>What “features” or language of the corpus best describes the corpus?</a:t>
            </a:r>
          </a:p>
          <a:p>
            <a:pPr lvl="1"/>
            <a:r>
              <a:rPr lang="en-US" dirty="0" smtClean="0"/>
              <a:t>What are the “similarities” between elements, documents, or corpuses to each other?</a:t>
            </a:r>
          </a:p>
          <a:p>
            <a:pPr lvl="1"/>
            <a:r>
              <a:rPr lang="en-US" dirty="0" smtClean="0"/>
              <a:t>What patterns can be identified?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55521</TotalTime>
  <Words>939</Words>
  <Application>Microsoft Office PowerPoint</Application>
  <PresentationFormat>On-screen Show (4:3)</PresentationFormat>
  <Paragraphs>188</Paragraphs>
  <Slides>27</Slides>
  <Notes>18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SEASR Overview</vt:lpstr>
      <vt:lpstr>SEASR Overview</vt:lpstr>
      <vt:lpstr>SEASR Focus</vt:lpstr>
      <vt:lpstr>SEASR Goals</vt:lpstr>
      <vt:lpstr>Workshop Objective</vt:lpstr>
      <vt:lpstr>The SEASR Picture</vt:lpstr>
      <vt:lpstr>SEASR Architecture</vt:lpstr>
      <vt:lpstr>Data Driven Models</vt:lpstr>
      <vt:lpstr>SEASR Enables Scholarly Research</vt:lpstr>
      <vt:lpstr>Enables Humanist to Ask…</vt:lpstr>
      <vt:lpstr>SEASR @ Work –  Tag Cloud</vt:lpstr>
      <vt:lpstr>SEASR @ Work – Dunning Loglikelihood</vt:lpstr>
      <vt:lpstr>SEASR @ Work – Date Entities to Simile Timeline</vt:lpstr>
      <vt:lpstr>Text Analytics: Frequent Patterns</vt:lpstr>
      <vt:lpstr>Text Analytics: Summarizer</vt:lpstr>
      <vt:lpstr>SEASR @ Work – Text Clustering</vt:lpstr>
      <vt:lpstr>Meandre: Workbench Existing Flow</vt:lpstr>
      <vt:lpstr>SEASR Accesses Existing API’s</vt:lpstr>
      <vt:lpstr>  VUE Component</vt:lpstr>
      <vt:lpstr> VUE Component: Implementation</vt:lpstr>
      <vt:lpstr>SEASR Support in VUE</vt:lpstr>
      <vt:lpstr>VUE and SEASR Interaction Architecture</vt:lpstr>
      <vt:lpstr>SEASR @ Work – Zotero</vt:lpstr>
      <vt:lpstr>SEASR @ Work – Fedora</vt:lpstr>
      <vt:lpstr>Community Hub</vt:lpstr>
      <vt:lpstr>Detail View of Application</vt:lpstr>
      <vt:lpstr>SEASR Overview</vt:lpstr>
    </vt:vector>
  </TitlesOfParts>
  <Company>University of Illinois at Urbana-Champaign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Xavier Llorà</dc:creator>
  <cp:lastModifiedBy>bernie</cp:lastModifiedBy>
  <cp:revision>544</cp:revision>
  <cp:lastPrinted>2008-05-02T16:18:38Z</cp:lastPrinted>
  <dcterms:created xsi:type="dcterms:W3CDTF">2009-07-14T21:33:56Z</dcterms:created>
  <dcterms:modified xsi:type="dcterms:W3CDTF">2009-07-15T13:41:04Z</dcterms:modified>
</cp:coreProperties>
</file>