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 id="2147483888" r:id="rId2"/>
    <p:sldMasterId id="2147483900" r:id="rId3"/>
    <p:sldMasterId id="2147483912" r:id="rId4"/>
    <p:sldMasterId id="2147483924" r:id="rId5"/>
    <p:sldMasterId id="2147483936" r:id="rId6"/>
    <p:sldMasterId id="2147483948" r:id="rId7"/>
    <p:sldMasterId id="2147483960" r:id="rId8"/>
    <p:sldMasterId id="2147483972" r:id="rId9"/>
    <p:sldMasterId id="2147483984" r:id="rId10"/>
    <p:sldMasterId id="2147483996" r:id="rId11"/>
    <p:sldMasterId id="2147484008" r:id="rId12"/>
    <p:sldMasterId id="2147484020" r:id="rId13"/>
    <p:sldMasterId id="2147484032" r:id="rId14"/>
    <p:sldMasterId id="2147484044" r:id="rId15"/>
    <p:sldMasterId id="2147484056" r:id="rId16"/>
    <p:sldMasterId id="2147484068" r:id="rId17"/>
    <p:sldMasterId id="2147484080" r:id="rId18"/>
  </p:sldMasterIdLst>
  <p:notesMasterIdLst>
    <p:notesMasterId r:id="rId38"/>
  </p:notesMasterIdLst>
  <p:sldIdLst>
    <p:sldId id="256" r:id="rId19"/>
    <p:sldId id="257" r:id="rId20"/>
    <p:sldId id="259" r:id="rId21"/>
    <p:sldId id="261" r:id="rId22"/>
    <p:sldId id="260" r:id="rId23"/>
    <p:sldId id="262" r:id="rId24"/>
    <p:sldId id="265" r:id="rId25"/>
    <p:sldId id="263" r:id="rId26"/>
    <p:sldId id="264" r:id="rId27"/>
    <p:sldId id="273" r:id="rId28"/>
    <p:sldId id="274" r:id="rId29"/>
    <p:sldId id="275" r:id="rId30"/>
    <p:sldId id="276" r:id="rId31"/>
    <p:sldId id="266" r:id="rId32"/>
    <p:sldId id="277" r:id="rId33"/>
    <p:sldId id="270" r:id="rId34"/>
    <p:sldId id="269" r:id="rId35"/>
    <p:sldId id="271" r:id="rId36"/>
    <p:sldId id="27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610" autoAdjust="0"/>
  </p:normalViewPr>
  <p:slideViewPr>
    <p:cSldViewPr snapToGrid="0" snapToObjects="1">
      <p:cViewPr varScale="1">
        <p:scale>
          <a:sx n="10" d="100"/>
          <a:sy n="10" d="100"/>
        </p:scale>
        <p:origin x="-4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slide" Target="slides/slide19.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9E5FD-F076-7544-AE9D-EE759F1F7FA9}" type="doc">
      <dgm:prSet loTypeId="urn:microsoft.com/office/officeart/2005/8/layout/pyramid1" loCatId="" qsTypeId="urn:microsoft.com/office/officeart/2005/8/quickstyle/3D1" qsCatId="3D" csTypeId="urn:microsoft.com/office/officeart/2005/8/colors/accent3_3" csCatId="accent3" phldr="1"/>
      <dgm:spPr/>
    </dgm:pt>
    <dgm:pt modelId="{6BFE7204-E2EC-724B-8988-B5BD3534D899}">
      <dgm:prSet phldrT="[Text]"/>
      <dgm:spPr/>
      <dgm:t>
        <a:bodyPr/>
        <a:lstStyle/>
        <a:p>
          <a:endParaRPr lang="en-US" dirty="0" smtClean="0"/>
        </a:p>
      </dgm:t>
    </dgm:pt>
    <dgm:pt modelId="{09766BB3-8120-4941-9DA9-17CC59A1BDB9}" type="parTrans" cxnId="{CA65D26C-01D0-0846-B7D7-31D05B0729DC}">
      <dgm:prSet/>
      <dgm:spPr/>
      <dgm:t>
        <a:bodyPr/>
        <a:lstStyle/>
        <a:p>
          <a:endParaRPr lang="en-US"/>
        </a:p>
      </dgm:t>
    </dgm:pt>
    <dgm:pt modelId="{5DC3612D-BEA5-714E-881E-CD9660204687}" type="sibTrans" cxnId="{CA65D26C-01D0-0846-B7D7-31D05B0729DC}">
      <dgm:prSet/>
      <dgm:spPr/>
      <dgm:t>
        <a:bodyPr/>
        <a:lstStyle/>
        <a:p>
          <a:endParaRPr lang="en-US"/>
        </a:p>
      </dgm:t>
    </dgm:pt>
    <dgm:pt modelId="{69B8C51F-25A8-9140-BCB6-F8095AB65887}">
      <dgm:prSet phldrT="[Text]"/>
      <dgm:spPr/>
      <dgm:t>
        <a:bodyPr/>
        <a:lstStyle/>
        <a:p>
          <a:r>
            <a:rPr lang="en-US" dirty="0" smtClean="0"/>
            <a:t>Integrity</a:t>
          </a:r>
          <a:endParaRPr lang="en-US" dirty="0"/>
        </a:p>
      </dgm:t>
    </dgm:pt>
    <dgm:pt modelId="{28899FDD-BCBB-564B-B630-35782C66B2CA}" type="parTrans" cxnId="{71D17A48-D556-2645-94CE-2F211C44F7EA}">
      <dgm:prSet/>
      <dgm:spPr/>
      <dgm:t>
        <a:bodyPr/>
        <a:lstStyle/>
        <a:p>
          <a:endParaRPr lang="en-US"/>
        </a:p>
      </dgm:t>
    </dgm:pt>
    <dgm:pt modelId="{70FD4193-104C-3140-A433-D85733ABF0FA}" type="sibTrans" cxnId="{71D17A48-D556-2645-94CE-2F211C44F7EA}">
      <dgm:prSet/>
      <dgm:spPr/>
      <dgm:t>
        <a:bodyPr/>
        <a:lstStyle/>
        <a:p>
          <a:endParaRPr lang="en-US"/>
        </a:p>
      </dgm:t>
    </dgm:pt>
    <dgm:pt modelId="{DA418F71-FA06-9C49-BA96-1A38355A476C}">
      <dgm:prSet phldrT="[Text]"/>
      <dgm:spPr/>
      <dgm:t>
        <a:bodyPr/>
        <a:lstStyle/>
        <a:p>
          <a:r>
            <a:rPr lang="en-US" dirty="0" smtClean="0"/>
            <a:t>Privacy</a:t>
          </a:r>
          <a:endParaRPr lang="en-US" dirty="0"/>
        </a:p>
      </dgm:t>
    </dgm:pt>
    <dgm:pt modelId="{7C1F3D69-E086-0544-AD31-FFECAB240D58}" type="parTrans" cxnId="{35297815-0629-E747-B4E8-D21D7F9F1D29}">
      <dgm:prSet/>
      <dgm:spPr/>
      <dgm:t>
        <a:bodyPr/>
        <a:lstStyle/>
        <a:p>
          <a:endParaRPr lang="en-US"/>
        </a:p>
      </dgm:t>
    </dgm:pt>
    <dgm:pt modelId="{E4E24B47-022C-2C4F-A6D3-FD199FC090EC}" type="sibTrans" cxnId="{35297815-0629-E747-B4E8-D21D7F9F1D29}">
      <dgm:prSet/>
      <dgm:spPr/>
      <dgm:t>
        <a:bodyPr/>
        <a:lstStyle/>
        <a:p>
          <a:endParaRPr lang="en-US"/>
        </a:p>
      </dgm:t>
    </dgm:pt>
    <dgm:pt modelId="{42353E3A-3DF0-4744-ABBA-031147331187}">
      <dgm:prSet/>
      <dgm:spPr/>
      <dgm:t>
        <a:bodyPr/>
        <a:lstStyle/>
        <a:p>
          <a:r>
            <a:rPr lang="en-US" dirty="0" smtClean="0"/>
            <a:t>Authentication</a:t>
          </a:r>
          <a:endParaRPr lang="en-US" dirty="0"/>
        </a:p>
      </dgm:t>
    </dgm:pt>
    <dgm:pt modelId="{B7851AF8-2DC9-0043-A6A4-6874976C0425}" type="parTrans" cxnId="{612AF539-1FAF-7245-9236-C5E92C8C6B76}">
      <dgm:prSet/>
      <dgm:spPr/>
      <dgm:t>
        <a:bodyPr/>
        <a:lstStyle/>
        <a:p>
          <a:endParaRPr lang="en-US"/>
        </a:p>
      </dgm:t>
    </dgm:pt>
    <dgm:pt modelId="{32EA81C8-2812-8F43-95F8-D565BFBD0C5B}" type="sibTrans" cxnId="{612AF539-1FAF-7245-9236-C5E92C8C6B76}">
      <dgm:prSet/>
      <dgm:spPr/>
      <dgm:t>
        <a:bodyPr/>
        <a:lstStyle/>
        <a:p>
          <a:endParaRPr lang="en-US"/>
        </a:p>
      </dgm:t>
    </dgm:pt>
    <dgm:pt modelId="{D8A48782-8727-9F40-B21F-2B16EB3E3D58}" type="pres">
      <dgm:prSet presAssocID="{C979E5FD-F076-7544-AE9D-EE759F1F7FA9}" presName="Name0" presStyleCnt="0">
        <dgm:presLayoutVars>
          <dgm:dir/>
          <dgm:animLvl val="lvl"/>
          <dgm:resizeHandles val="exact"/>
        </dgm:presLayoutVars>
      </dgm:prSet>
      <dgm:spPr/>
    </dgm:pt>
    <dgm:pt modelId="{149969F5-09A1-CE42-85DD-0D05DC0D3B98}" type="pres">
      <dgm:prSet presAssocID="{6BFE7204-E2EC-724B-8988-B5BD3534D899}" presName="Name8" presStyleCnt="0"/>
      <dgm:spPr/>
    </dgm:pt>
    <dgm:pt modelId="{4F98A228-5E77-B54C-91F5-1B8FE504560F}" type="pres">
      <dgm:prSet presAssocID="{6BFE7204-E2EC-724B-8988-B5BD3534D899}" presName="level" presStyleLbl="node1" presStyleIdx="0" presStyleCnt="4">
        <dgm:presLayoutVars>
          <dgm:chMax val="1"/>
          <dgm:bulletEnabled val="1"/>
        </dgm:presLayoutVars>
      </dgm:prSet>
      <dgm:spPr/>
      <dgm:t>
        <a:bodyPr/>
        <a:lstStyle/>
        <a:p>
          <a:endParaRPr lang="en-US"/>
        </a:p>
      </dgm:t>
    </dgm:pt>
    <dgm:pt modelId="{77110657-6EAC-2044-8FE3-E2E71EABC947}" type="pres">
      <dgm:prSet presAssocID="{6BFE7204-E2EC-724B-8988-B5BD3534D899}" presName="levelTx" presStyleLbl="revTx" presStyleIdx="0" presStyleCnt="0">
        <dgm:presLayoutVars>
          <dgm:chMax val="1"/>
          <dgm:bulletEnabled val="1"/>
        </dgm:presLayoutVars>
      </dgm:prSet>
      <dgm:spPr/>
      <dgm:t>
        <a:bodyPr/>
        <a:lstStyle/>
        <a:p>
          <a:endParaRPr lang="en-US"/>
        </a:p>
      </dgm:t>
    </dgm:pt>
    <dgm:pt modelId="{69062603-A39A-8840-A06B-F9EFC5987210}" type="pres">
      <dgm:prSet presAssocID="{42353E3A-3DF0-4744-ABBA-031147331187}" presName="Name8" presStyleCnt="0"/>
      <dgm:spPr/>
    </dgm:pt>
    <dgm:pt modelId="{9BF6C096-4CC3-1240-B723-4B2592735FEF}" type="pres">
      <dgm:prSet presAssocID="{42353E3A-3DF0-4744-ABBA-031147331187}" presName="level" presStyleLbl="node1" presStyleIdx="1" presStyleCnt="4">
        <dgm:presLayoutVars>
          <dgm:chMax val="1"/>
          <dgm:bulletEnabled val="1"/>
        </dgm:presLayoutVars>
      </dgm:prSet>
      <dgm:spPr/>
    </dgm:pt>
    <dgm:pt modelId="{229976EE-485F-0C45-AAA2-3CB5DF7170AB}" type="pres">
      <dgm:prSet presAssocID="{42353E3A-3DF0-4744-ABBA-031147331187}" presName="levelTx" presStyleLbl="revTx" presStyleIdx="0" presStyleCnt="0">
        <dgm:presLayoutVars>
          <dgm:chMax val="1"/>
          <dgm:bulletEnabled val="1"/>
        </dgm:presLayoutVars>
      </dgm:prSet>
      <dgm:spPr/>
    </dgm:pt>
    <dgm:pt modelId="{D4CDA7CB-D87B-7041-8F25-02AD9C8FA37F}" type="pres">
      <dgm:prSet presAssocID="{69B8C51F-25A8-9140-BCB6-F8095AB65887}" presName="Name8" presStyleCnt="0"/>
      <dgm:spPr/>
    </dgm:pt>
    <dgm:pt modelId="{1A3DD7E6-94C4-E14A-B61F-C78F8C27CFCE}" type="pres">
      <dgm:prSet presAssocID="{69B8C51F-25A8-9140-BCB6-F8095AB65887}" presName="level" presStyleLbl="node1" presStyleIdx="2" presStyleCnt="4">
        <dgm:presLayoutVars>
          <dgm:chMax val="1"/>
          <dgm:bulletEnabled val="1"/>
        </dgm:presLayoutVars>
      </dgm:prSet>
      <dgm:spPr/>
    </dgm:pt>
    <dgm:pt modelId="{BF07B16E-78CB-6B41-A49D-439CA72C3B80}" type="pres">
      <dgm:prSet presAssocID="{69B8C51F-25A8-9140-BCB6-F8095AB65887}" presName="levelTx" presStyleLbl="revTx" presStyleIdx="0" presStyleCnt="0">
        <dgm:presLayoutVars>
          <dgm:chMax val="1"/>
          <dgm:bulletEnabled val="1"/>
        </dgm:presLayoutVars>
      </dgm:prSet>
      <dgm:spPr/>
    </dgm:pt>
    <dgm:pt modelId="{D3D292CA-A926-6645-8951-2A5FC4B9C730}" type="pres">
      <dgm:prSet presAssocID="{DA418F71-FA06-9C49-BA96-1A38355A476C}" presName="Name8" presStyleCnt="0"/>
      <dgm:spPr/>
    </dgm:pt>
    <dgm:pt modelId="{CBC55250-45B3-784D-A51D-7203BDB2950C}" type="pres">
      <dgm:prSet presAssocID="{DA418F71-FA06-9C49-BA96-1A38355A476C}" presName="level" presStyleLbl="node1" presStyleIdx="3" presStyleCnt="4">
        <dgm:presLayoutVars>
          <dgm:chMax val="1"/>
          <dgm:bulletEnabled val="1"/>
        </dgm:presLayoutVars>
      </dgm:prSet>
      <dgm:spPr/>
    </dgm:pt>
    <dgm:pt modelId="{D1343C7E-B6AF-8246-B5AE-DCF09849FFB8}" type="pres">
      <dgm:prSet presAssocID="{DA418F71-FA06-9C49-BA96-1A38355A476C}" presName="levelTx" presStyleLbl="revTx" presStyleIdx="0" presStyleCnt="0">
        <dgm:presLayoutVars>
          <dgm:chMax val="1"/>
          <dgm:bulletEnabled val="1"/>
        </dgm:presLayoutVars>
      </dgm:prSet>
      <dgm:spPr/>
    </dgm:pt>
  </dgm:ptLst>
  <dgm:cxnLst>
    <dgm:cxn modelId="{2DB04715-D1EC-9E4D-8805-2CF73ACE6EB2}" type="presOf" srcId="{69B8C51F-25A8-9140-BCB6-F8095AB65887}" destId="{BF07B16E-78CB-6B41-A49D-439CA72C3B80}" srcOrd="1" destOrd="0" presId="urn:microsoft.com/office/officeart/2005/8/layout/pyramid1"/>
    <dgm:cxn modelId="{D3F53382-6F18-1E49-B722-F45EDB9931C8}" type="presOf" srcId="{DA418F71-FA06-9C49-BA96-1A38355A476C}" destId="{D1343C7E-B6AF-8246-B5AE-DCF09849FFB8}" srcOrd="1" destOrd="0" presId="urn:microsoft.com/office/officeart/2005/8/layout/pyramid1"/>
    <dgm:cxn modelId="{02FA433D-B69A-0D45-9E48-DABF49381A68}" type="presOf" srcId="{69B8C51F-25A8-9140-BCB6-F8095AB65887}" destId="{1A3DD7E6-94C4-E14A-B61F-C78F8C27CFCE}" srcOrd="0" destOrd="0" presId="urn:microsoft.com/office/officeart/2005/8/layout/pyramid1"/>
    <dgm:cxn modelId="{BDB94B9D-0BA8-F84A-86B6-D27D92B3E290}" type="presOf" srcId="{6BFE7204-E2EC-724B-8988-B5BD3534D899}" destId="{77110657-6EAC-2044-8FE3-E2E71EABC947}" srcOrd="1" destOrd="0" presId="urn:microsoft.com/office/officeart/2005/8/layout/pyramid1"/>
    <dgm:cxn modelId="{71D17A48-D556-2645-94CE-2F211C44F7EA}" srcId="{C979E5FD-F076-7544-AE9D-EE759F1F7FA9}" destId="{69B8C51F-25A8-9140-BCB6-F8095AB65887}" srcOrd="2" destOrd="0" parTransId="{28899FDD-BCBB-564B-B630-35782C66B2CA}" sibTransId="{70FD4193-104C-3140-A433-D85733ABF0FA}"/>
    <dgm:cxn modelId="{CA71966D-8A33-4A45-9937-A127391D7904}" type="presOf" srcId="{C979E5FD-F076-7544-AE9D-EE759F1F7FA9}" destId="{D8A48782-8727-9F40-B21F-2B16EB3E3D58}" srcOrd="0" destOrd="0" presId="urn:microsoft.com/office/officeart/2005/8/layout/pyramid1"/>
    <dgm:cxn modelId="{795B1F01-E2A2-7448-9463-E982D3B4485C}" type="presOf" srcId="{42353E3A-3DF0-4744-ABBA-031147331187}" destId="{229976EE-485F-0C45-AAA2-3CB5DF7170AB}" srcOrd="1" destOrd="0" presId="urn:microsoft.com/office/officeart/2005/8/layout/pyramid1"/>
    <dgm:cxn modelId="{CA65D26C-01D0-0846-B7D7-31D05B0729DC}" srcId="{C979E5FD-F076-7544-AE9D-EE759F1F7FA9}" destId="{6BFE7204-E2EC-724B-8988-B5BD3534D899}" srcOrd="0" destOrd="0" parTransId="{09766BB3-8120-4941-9DA9-17CC59A1BDB9}" sibTransId="{5DC3612D-BEA5-714E-881E-CD9660204687}"/>
    <dgm:cxn modelId="{612AF539-1FAF-7245-9236-C5E92C8C6B76}" srcId="{C979E5FD-F076-7544-AE9D-EE759F1F7FA9}" destId="{42353E3A-3DF0-4744-ABBA-031147331187}" srcOrd="1" destOrd="0" parTransId="{B7851AF8-2DC9-0043-A6A4-6874976C0425}" sibTransId="{32EA81C8-2812-8F43-95F8-D565BFBD0C5B}"/>
    <dgm:cxn modelId="{0068B1BB-271C-114A-BA04-9E4862BAD567}" type="presOf" srcId="{DA418F71-FA06-9C49-BA96-1A38355A476C}" destId="{CBC55250-45B3-784D-A51D-7203BDB2950C}" srcOrd="0" destOrd="0" presId="urn:microsoft.com/office/officeart/2005/8/layout/pyramid1"/>
    <dgm:cxn modelId="{DBD83987-AEC5-1C43-8183-5E304611C706}" type="presOf" srcId="{42353E3A-3DF0-4744-ABBA-031147331187}" destId="{9BF6C096-4CC3-1240-B723-4B2592735FEF}" srcOrd="0" destOrd="0" presId="urn:microsoft.com/office/officeart/2005/8/layout/pyramid1"/>
    <dgm:cxn modelId="{35297815-0629-E747-B4E8-D21D7F9F1D29}" srcId="{C979E5FD-F076-7544-AE9D-EE759F1F7FA9}" destId="{DA418F71-FA06-9C49-BA96-1A38355A476C}" srcOrd="3" destOrd="0" parTransId="{7C1F3D69-E086-0544-AD31-FFECAB240D58}" sibTransId="{E4E24B47-022C-2C4F-A6D3-FD199FC090EC}"/>
    <dgm:cxn modelId="{43C84D67-256F-8A4C-AC0D-C1DF6D69F461}" type="presOf" srcId="{6BFE7204-E2EC-724B-8988-B5BD3534D899}" destId="{4F98A228-5E77-B54C-91F5-1B8FE504560F}" srcOrd="0" destOrd="0" presId="urn:microsoft.com/office/officeart/2005/8/layout/pyramid1"/>
    <dgm:cxn modelId="{BB4DDEDD-D953-A145-8C56-F713CFCBEACD}" type="presParOf" srcId="{D8A48782-8727-9F40-B21F-2B16EB3E3D58}" destId="{149969F5-09A1-CE42-85DD-0D05DC0D3B98}" srcOrd="0" destOrd="0" presId="urn:microsoft.com/office/officeart/2005/8/layout/pyramid1"/>
    <dgm:cxn modelId="{31EB4082-7ABE-4744-88EF-41898607561B}" type="presParOf" srcId="{149969F5-09A1-CE42-85DD-0D05DC0D3B98}" destId="{4F98A228-5E77-B54C-91F5-1B8FE504560F}" srcOrd="0" destOrd="0" presId="urn:microsoft.com/office/officeart/2005/8/layout/pyramid1"/>
    <dgm:cxn modelId="{AEBAA7B5-9A00-BB47-B4C7-D2C5CB731D80}" type="presParOf" srcId="{149969F5-09A1-CE42-85DD-0D05DC0D3B98}" destId="{77110657-6EAC-2044-8FE3-E2E71EABC947}" srcOrd="1" destOrd="0" presId="urn:microsoft.com/office/officeart/2005/8/layout/pyramid1"/>
    <dgm:cxn modelId="{D8CB317F-91E4-E94A-9A42-AC803A73B7DD}" type="presParOf" srcId="{D8A48782-8727-9F40-B21F-2B16EB3E3D58}" destId="{69062603-A39A-8840-A06B-F9EFC5987210}" srcOrd="1" destOrd="0" presId="urn:microsoft.com/office/officeart/2005/8/layout/pyramid1"/>
    <dgm:cxn modelId="{2EA052A6-7575-A840-B3D3-5B35F69FDCEC}" type="presParOf" srcId="{69062603-A39A-8840-A06B-F9EFC5987210}" destId="{9BF6C096-4CC3-1240-B723-4B2592735FEF}" srcOrd="0" destOrd="0" presId="urn:microsoft.com/office/officeart/2005/8/layout/pyramid1"/>
    <dgm:cxn modelId="{12B403AA-FA5B-CB43-96AC-8334F239F91C}" type="presParOf" srcId="{69062603-A39A-8840-A06B-F9EFC5987210}" destId="{229976EE-485F-0C45-AAA2-3CB5DF7170AB}" srcOrd="1" destOrd="0" presId="urn:microsoft.com/office/officeart/2005/8/layout/pyramid1"/>
    <dgm:cxn modelId="{BE4B7A2B-F9AE-C341-8A6A-6C42B143ADE2}" type="presParOf" srcId="{D8A48782-8727-9F40-B21F-2B16EB3E3D58}" destId="{D4CDA7CB-D87B-7041-8F25-02AD9C8FA37F}" srcOrd="2" destOrd="0" presId="urn:microsoft.com/office/officeart/2005/8/layout/pyramid1"/>
    <dgm:cxn modelId="{1AE7310F-F0FD-BC43-BFBE-4A051329D0C2}" type="presParOf" srcId="{D4CDA7CB-D87B-7041-8F25-02AD9C8FA37F}" destId="{1A3DD7E6-94C4-E14A-B61F-C78F8C27CFCE}" srcOrd="0" destOrd="0" presId="urn:microsoft.com/office/officeart/2005/8/layout/pyramid1"/>
    <dgm:cxn modelId="{F7A3143E-C453-FC4D-AC3D-0621E336ACC6}" type="presParOf" srcId="{D4CDA7CB-D87B-7041-8F25-02AD9C8FA37F}" destId="{BF07B16E-78CB-6B41-A49D-439CA72C3B80}" srcOrd="1" destOrd="0" presId="urn:microsoft.com/office/officeart/2005/8/layout/pyramid1"/>
    <dgm:cxn modelId="{4BDEAA0A-4074-774D-A45F-9DC806604673}" type="presParOf" srcId="{D8A48782-8727-9F40-B21F-2B16EB3E3D58}" destId="{D3D292CA-A926-6645-8951-2A5FC4B9C730}" srcOrd="3" destOrd="0" presId="urn:microsoft.com/office/officeart/2005/8/layout/pyramid1"/>
    <dgm:cxn modelId="{BB509CF2-EF50-E644-ACB1-31D21A6B9912}" type="presParOf" srcId="{D3D292CA-A926-6645-8951-2A5FC4B9C730}" destId="{CBC55250-45B3-784D-A51D-7203BDB2950C}" srcOrd="0" destOrd="0" presId="urn:microsoft.com/office/officeart/2005/8/layout/pyramid1"/>
    <dgm:cxn modelId="{A02B6012-A38B-EA48-91E3-A8A94C4C4127}" type="presParOf" srcId="{D3D292CA-A926-6645-8951-2A5FC4B9C730}" destId="{D1343C7E-B6AF-8246-B5AE-DCF09849FFB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8A228-5E77-B54C-91F5-1B8FE504560F}">
      <dsp:nvSpPr>
        <dsp:cNvPr id="0" name=""/>
        <dsp:cNvSpPr/>
      </dsp:nvSpPr>
      <dsp:spPr>
        <a:xfrm>
          <a:off x="1552603" y="0"/>
          <a:ext cx="1035069" cy="838503"/>
        </a:xfrm>
        <a:prstGeom prst="trapezoid">
          <a:avLst>
            <a:gd name="adj" fmla="val 61721"/>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smtClean="0"/>
        </a:p>
      </dsp:txBody>
      <dsp:txXfrm>
        <a:off x="1552603" y="0"/>
        <a:ext cx="1035069" cy="838503"/>
      </dsp:txXfrm>
    </dsp:sp>
    <dsp:sp modelId="{9BF6C096-4CC3-1240-B723-4B2592735FEF}">
      <dsp:nvSpPr>
        <dsp:cNvPr id="0" name=""/>
        <dsp:cNvSpPr/>
      </dsp:nvSpPr>
      <dsp:spPr>
        <a:xfrm>
          <a:off x="1035069" y="838502"/>
          <a:ext cx="2070138" cy="838503"/>
        </a:xfrm>
        <a:prstGeom prst="trapezoid">
          <a:avLst>
            <a:gd name="adj" fmla="val 61721"/>
          </a:avLst>
        </a:prstGeom>
        <a:gradFill rotWithShape="0">
          <a:gsLst>
            <a:gs pos="0">
              <a:schemeClr val="accent3">
                <a:shade val="80000"/>
                <a:hueOff val="72969"/>
                <a:satOff val="-477"/>
                <a:lumOff val="8185"/>
                <a:alphaOff val="0"/>
                <a:tint val="100000"/>
                <a:shade val="100000"/>
                <a:satMod val="130000"/>
              </a:schemeClr>
            </a:gs>
            <a:gs pos="100000">
              <a:schemeClr val="accent3">
                <a:shade val="80000"/>
                <a:hueOff val="72969"/>
                <a:satOff val="-477"/>
                <a:lumOff val="818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Authentication</a:t>
          </a:r>
          <a:endParaRPr lang="en-US" sz="1700" kern="1200" dirty="0"/>
        </a:p>
      </dsp:txBody>
      <dsp:txXfrm>
        <a:off x="1397343" y="838502"/>
        <a:ext cx="1345589" cy="838503"/>
      </dsp:txXfrm>
    </dsp:sp>
    <dsp:sp modelId="{1A3DD7E6-94C4-E14A-B61F-C78F8C27CFCE}">
      <dsp:nvSpPr>
        <dsp:cNvPr id="0" name=""/>
        <dsp:cNvSpPr/>
      </dsp:nvSpPr>
      <dsp:spPr>
        <a:xfrm>
          <a:off x="517534" y="1677005"/>
          <a:ext cx="3105206" cy="838503"/>
        </a:xfrm>
        <a:prstGeom prst="trapezoid">
          <a:avLst>
            <a:gd name="adj" fmla="val 61721"/>
          </a:avLst>
        </a:prstGeom>
        <a:gradFill rotWithShape="0">
          <a:gsLst>
            <a:gs pos="0">
              <a:schemeClr val="accent3">
                <a:shade val="80000"/>
                <a:hueOff val="145937"/>
                <a:satOff val="-954"/>
                <a:lumOff val="16369"/>
                <a:alphaOff val="0"/>
                <a:tint val="100000"/>
                <a:shade val="100000"/>
                <a:satMod val="130000"/>
              </a:schemeClr>
            </a:gs>
            <a:gs pos="100000">
              <a:schemeClr val="accent3">
                <a:shade val="80000"/>
                <a:hueOff val="145937"/>
                <a:satOff val="-954"/>
                <a:lumOff val="163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Integrity</a:t>
          </a:r>
          <a:endParaRPr lang="en-US" sz="1700" kern="1200" dirty="0"/>
        </a:p>
      </dsp:txBody>
      <dsp:txXfrm>
        <a:off x="1060945" y="1677005"/>
        <a:ext cx="2018384" cy="838503"/>
      </dsp:txXfrm>
    </dsp:sp>
    <dsp:sp modelId="{CBC55250-45B3-784D-A51D-7203BDB2950C}">
      <dsp:nvSpPr>
        <dsp:cNvPr id="0" name=""/>
        <dsp:cNvSpPr/>
      </dsp:nvSpPr>
      <dsp:spPr>
        <a:xfrm>
          <a:off x="0" y="2515508"/>
          <a:ext cx="4140276" cy="838503"/>
        </a:xfrm>
        <a:prstGeom prst="trapezoid">
          <a:avLst>
            <a:gd name="adj" fmla="val 61721"/>
          </a:avLst>
        </a:prstGeom>
        <a:gradFill rotWithShape="0">
          <a:gsLst>
            <a:gs pos="0">
              <a:schemeClr val="accent3">
                <a:shade val="80000"/>
                <a:hueOff val="218906"/>
                <a:satOff val="-1431"/>
                <a:lumOff val="24554"/>
                <a:alphaOff val="0"/>
                <a:tint val="100000"/>
                <a:shade val="100000"/>
                <a:satMod val="130000"/>
              </a:schemeClr>
            </a:gs>
            <a:gs pos="100000">
              <a:schemeClr val="accent3">
                <a:shade val="80000"/>
                <a:hueOff val="218906"/>
                <a:satOff val="-1431"/>
                <a:lumOff val="2455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Privacy</a:t>
          </a:r>
          <a:endParaRPr lang="en-US" sz="1700" kern="1200" dirty="0"/>
        </a:p>
      </dsp:txBody>
      <dsp:txXfrm>
        <a:off x="724548" y="2515508"/>
        <a:ext cx="2691179" cy="8385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C42F2-E46D-0F4B-A67E-B7E1DBC4095B}" type="datetimeFigureOut">
              <a:rPr lang="en-US" smtClean="0"/>
              <a:t>6/7/12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8415B-DF78-3641-B7DB-4AF7F8438D44}" type="slidenum">
              <a:rPr lang="en-US" smtClean="0"/>
              <a:t>‹#›</a:t>
            </a:fld>
            <a:endParaRPr lang="en-US"/>
          </a:p>
        </p:txBody>
      </p:sp>
    </p:spTree>
    <p:extLst>
      <p:ext uri="{BB962C8B-B14F-4D97-AF65-F5344CB8AC3E}">
        <p14:creationId xmlns:p14="http://schemas.microsoft.com/office/powerpoint/2010/main" val="1460767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October 24, 2010, Eric Butler, a web developer from Seattle, announced a new Firefox extension that he created. The extension, which he calls </a:t>
            </a:r>
            <a:r>
              <a:rPr lang="en-US" dirty="0" err="1" smtClean="0"/>
              <a:t>Firesheep</a:t>
            </a:r>
            <a:r>
              <a:rPr lang="en-US" dirty="0" smtClean="0"/>
              <a:t> *, is an extremely simple tool that makes it easy to log in to social media sites–as the stranger sitting next to you. As soon as the tool was released it became a sensation; people who downloaded it were granted the ability to log in to the Facebook, Twitter, and Google profiles of strangers without guessing any passwords, writing any code, or even using any complicated hacking techniques. All they had to do was click a button. The only requirement was that someone nearby be connected to one of these social media sites.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The blog post that Butler wrote to announce </a:t>
            </a:r>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describes exactly how easy it is to log in as someone else on a website like Facebook: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installing the extension you’ll see a new sidebar. Connect to any busy open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network and click the big “Start Capturing” button. Then wait. As soon as anyone on the network visits an insecure website known to </a:t>
            </a:r>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their name and photo will be displayed. Double-click on someone, and you’re instantly logged in as them. That’s it.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is a simple interface for a not-so-complicated hacking technique. The problem with these websites that </a:t>
            </a:r>
            <a:r>
              <a:rPr lang="en-US" sz="1200" kern="1200" dirty="0" err="1" smtClean="0">
                <a:solidFill>
                  <a:schemeClr val="tx1"/>
                </a:solidFill>
                <a:effectLst/>
                <a:latin typeface="+mn-lt"/>
                <a:ea typeface="+mn-ea"/>
                <a:cs typeface="+mn-cs"/>
              </a:rPr>
              <a:t>Firesheep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exploits is very simple. </a:t>
            </a:r>
            <a:endParaRPr lang="en-US" dirty="0" smtClean="0"/>
          </a:p>
        </p:txBody>
      </p:sp>
      <p:sp>
        <p:nvSpPr>
          <p:cNvPr id="4" name="Slide Number Placeholder 3"/>
          <p:cNvSpPr>
            <a:spLocks noGrp="1"/>
          </p:cNvSpPr>
          <p:nvPr>
            <p:ph type="sldNum" sz="quarter" idx="10"/>
          </p:nvPr>
        </p:nvSpPr>
        <p:spPr/>
        <p:txBody>
          <a:bodyPr/>
          <a:lstStyle/>
          <a:p>
            <a:fld id="{C4D8415B-DF78-3641-B7DB-4AF7F8438D44}" type="slidenum">
              <a:rPr lang="en-US" smtClean="0"/>
              <a:t>2</a:t>
            </a:fld>
            <a:endParaRPr lang="en-US"/>
          </a:p>
        </p:txBody>
      </p:sp>
    </p:spTree>
    <p:extLst>
      <p:ext uri="{BB962C8B-B14F-4D97-AF65-F5344CB8AC3E}">
        <p14:creationId xmlns:p14="http://schemas.microsoft.com/office/powerpoint/2010/main" val="205784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log in to a website, Facebook for example, they send you back a temporary and unique identifying message called a cookie. Every time you ask Facebook for a page or a picture, you give them back a cookie. If you give them back the same cookie that they give to you, then they know that it is you so they send you all of the information that you want and have permission to look at. If you give them a different cookie, then they assume that you are someone else–they assume that you are the person that they gave the other cookie to.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now that if you can figure out what someone else’s cookie is, then you can see all of the information that they have permission to look at. You, as far as Facebook knows, are that person. What is most troubling about this is just how easy it is to get someone else’s cookie. </a:t>
            </a:r>
            <a:endParaRPr lang="en-US" dirty="0" smtClean="0"/>
          </a:p>
        </p:txBody>
      </p:sp>
      <p:sp>
        <p:nvSpPr>
          <p:cNvPr id="4" name="Slide Number Placeholder 3"/>
          <p:cNvSpPr>
            <a:spLocks noGrp="1"/>
          </p:cNvSpPr>
          <p:nvPr>
            <p:ph type="sldNum" sz="quarter" idx="10"/>
          </p:nvPr>
        </p:nvSpPr>
        <p:spPr/>
        <p:txBody>
          <a:bodyPr/>
          <a:lstStyle/>
          <a:p>
            <a:fld id="{C4D8415B-DF78-3641-B7DB-4AF7F8438D44}" type="slidenum">
              <a:rPr lang="en-US" smtClean="0"/>
              <a:t>3</a:t>
            </a:fld>
            <a:endParaRPr lang="en-US"/>
          </a:p>
        </p:txBody>
      </p:sp>
    </p:spTree>
    <p:extLst>
      <p:ext uri="{BB962C8B-B14F-4D97-AF65-F5344CB8AC3E}">
        <p14:creationId xmlns:p14="http://schemas.microsoft.com/office/powerpoint/2010/main" val="271100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to the way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works, making a web request over an open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connection is the computer equivalent of shouting out loud. When the computer shouts, it announces to the world what your cookie is. </a:t>
            </a:r>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listens to the computers who are shouting, then saves the cookies they broadcast so you can log in using their cookie.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type of hacking is called session hijacking. It enables hackers to steal the online identities of anybody on the same network. This security issue has been around long before </a:t>
            </a:r>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but </a:t>
            </a:r>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exposed the problem to many more people. </a:t>
            </a:r>
            <a:r>
              <a:rPr lang="en-US" sz="1200" kern="1200" dirty="0" err="1" smtClean="0">
                <a:solidFill>
                  <a:schemeClr val="tx1"/>
                </a:solidFill>
                <a:effectLst/>
                <a:latin typeface="+mn-lt"/>
                <a:ea typeface="+mn-ea"/>
                <a:cs typeface="+mn-cs"/>
              </a:rPr>
              <a:t>Firesheep</a:t>
            </a:r>
            <a:r>
              <a:rPr lang="en-US" sz="1200" kern="1200" dirty="0" smtClean="0">
                <a:solidFill>
                  <a:schemeClr val="tx1"/>
                </a:solidFill>
                <a:effectLst/>
                <a:latin typeface="+mn-lt"/>
                <a:ea typeface="+mn-ea"/>
                <a:cs typeface="+mn-cs"/>
              </a:rPr>
              <a:t> easily exploits session hijacking vulnerabilities on several websites, particularly Facebook[17].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note that this vulnerability is not a bug with Facebook. Session hijacking occurs between the user and the website. In order for this to happen, a hacker has to be tapping the connection between you and Facebook and listening in. To prevent people from stealing your cookie, you must agree with Facebook to have your connection encrypted. The technology used for encrypting the connection is called Secure Socket Layer or SSL. When it comes to online security, SSL is generally regarded as the most practical solution to this problem; it is the technology that banks require their customers to use when making online transactions[17].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Facebook offers SSL to protect users from session hijacking. In order for users to protect themselves, they can enable HTTPS which encrypts their entire session. This is done in Facebook by going to the “Account Settings” page, navigating to the “Security” tab, opening the “Secure Browsing” accordion fold, checking the box to enable secure browsing, and clicking the “Save Changes” button.</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a 2009 AP-MTV poll, over 12% of teens and adults surveyed said that someone impersonated them or spied on them by logging into their email account or Facebook, MySpace, Twitter, or other Internet account without their permission[12]. As of May 2011, 9.6 million users out of Facebook’s 800 million active users, or 1.2%, have enabled HTTPS protection [34][14].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4D8415B-DF78-3641-B7DB-4AF7F8438D44}" type="slidenum">
              <a:rPr lang="en-US" smtClean="0"/>
              <a:t>4</a:t>
            </a:fld>
            <a:endParaRPr lang="en-US"/>
          </a:p>
        </p:txBody>
      </p:sp>
    </p:spTree>
    <p:extLst>
      <p:ext uri="{BB962C8B-B14F-4D97-AF65-F5344CB8AC3E}">
        <p14:creationId xmlns:p14="http://schemas.microsoft.com/office/powerpoint/2010/main" val="295499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a Facebook security blog post, “Encrypted pages take longer to load... Facebook is slower using HTTPS.” [33]. It is Facebook’s goal to provide a medium for its users to communicate effectively. If their software is slow then their software is less effective. If Facebook implemented site-wide HTTPS by default then every user would be slowed down. This would make using Facebook a less satisfying experience for users and could potentially reduce the number of users.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4D8415B-DF78-3641-B7DB-4AF7F8438D44}" type="slidenum">
              <a:rPr lang="en-US" smtClean="0"/>
              <a:t>5</a:t>
            </a:fld>
            <a:endParaRPr lang="en-US"/>
          </a:p>
        </p:txBody>
      </p:sp>
    </p:spTree>
    <p:extLst>
      <p:ext uri="{BB962C8B-B14F-4D97-AF65-F5344CB8AC3E}">
        <p14:creationId xmlns:p14="http://schemas.microsoft.com/office/powerpoint/2010/main" val="168519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 reason that websites like Facebook don’t all just use HTTPS is because HTTPS is</a:t>
            </a:r>
            <a:r>
              <a:rPr lang="en-US" baseline="0" dirty="0" smtClean="0"/>
              <a:t> slow and it is expensive! Why is that? Well HTTPS encrypts absolutely everything. When you make a web request, HTTPS encrypts every </a:t>
            </a:r>
            <a:r>
              <a:rPr lang="en-US" baseline="0" dirty="0" err="1" smtClean="0"/>
              <a:t>stylesheet</a:t>
            </a:r>
            <a:r>
              <a:rPr lang="en-US" baseline="0" dirty="0" smtClean="0"/>
              <a:t>, image, page, script, cookie, or any file you request. SSL needs to run its encryption algorithm on each byte in each file each time it’s requested by a new user. But that’s a good thing, in some cases.</a:t>
            </a:r>
            <a:endParaRPr lang="en-US" dirty="0"/>
          </a:p>
        </p:txBody>
      </p:sp>
      <p:sp>
        <p:nvSpPr>
          <p:cNvPr id="4" name="Slide Number Placeholder 3"/>
          <p:cNvSpPr>
            <a:spLocks noGrp="1"/>
          </p:cNvSpPr>
          <p:nvPr>
            <p:ph type="sldNum" sz="quarter" idx="10"/>
          </p:nvPr>
        </p:nvSpPr>
        <p:spPr/>
        <p:txBody>
          <a:bodyPr/>
          <a:lstStyle/>
          <a:p>
            <a:fld id="{C4D8415B-DF78-3641-B7DB-4AF7F8438D44}" type="slidenum">
              <a:rPr lang="en-US" smtClean="0"/>
              <a:t>6</a:t>
            </a:fld>
            <a:endParaRPr lang="en-US"/>
          </a:p>
        </p:txBody>
      </p:sp>
    </p:spTree>
    <p:extLst>
      <p:ext uri="{BB962C8B-B14F-4D97-AF65-F5344CB8AC3E}">
        <p14:creationId xmlns:p14="http://schemas.microsoft.com/office/powerpoint/2010/main" val="11637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I’ll talk about what HTTPS</a:t>
            </a:r>
            <a:r>
              <a:rPr lang="en-US" baseline="0" dirty="0" smtClean="0"/>
              <a:t> does right, then I’ll talk about some ways it would be convenient to use it.</a:t>
            </a:r>
          </a:p>
          <a:p>
            <a:endParaRPr lang="en-US" baseline="0" dirty="0" smtClean="0"/>
          </a:p>
          <a:p>
            <a:r>
              <a:rPr lang="en-US" dirty="0" smtClean="0"/>
              <a:t>Primarily,</a:t>
            </a:r>
            <a:r>
              <a:rPr lang="en-US" baseline="0" dirty="0" smtClean="0"/>
              <a:t> HTTPS ensures three things. It ensures that you won’t have your session hijacked by a man-in-the-middle attack, it ensures that a man-in-the-middle cannot see the data you are transmitting and receiving, and it ensures that the data being sent to you can’t be spoofed or tampered with.</a:t>
            </a:r>
          </a:p>
          <a:p>
            <a:endParaRPr lang="en-US" baseline="0" dirty="0" smtClean="0"/>
          </a:p>
          <a:p>
            <a:r>
              <a:rPr lang="en-US" baseline="0" dirty="0" smtClean="0"/>
              <a:t>These are are extremely important things for a banking website or any website that has sensitive and critically private information. Even though it’s not feasible, we’d like to have all of these things when we browse any website.</a:t>
            </a:r>
          </a:p>
          <a:p>
            <a:endParaRPr lang="en-US" baseline="0" dirty="0" smtClean="0"/>
          </a:p>
          <a:p>
            <a:r>
              <a:rPr lang="en-US" baseline="0" dirty="0" smtClean="0"/>
              <a:t>Right now, it’s just all or nothing. HTTPS offer all three of these things and HTTP by itself offers nothing. If we could offer a subset of these things without the substantial overhead of encrypting everything, we might be able to make some trade-offs between speed and security.</a:t>
            </a:r>
          </a:p>
        </p:txBody>
      </p:sp>
      <p:sp>
        <p:nvSpPr>
          <p:cNvPr id="4" name="Slide Number Placeholder 3"/>
          <p:cNvSpPr>
            <a:spLocks noGrp="1"/>
          </p:cNvSpPr>
          <p:nvPr>
            <p:ph type="sldNum" sz="quarter" idx="10"/>
          </p:nvPr>
        </p:nvSpPr>
        <p:spPr/>
        <p:txBody>
          <a:bodyPr/>
          <a:lstStyle/>
          <a:p>
            <a:fld id="{C4D8415B-DF78-3641-B7DB-4AF7F8438D44}" type="slidenum">
              <a:rPr lang="en-US" smtClean="0"/>
              <a:t>8</a:t>
            </a:fld>
            <a:endParaRPr lang="en-US"/>
          </a:p>
        </p:txBody>
      </p:sp>
    </p:spTree>
    <p:extLst>
      <p:ext uri="{BB962C8B-B14F-4D97-AF65-F5344CB8AC3E}">
        <p14:creationId xmlns:p14="http://schemas.microsoft.com/office/powerpoint/2010/main" val="231261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we can offer only one or two of these things is by selectively</a:t>
            </a:r>
            <a:r>
              <a:rPr lang="en-US" baseline="0" dirty="0" smtClean="0"/>
              <a:t> encrypting different pieces of data.</a:t>
            </a:r>
          </a:p>
          <a:p>
            <a:endParaRPr lang="en-US" baseline="0" dirty="0" smtClean="0"/>
          </a:p>
          <a:p>
            <a:r>
              <a:rPr lang="en-US" baseline="0" dirty="0" smtClean="0"/>
              <a:t>To understand this, it would help to have a general idea of how HTTPS works.</a:t>
            </a:r>
          </a:p>
        </p:txBody>
      </p:sp>
      <p:sp>
        <p:nvSpPr>
          <p:cNvPr id="4" name="Slide Number Placeholder 3"/>
          <p:cNvSpPr>
            <a:spLocks noGrp="1"/>
          </p:cNvSpPr>
          <p:nvPr>
            <p:ph type="sldNum" sz="quarter" idx="10"/>
          </p:nvPr>
        </p:nvSpPr>
        <p:spPr/>
        <p:txBody>
          <a:bodyPr/>
          <a:lstStyle/>
          <a:p>
            <a:fld id="{C4D8415B-DF78-3641-B7DB-4AF7F8438D44}" type="slidenum">
              <a:rPr lang="en-US" smtClean="0"/>
              <a:t>9</a:t>
            </a:fld>
            <a:endParaRPr lang="en-US"/>
          </a:p>
        </p:txBody>
      </p:sp>
    </p:spTree>
    <p:extLst>
      <p:ext uri="{BB962C8B-B14F-4D97-AF65-F5344CB8AC3E}">
        <p14:creationId xmlns:p14="http://schemas.microsoft.com/office/powerpoint/2010/main" val="264209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Guarantee that the person making each request is the same as the person that made the first request</a:t>
            </a:r>
          </a:p>
          <a:p>
            <a:endParaRPr lang="en-US" dirty="0"/>
          </a:p>
        </p:txBody>
      </p:sp>
      <p:sp>
        <p:nvSpPr>
          <p:cNvPr id="4" name="Slide Number Placeholder 3"/>
          <p:cNvSpPr>
            <a:spLocks noGrp="1"/>
          </p:cNvSpPr>
          <p:nvPr>
            <p:ph type="sldNum" sz="quarter" idx="10"/>
          </p:nvPr>
        </p:nvSpPr>
        <p:spPr/>
        <p:txBody>
          <a:bodyPr/>
          <a:lstStyle/>
          <a:p>
            <a:fld id="{C4D8415B-DF78-3641-B7DB-4AF7F8438D44}" type="slidenum">
              <a:rPr lang="en-US" smtClean="0"/>
              <a:t>14</a:t>
            </a:fld>
            <a:endParaRPr lang="en-US"/>
          </a:p>
        </p:txBody>
      </p:sp>
    </p:spTree>
    <p:extLst>
      <p:ext uri="{BB962C8B-B14F-4D97-AF65-F5344CB8AC3E}">
        <p14:creationId xmlns:p14="http://schemas.microsoft.com/office/powerpoint/2010/main" val="34469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Integrity depends on calculating the checksum being much faster than performing encryption</a:t>
            </a:r>
          </a:p>
          <a:p>
            <a:endParaRPr lang="en-US" dirty="0"/>
          </a:p>
        </p:txBody>
      </p:sp>
      <p:sp>
        <p:nvSpPr>
          <p:cNvPr id="4" name="Slide Number Placeholder 3"/>
          <p:cNvSpPr>
            <a:spLocks noGrp="1"/>
          </p:cNvSpPr>
          <p:nvPr>
            <p:ph type="sldNum" sz="quarter" idx="10"/>
          </p:nvPr>
        </p:nvSpPr>
        <p:spPr/>
        <p:txBody>
          <a:bodyPr/>
          <a:lstStyle/>
          <a:p>
            <a:fld id="{C4D8415B-DF78-3641-B7DB-4AF7F8438D44}" type="slidenum">
              <a:rPr lang="en-US" smtClean="0"/>
              <a:t>17</a:t>
            </a:fld>
            <a:endParaRPr lang="en-US"/>
          </a:p>
        </p:txBody>
      </p:sp>
    </p:spTree>
    <p:extLst>
      <p:ext uri="{BB962C8B-B14F-4D97-AF65-F5344CB8AC3E}">
        <p14:creationId xmlns:p14="http://schemas.microsoft.com/office/powerpoint/2010/main" val="420157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29388499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15852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4181034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B57097B4-AAFC-4B41-84A6-C9F77F866E65}"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46288634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B57097B4-AAFC-4B41-84A6-C9F77F866E65}"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11711486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B57097B4-AAFC-4B41-84A6-C9F77F866E65}"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42261358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097B4-AAFC-4B41-84A6-C9F77F866E65}"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4865871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57097B4-AAFC-4B41-84A6-C9F77F866E65}"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2967657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57097B4-AAFC-4B41-84A6-C9F77F866E65}"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17718540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40199346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162569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57097B4-AAFC-4B41-84A6-C9F77F866E65}"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B57097B4-AAFC-4B41-84A6-C9F77F866E65}"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B57097B4-AAFC-4B41-84A6-C9F77F866E65}"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B57097B4-AAFC-4B41-84A6-C9F77F866E65}"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097B4-AAFC-4B41-84A6-C9F77F866E65}"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57097B4-AAFC-4B41-84A6-C9F77F866E65}"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2293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57097B4-AAFC-4B41-84A6-C9F77F866E65}"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DA1A4-8AD5-0B46-B665-F93F46D09F2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5590335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9267533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23955664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46CC6F3-9352-504D-9063-BC5A8E07D8DB}" type="datetimeFigureOut">
              <a:rPr lang="en-US" smtClean="0"/>
              <a:t>6/7/12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270738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46CC6F3-9352-504D-9063-BC5A8E07D8DB}" type="datetimeFigureOut">
              <a:rPr lang="en-US" smtClean="0"/>
              <a:t>6/7/12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3299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CC6F3-9352-504D-9063-BC5A8E07D8DB}" type="datetimeFigureOut">
              <a:rPr lang="en-US" smtClean="0"/>
              <a:t>6/7/12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600253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5808499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6CC6F3-9352-504D-9063-BC5A8E07D8DB}" type="datetimeFigureOut">
              <a:rPr lang="en-US" smtClean="0"/>
              <a:t>6/7/12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3838622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712592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46CC6F3-9352-504D-9063-BC5A8E07D8DB}" type="datetimeFigureOut">
              <a:rPr lang="en-US" smtClean="0"/>
              <a:t>6/7/12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2C233-3007-4845-A0F4-12AC11E09165}" type="slidenum">
              <a:rPr lang="en-US" smtClean="0"/>
              <a:t>‹#›</a:t>
            </a:fld>
            <a:endParaRPr lang="en-US"/>
          </a:p>
        </p:txBody>
      </p:sp>
    </p:spTree>
    <p:extLst>
      <p:ext uri="{BB962C8B-B14F-4D97-AF65-F5344CB8AC3E}">
        <p14:creationId xmlns:p14="http://schemas.microsoft.com/office/powerpoint/2010/main" val="1937301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097B4-AAFC-4B41-84A6-C9F77F866E65}"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DA1A4-8AD5-0B46-B665-F93F46D09F2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097B4-AAFC-4B41-84A6-C9F77F866E65}"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DA1A4-8AD5-0B46-B665-F93F46D09F25}" type="slidenum">
              <a:rPr lang="en-US" smtClean="0"/>
              <a:t>‹#›</a:t>
            </a:fld>
            <a:endParaRPr lang="en-US"/>
          </a:p>
        </p:txBody>
      </p:sp>
    </p:spTree>
    <p:extLst>
      <p:ext uri="{BB962C8B-B14F-4D97-AF65-F5344CB8AC3E}">
        <p14:creationId xmlns:p14="http://schemas.microsoft.com/office/powerpoint/2010/main" val="80048766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CC6F3-9352-504D-9063-BC5A8E07D8DB}" type="datetimeFigureOut">
              <a:rPr lang="en-US" smtClean="0"/>
              <a:t>6/7/12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2C233-3007-4845-A0F4-12AC11E09165}" type="slidenum">
              <a:rPr lang="en-US" smtClean="0"/>
              <a:t>‹#›</a:t>
            </a:fld>
            <a:endParaRPr lang="en-US"/>
          </a:p>
        </p:txBody>
      </p:sp>
    </p:spTree>
    <p:extLst>
      <p:ext uri="{BB962C8B-B14F-4D97-AF65-F5344CB8AC3E}">
        <p14:creationId xmlns:p14="http://schemas.microsoft.com/office/powerpoint/2010/main" val="280181131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8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8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9.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Web Framework </a:t>
            </a:r>
            <a:br>
              <a:rPr lang="en-US" dirty="0" smtClean="0"/>
            </a:br>
            <a:r>
              <a:rPr lang="en-US" dirty="0" smtClean="0"/>
              <a:t>For Selective Encryption</a:t>
            </a:r>
            <a:endParaRPr lang="en-US" dirty="0"/>
          </a:p>
        </p:txBody>
      </p:sp>
      <p:sp>
        <p:nvSpPr>
          <p:cNvPr id="3" name="Subtitle 2"/>
          <p:cNvSpPr>
            <a:spLocks noGrp="1"/>
          </p:cNvSpPr>
          <p:nvPr>
            <p:ph type="subTitle" idx="1"/>
          </p:nvPr>
        </p:nvSpPr>
        <p:spPr/>
        <p:txBody>
          <a:bodyPr/>
          <a:lstStyle/>
          <a:p>
            <a:r>
              <a:rPr lang="en-US" dirty="0" smtClean="0"/>
              <a:t>Richie Steigerwald</a:t>
            </a:r>
            <a:endParaRPr lang="en-US" dirty="0"/>
          </a:p>
        </p:txBody>
      </p:sp>
    </p:spTree>
    <p:extLst>
      <p:ext uri="{BB962C8B-B14F-4D97-AF65-F5344CB8AC3E}">
        <p14:creationId xmlns:p14="http://schemas.microsoft.com/office/powerpoint/2010/main" val="880455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Content Placeholder 2"/>
          <p:cNvSpPr>
            <a:spLocks noGrp="1"/>
          </p:cNvSpPr>
          <p:nvPr>
            <p:ph sz="half" idx="1"/>
          </p:nvPr>
        </p:nvSpPr>
        <p:spPr/>
        <p:txBody>
          <a:bodyPr/>
          <a:lstStyle/>
          <a:p>
            <a:r>
              <a:rPr lang="en-US" dirty="0" smtClean="0"/>
              <a:t>For all requests, encrypt</a:t>
            </a:r>
          </a:p>
          <a:p>
            <a:pPr lvl="1"/>
            <a:r>
              <a:rPr lang="en-US" dirty="0" smtClean="0"/>
              <a:t>Cookie</a:t>
            </a:r>
          </a:p>
          <a:p>
            <a:pPr lvl="1"/>
            <a:r>
              <a:rPr lang="en-US" dirty="0" smtClean="0"/>
              <a:t>Secret Code</a:t>
            </a:r>
          </a:p>
          <a:p>
            <a:pPr marL="457200" lvl="1" indent="0">
              <a:buNone/>
            </a:pPr>
            <a:endParaRPr lang="en-US" dirty="0" smtClean="0"/>
          </a:p>
          <a:p>
            <a:r>
              <a:rPr lang="en-US" dirty="0" smtClean="0"/>
              <a:t>For all responses, encrypt</a:t>
            </a:r>
          </a:p>
          <a:p>
            <a:pPr lvl="1"/>
            <a:r>
              <a:rPr lang="en-US" dirty="0" smtClean="0"/>
              <a:t>Secret Code</a:t>
            </a:r>
            <a:endParaRPr lang="en-US" dirty="0"/>
          </a:p>
          <a:p>
            <a:endParaRPr lang="en-US" dirty="0"/>
          </a:p>
        </p:txBody>
      </p:sp>
      <p:pic>
        <p:nvPicPr>
          <p:cNvPr id="5" name="Content Placeholder 4"/>
          <p:cNvPicPr>
            <a:picLocks noGrp="1" noChangeAspect="1"/>
          </p:cNvPicPr>
          <p:nvPr>
            <p:ph sz="half" idx="2"/>
          </p:nvPr>
        </p:nvPicPr>
        <p:blipFill>
          <a:blip r:embed="rId2"/>
          <a:srcRect l="16120" r="16120"/>
          <a:stretch>
            <a:fillRect/>
          </a:stretch>
        </p:blipFill>
        <p:spPr/>
      </p:pic>
    </p:spTree>
    <p:extLst>
      <p:ext uri="{BB962C8B-B14F-4D97-AF65-F5344CB8AC3E}">
        <p14:creationId xmlns:p14="http://schemas.microsoft.com/office/powerpoint/2010/main" val="20637120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Integrity</a:t>
            </a:r>
            <a:endParaRPr lang="en-US" dirty="0"/>
          </a:p>
        </p:txBody>
      </p:sp>
      <p:pic>
        <p:nvPicPr>
          <p:cNvPr id="5" name="Content Placeholder 4"/>
          <p:cNvPicPr>
            <a:picLocks noGrp="1" noChangeAspect="1"/>
          </p:cNvPicPr>
          <p:nvPr>
            <p:ph sz="half" idx="1"/>
          </p:nvPr>
        </p:nvPicPr>
        <p:blipFill>
          <a:blip r:embed="rId2"/>
          <a:srcRect l="-7738" r="-7738"/>
          <a:stretch>
            <a:fillRect/>
          </a:stretch>
        </p:blipFill>
        <p:spPr>
          <a:xfrm>
            <a:off x="316098" y="1600200"/>
            <a:ext cx="4038600" cy="4525963"/>
          </a:xfrm>
        </p:spPr>
      </p:pic>
      <p:sp>
        <p:nvSpPr>
          <p:cNvPr id="4" name="Content Placeholder 3"/>
          <p:cNvSpPr>
            <a:spLocks noGrp="1"/>
          </p:cNvSpPr>
          <p:nvPr>
            <p:ph sz="half" idx="2"/>
          </p:nvPr>
        </p:nvSpPr>
        <p:spPr/>
        <p:txBody>
          <a:bodyPr/>
          <a:lstStyle/>
          <a:p>
            <a:r>
              <a:rPr lang="en-US" dirty="0" smtClean="0"/>
              <a:t>Perform authentication related encryption</a:t>
            </a:r>
          </a:p>
          <a:p>
            <a:endParaRPr lang="en-US" dirty="0"/>
          </a:p>
          <a:p>
            <a:r>
              <a:rPr lang="en-US" dirty="0" smtClean="0"/>
              <a:t>In the response, attach and encrypt checksum with secret code</a:t>
            </a:r>
          </a:p>
          <a:p>
            <a:endParaRPr lang="en-US" dirty="0"/>
          </a:p>
          <a:p>
            <a:endParaRPr lang="en-US" dirty="0"/>
          </a:p>
        </p:txBody>
      </p:sp>
      <p:sp>
        <p:nvSpPr>
          <p:cNvPr id="6" name="TextBox 5"/>
          <p:cNvSpPr txBox="1"/>
          <p:nvPr/>
        </p:nvSpPr>
        <p:spPr>
          <a:xfrm>
            <a:off x="1003370" y="1804040"/>
            <a:ext cx="2916047" cy="3939540"/>
          </a:xfrm>
          <a:prstGeom prst="rect">
            <a:avLst/>
          </a:prstGeom>
          <a:noFill/>
        </p:spPr>
        <p:txBody>
          <a:bodyPr wrap="square" rtlCol="0">
            <a:spAutoFit/>
          </a:bodyPr>
          <a:lstStyle/>
          <a:p>
            <a:r>
              <a:rPr lang="en-US" sz="1250" dirty="0" smtClean="0">
                <a:latin typeface="Monaco"/>
                <a:cs typeface="Monaco"/>
              </a:rPr>
              <a:t>			Don’t read </a:t>
            </a:r>
          </a:p>
          <a:p>
            <a:r>
              <a:rPr lang="en-US" sz="1250" dirty="0">
                <a:latin typeface="Monaco"/>
                <a:cs typeface="Monaco"/>
              </a:rPr>
              <a:t>	</a:t>
            </a:r>
            <a:r>
              <a:rPr lang="en-US" sz="1250" dirty="0" smtClean="0">
                <a:latin typeface="Monaco"/>
                <a:cs typeface="Monaco"/>
              </a:rPr>
              <a:t>		this while I’m </a:t>
            </a:r>
          </a:p>
          <a:p>
            <a:r>
              <a:rPr lang="en-US" sz="1250" dirty="0">
                <a:latin typeface="Monaco"/>
                <a:cs typeface="Monaco"/>
              </a:rPr>
              <a:t>	</a:t>
            </a:r>
            <a:r>
              <a:rPr lang="en-US" sz="1250" dirty="0" smtClean="0">
                <a:latin typeface="Monaco"/>
                <a:cs typeface="Monaco"/>
              </a:rPr>
              <a:t>		presenting! If </a:t>
            </a:r>
          </a:p>
          <a:p>
            <a:r>
              <a:rPr lang="en-US" sz="1250" dirty="0">
                <a:latin typeface="Monaco"/>
                <a:cs typeface="Monaco"/>
              </a:rPr>
              <a:t>	</a:t>
            </a:r>
            <a:r>
              <a:rPr lang="en-US" sz="1250" dirty="0" smtClean="0">
                <a:latin typeface="Monaco"/>
                <a:cs typeface="Monaco"/>
              </a:rPr>
              <a:t>		this is </a:t>
            </a:r>
          </a:p>
          <a:p>
            <a:r>
              <a:rPr lang="en-US" sz="1250" dirty="0">
                <a:latin typeface="Monaco"/>
                <a:cs typeface="Monaco"/>
              </a:rPr>
              <a:t>	</a:t>
            </a:r>
            <a:r>
              <a:rPr lang="en-US" sz="1250" dirty="0" smtClean="0">
                <a:latin typeface="Monaco"/>
                <a:cs typeface="Monaco"/>
              </a:rPr>
              <a:t>		distracting </a:t>
            </a:r>
          </a:p>
          <a:p>
            <a:pPr algn="just"/>
            <a:r>
              <a:rPr lang="en-US" sz="1250" dirty="0">
                <a:latin typeface="Monaco"/>
                <a:cs typeface="Monaco"/>
              </a:rPr>
              <a:t>	</a:t>
            </a:r>
            <a:r>
              <a:rPr lang="en-US" sz="1250" dirty="0" smtClean="0">
                <a:latin typeface="Monaco"/>
                <a:cs typeface="Monaco"/>
              </a:rPr>
              <a:t>		you then I </a:t>
            </a:r>
          </a:p>
          <a:p>
            <a:r>
              <a:rPr lang="en-US" sz="1250" dirty="0">
                <a:latin typeface="Monaco"/>
                <a:cs typeface="Monaco"/>
              </a:rPr>
              <a:t>	</a:t>
            </a:r>
            <a:r>
              <a:rPr lang="en-US" sz="1250" dirty="0" smtClean="0">
                <a:latin typeface="Monaco"/>
                <a:cs typeface="Monaco"/>
              </a:rPr>
              <a:t>		guess my presentation is pretty boring anyway. I actually wrote this presentation this morning. I hope it’s going well. Anyway, here’s something interesting: Apparently some brothel in Borneo (</a:t>
            </a:r>
            <a:r>
              <a:rPr lang="en-US" sz="1250" dirty="0" err="1" smtClean="0">
                <a:latin typeface="Monaco"/>
                <a:cs typeface="Monaco"/>
              </a:rPr>
              <a:t>dunno</a:t>
            </a:r>
            <a:r>
              <a:rPr lang="en-US" sz="1250" dirty="0" smtClean="0">
                <a:latin typeface="Monaco"/>
                <a:cs typeface="Monaco"/>
              </a:rPr>
              <a:t> WTF that is) was using a shaved orangutan as a sex slave. I just saw that on </a:t>
            </a:r>
            <a:r>
              <a:rPr lang="en-US" sz="1250" dirty="0" err="1" smtClean="0">
                <a:latin typeface="Monaco"/>
                <a:cs typeface="Monaco"/>
              </a:rPr>
              <a:t>reddit</a:t>
            </a:r>
            <a:r>
              <a:rPr lang="en-US" sz="1250" dirty="0" smtClean="0">
                <a:latin typeface="Monaco"/>
                <a:cs typeface="Monaco"/>
              </a:rPr>
              <a:t>. Maybe you’re looking at </a:t>
            </a:r>
            <a:r>
              <a:rPr lang="en-US" sz="1250" dirty="0" err="1" smtClean="0">
                <a:latin typeface="Monaco"/>
                <a:cs typeface="Monaco"/>
              </a:rPr>
              <a:t>reddit</a:t>
            </a:r>
            <a:r>
              <a:rPr lang="en-US" sz="1250" dirty="0" smtClean="0">
                <a:latin typeface="Monaco"/>
                <a:cs typeface="Monaco"/>
              </a:rPr>
              <a:t> right now, I don’t blame you.</a:t>
            </a:r>
            <a:endParaRPr lang="en-US" sz="1250" dirty="0">
              <a:latin typeface="Monaco"/>
              <a:cs typeface="Monaco"/>
            </a:endParaRPr>
          </a:p>
        </p:txBody>
      </p:sp>
      <p:sp>
        <p:nvSpPr>
          <p:cNvPr id="9" name="TextBox 8"/>
          <p:cNvSpPr txBox="1"/>
          <p:nvPr/>
        </p:nvSpPr>
        <p:spPr>
          <a:xfrm rot="319465">
            <a:off x="815238" y="2366503"/>
            <a:ext cx="1771577" cy="523220"/>
          </a:xfrm>
          <a:prstGeom prst="rect">
            <a:avLst/>
          </a:prstGeom>
          <a:noFill/>
        </p:spPr>
        <p:txBody>
          <a:bodyPr wrap="square" rtlCol="0">
            <a:spAutoFit/>
          </a:bodyPr>
          <a:lstStyle/>
          <a:p>
            <a:r>
              <a:rPr lang="en-US" sz="1400" dirty="0" smtClean="0">
                <a:latin typeface="Monaco"/>
                <a:cs typeface="Monaco"/>
              </a:rPr>
              <a:t>*(</a:t>
            </a:r>
            <a:r>
              <a:rPr lang="en-US" sz="1400" dirty="0" err="1" smtClean="0">
                <a:latin typeface="Monaco"/>
                <a:cs typeface="Monaco"/>
              </a:rPr>
              <a:t>a$TH</a:t>
            </a:r>
            <a:r>
              <a:rPr lang="en-US" sz="1400" dirty="0" smtClean="0">
                <a:latin typeface="Monaco"/>
                <a:cs typeface="Monaco"/>
              </a:rPr>
              <a:t>(0et1?</a:t>
            </a:r>
          </a:p>
          <a:p>
            <a:r>
              <a:rPr lang="en-US" sz="1400" dirty="0" smtClean="0">
                <a:latin typeface="Monaco"/>
                <a:cs typeface="Monaco"/>
              </a:rPr>
              <a:t>be912zHZ&amp;?</a:t>
            </a:r>
            <a:endParaRPr lang="en-US" sz="1400" dirty="0">
              <a:latin typeface="Monaco"/>
              <a:cs typeface="Monaco"/>
            </a:endParaRPr>
          </a:p>
        </p:txBody>
      </p:sp>
    </p:spTree>
    <p:extLst>
      <p:ext uri="{BB962C8B-B14F-4D97-AF65-F5344CB8AC3E}">
        <p14:creationId xmlns:p14="http://schemas.microsoft.com/office/powerpoint/2010/main" val="1204372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pic>
        <p:nvPicPr>
          <p:cNvPr id="5" name="Content Placeholder 4"/>
          <p:cNvPicPr>
            <a:picLocks noGrp="1" noChangeAspect="1"/>
          </p:cNvPicPr>
          <p:nvPr>
            <p:ph sz="half" idx="1"/>
          </p:nvPr>
        </p:nvPicPr>
        <p:blipFill rotWithShape="1">
          <a:blip r:embed="rId2"/>
          <a:srcRect l="16523" t="-10229" r="4802" b="-7330"/>
          <a:stretch/>
        </p:blipFill>
        <p:spPr>
          <a:xfrm>
            <a:off x="363132" y="1302280"/>
            <a:ext cx="4038600" cy="4525963"/>
          </a:xfrm>
        </p:spPr>
      </p:pic>
      <p:sp>
        <p:nvSpPr>
          <p:cNvPr id="4" name="Content Placeholder 3"/>
          <p:cNvSpPr>
            <a:spLocks noGrp="1"/>
          </p:cNvSpPr>
          <p:nvPr>
            <p:ph sz="half" idx="2"/>
          </p:nvPr>
        </p:nvSpPr>
        <p:spPr/>
        <p:txBody>
          <a:bodyPr/>
          <a:lstStyle/>
          <a:p>
            <a:r>
              <a:rPr lang="en-US" dirty="0" smtClean="0"/>
              <a:t>Perform authentication related security</a:t>
            </a:r>
          </a:p>
          <a:p>
            <a:endParaRPr lang="en-US" dirty="0"/>
          </a:p>
          <a:p>
            <a:r>
              <a:rPr lang="en-US" dirty="0" smtClean="0"/>
              <a:t>Encrypt the entire request/response</a:t>
            </a:r>
          </a:p>
          <a:p>
            <a:endParaRPr lang="en-US" dirty="0"/>
          </a:p>
          <a:p>
            <a:endParaRPr lang="en-US" dirty="0"/>
          </a:p>
        </p:txBody>
      </p:sp>
      <p:sp>
        <p:nvSpPr>
          <p:cNvPr id="6" name="TextBox 5"/>
          <p:cNvSpPr txBox="1"/>
          <p:nvPr/>
        </p:nvSpPr>
        <p:spPr>
          <a:xfrm>
            <a:off x="1491926" y="5190050"/>
            <a:ext cx="2302070" cy="369332"/>
          </a:xfrm>
          <a:prstGeom prst="rect">
            <a:avLst/>
          </a:prstGeom>
          <a:noFill/>
        </p:spPr>
        <p:txBody>
          <a:bodyPr wrap="square" rtlCol="0">
            <a:spAutoFit/>
          </a:bodyPr>
          <a:lstStyle/>
          <a:p>
            <a:r>
              <a:rPr lang="en-US" dirty="0" smtClean="0">
                <a:latin typeface="Times"/>
                <a:cs typeface="Times"/>
              </a:rPr>
              <a:t>SSL in the 90’s</a:t>
            </a:r>
            <a:endParaRPr lang="en-US" dirty="0">
              <a:latin typeface="Times"/>
              <a:cs typeface="Times"/>
            </a:endParaRPr>
          </a:p>
        </p:txBody>
      </p:sp>
    </p:spTree>
    <p:extLst>
      <p:ext uri="{BB962C8B-B14F-4D97-AF65-F5344CB8AC3E}">
        <p14:creationId xmlns:p14="http://schemas.microsoft.com/office/powerpoint/2010/main" val="3479861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Interface</a:t>
            </a:r>
            <a:endParaRPr lang="en-US" dirty="0"/>
          </a:p>
        </p:txBody>
      </p:sp>
      <p:sp>
        <p:nvSpPr>
          <p:cNvPr id="3" name="Content Placeholder 2"/>
          <p:cNvSpPr>
            <a:spLocks noGrp="1"/>
          </p:cNvSpPr>
          <p:nvPr>
            <p:ph sz="half" idx="1"/>
          </p:nvPr>
        </p:nvSpPr>
        <p:spPr/>
        <p:txBody>
          <a:bodyPr/>
          <a:lstStyle/>
          <a:p>
            <a:r>
              <a:rPr lang="en-US" dirty="0" smtClean="0"/>
              <a:t>Developers should only have to specify what level of security to use</a:t>
            </a:r>
          </a:p>
          <a:p>
            <a:endParaRPr lang="en-US" dirty="0"/>
          </a:p>
          <a:p>
            <a:r>
              <a:rPr lang="en-US" dirty="0" smtClean="0"/>
              <a:t>Framework should keep track of sessions and perform checksums automatically</a:t>
            </a:r>
          </a:p>
        </p:txBody>
      </p:sp>
      <p:pic>
        <p:nvPicPr>
          <p:cNvPr id="7" name="Content Placeholder 6"/>
          <p:cNvPicPr>
            <a:picLocks noGrp="1" noChangeAspect="1"/>
          </p:cNvPicPr>
          <p:nvPr>
            <p:ph sz="half" idx="2"/>
          </p:nvPr>
        </p:nvPicPr>
        <p:blipFill>
          <a:blip r:embed="rId2"/>
          <a:srcRect l="16538" r="16538"/>
          <a:stretch>
            <a:fillRect/>
          </a:stretch>
        </p:blipFill>
        <p:spPr/>
      </p:pic>
    </p:spTree>
    <p:extLst>
      <p:ext uri="{BB962C8B-B14F-4D97-AF65-F5344CB8AC3E}">
        <p14:creationId xmlns:p14="http://schemas.microsoft.com/office/powerpoint/2010/main" val="4110403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a:t>
            </a:r>
            <a:endParaRPr lang="en-US" dirty="0"/>
          </a:p>
        </p:txBody>
      </p:sp>
      <p:sp>
        <p:nvSpPr>
          <p:cNvPr id="3" name="Content Placeholder 2"/>
          <p:cNvSpPr>
            <a:spLocks noGrp="1"/>
          </p:cNvSpPr>
          <p:nvPr>
            <p:ph sz="half" idx="1"/>
          </p:nvPr>
        </p:nvSpPr>
        <p:spPr/>
        <p:txBody>
          <a:bodyPr>
            <a:normAutofit/>
          </a:bodyPr>
          <a:lstStyle/>
          <a:p>
            <a:r>
              <a:rPr lang="en-US" dirty="0" smtClean="0"/>
              <a:t>Keep track of sessions</a:t>
            </a:r>
          </a:p>
          <a:p>
            <a:pPr lvl="1"/>
            <a:r>
              <a:rPr lang="en-US" dirty="0" smtClean="0"/>
              <a:t>Guarantee it’s the same person</a:t>
            </a:r>
          </a:p>
          <a:p>
            <a:pPr lvl="1"/>
            <a:endParaRPr lang="en-US" dirty="0"/>
          </a:p>
          <a:p>
            <a:r>
              <a:rPr lang="en-US" dirty="0" smtClean="0"/>
              <a:t>Checksums</a:t>
            </a:r>
          </a:p>
          <a:p>
            <a:endParaRPr lang="en-US" dirty="0"/>
          </a:p>
          <a:p>
            <a:r>
              <a:rPr lang="en-US" dirty="0" smtClean="0"/>
              <a:t>Encryption</a:t>
            </a:r>
            <a:endParaRPr lang="en-US" dirty="0"/>
          </a:p>
          <a:p>
            <a:endParaRPr lang="en-US" dirty="0" smtClean="0"/>
          </a:p>
        </p:txBody>
      </p:sp>
      <p:pic>
        <p:nvPicPr>
          <p:cNvPr id="5" name="Content Placeholder 4"/>
          <p:cNvPicPr>
            <a:picLocks noGrp="1" noChangeAspect="1"/>
          </p:cNvPicPr>
          <p:nvPr>
            <p:ph sz="half" idx="2"/>
          </p:nvPr>
        </p:nvPicPr>
        <p:blipFill>
          <a:blip r:embed="rId3"/>
          <a:srcRect l="14843" r="14843"/>
          <a:stretch>
            <a:fillRect/>
          </a:stretch>
        </p:blipFill>
        <p:spPr/>
      </p:pic>
    </p:spTree>
    <p:extLst>
      <p:ext uri="{BB962C8B-B14F-4D97-AF65-F5344CB8AC3E}">
        <p14:creationId xmlns:p14="http://schemas.microsoft.com/office/powerpoint/2010/main" val="19209455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a:t>
            </a:r>
            <a:endParaRPr lang="en-US" dirty="0"/>
          </a:p>
        </p:txBody>
      </p:sp>
      <p:sp>
        <p:nvSpPr>
          <p:cNvPr id="3" name="Content Placeholder 2"/>
          <p:cNvSpPr>
            <a:spLocks noGrp="1"/>
          </p:cNvSpPr>
          <p:nvPr>
            <p:ph sz="half" idx="1"/>
          </p:nvPr>
        </p:nvSpPr>
        <p:spPr/>
        <p:txBody>
          <a:bodyPr/>
          <a:lstStyle/>
          <a:p>
            <a:r>
              <a:rPr lang="en-US" dirty="0" smtClean="0"/>
              <a:t>Decrypt and verify secret code</a:t>
            </a:r>
          </a:p>
          <a:p>
            <a:endParaRPr lang="en-US" dirty="0"/>
          </a:p>
          <a:p>
            <a:r>
              <a:rPr lang="en-US" dirty="0" smtClean="0"/>
              <a:t>Decrypt and verify checksum</a:t>
            </a:r>
          </a:p>
          <a:p>
            <a:endParaRPr lang="en-US" dirty="0"/>
          </a:p>
          <a:p>
            <a:r>
              <a:rPr lang="en-US" dirty="0" smtClean="0"/>
              <a:t>Decrypt private data</a:t>
            </a:r>
          </a:p>
          <a:p>
            <a:endParaRPr lang="en-US" dirty="0"/>
          </a:p>
          <a:p>
            <a:r>
              <a:rPr lang="en-US" dirty="0" smtClean="0"/>
              <a:t>Sandbox received code</a:t>
            </a:r>
          </a:p>
          <a:p>
            <a:endParaRPr lang="en-US" dirty="0"/>
          </a:p>
          <a:p>
            <a:endParaRPr lang="en-US" dirty="0"/>
          </a:p>
        </p:txBody>
      </p:sp>
      <p:pic>
        <p:nvPicPr>
          <p:cNvPr id="5" name="Content Placeholder 4"/>
          <p:cNvPicPr>
            <a:picLocks noGrp="1" noChangeAspect="1"/>
          </p:cNvPicPr>
          <p:nvPr>
            <p:ph sz="half" idx="2"/>
          </p:nvPr>
        </p:nvPicPr>
        <p:blipFill>
          <a:blip r:embed="rId2"/>
          <a:srcRect l="9846" r="9846"/>
          <a:stretch>
            <a:fillRect/>
          </a:stretch>
        </p:blipFill>
        <p:spPr>
          <a:prstGeom prst="rect">
            <a:avLst/>
          </a:prstGeom>
        </p:spPr>
      </p:pic>
    </p:spTree>
    <p:extLst>
      <p:ext uri="{BB962C8B-B14F-4D97-AF65-F5344CB8AC3E}">
        <p14:creationId xmlns:p14="http://schemas.microsoft.com/office/powerpoint/2010/main" val="24063033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pic>
        <p:nvPicPr>
          <p:cNvPr id="5" name="Content Placeholder 4"/>
          <p:cNvPicPr>
            <a:picLocks noGrp="1" noChangeAspect="1"/>
          </p:cNvPicPr>
          <p:nvPr>
            <p:ph sz="half" idx="1"/>
          </p:nvPr>
        </p:nvPicPr>
        <p:blipFill rotWithShape="1">
          <a:blip r:embed="rId2"/>
          <a:srcRect l="5492" t="6564" r="13012" b="13061"/>
          <a:stretch/>
        </p:blipFill>
        <p:spPr>
          <a:xfrm>
            <a:off x="457200" y="1897269"/>
            <a:ext cx="3697382" cy="3637740"/>
          </a:xfrm>
        </p:spPr>
      </p:pic>
      <p:sp>
        <p:nvSpPr>
          <p:cNvPr id="4" name="Content Placeholder 3"/>
          <p:cNvSpPr>
            <a:spLocks noGrp="1"/>
          </p:cNvSpPr>
          <p:nvPr>
            <p:ph sz="half" idx="2"/>
          </p:nvPr>
        </p:nvSpPr>
        <p:spPr/>
        <p:txBody>
          <a:bodyPr/>
          <a:lstStyle/>
          <a:p>
            <a:r>
              <a:rPr lang="en-US" dirty="0" smtClean="0"/>
              <a:t>Guarantee authenticity with near-HTTP speeds</a:t>
            </a:r>
          </a:p>
          <a:p>
            <a:endParaRPr lang="en-US" dirty="0" smtClean="0"/>
          </a:p>
          <a:p>
            <a:r>
              <a:rPr lang="en-US" dirty="0" smtClean="0"/>
              <a:t>Guarantee integrity with speeds faster than HTTPS</a:t>
            </a:r>
          </a:p>
          <a:p>
            <a:pPr marL="0" indent="0">
              <a:buNone/>
            </a:pPr>
            <a:endParaRPr lang="en-US" dirty="0"/>
          </a:p>
        </p:txBody>
      </p:sp>
    </p:spTree>
    <p:extLst>
      <p:ext uri="{BB962C8B-B14F-4D97-AF65-F5344CB8AC3E}">
        <p14:creationId xmlns:p14="http://schemas.microsoft.com/office/powerpoint/2010/main" val="7110810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pic>
        <p:nvPicPr>
          <p:cNvPr id="6" name="Content Placeholder 5"/>
          <p:cNvPicPr>
            <a:picLocks noGrp="1" noChangeAspect="1"/>
          </p:cNvPicPr>
          <p:nvPr>
            <p:ph sz="half" idx="1"/>
          </p:nvPr>
        </p:nvPicPr>
        <p:blipFill rotWithShape="1">
          <a:blip r:embed="rId3"/>
          <a:srcRect l="14210" t="-2830" r="17043" b="-1"/>
          <a:stretch/>
        </p:blipFill>
        <p:spPr>
          <a:xfrm>
            <a:off x="410166" y="1600200"/>
            <a:ext cx="4038600" cy="4525963"/>
          </a:xfrm>
        </p:spPr>
      </p:pic>
      <p:sp>
        <p:nvSpPr>
          <p:cNvPr id="5" name="Content Placeholder 4"/>
          <p:cNvSpPr>
            <a:spLocks noGrp="1"/>
          </p:cNvSpPr>
          <p:nvPr>
            <p:ph sz="half" idx="2"/>
          </p:nvPr>
        </p:nvSpPr>
        <p:spPr/>
        <p:txBody>
          <a:bodyPr/>
          <a:lstStyle/>
          <a:p>
            <a:r>
              <a:rPr lang="en-US" dirty="0" smtClean="0"/>
              <a:t>Checksum faster than encryption</a:t>
            </a:r>
          </a:p>
        </p:txBody>
      </p:sp>
    </p:spTree>
    <p:extLst>
      <p:ext uri="{BB962C8B-B14F-4D97-AF65-F5344CB8AC3E}">
        <p14:creationId xmlns:p14="http://schemas.microsoft.com/office/powerpoint/2010/main" val="39314883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Tradeoff speed vs. privacy</a:t>
            </a:r>
          </a:p>
          <a:p>
            <a:endParaRPr lang="en-US" dirty="0"/>
          </a:p>
          <a:p>
            <a:r>
              <a:rPr lang="en-US" dirty="0" smtClean="0"/>
              <a:t>Encrypting shorter messages easier to crack</a:t>
            </a:r>
          </a:p>
          <a:p>
            <a:endParaRPr lang="en-US" dirty="0"/>
          </a:p>
          <a:p>
            <a:endParaRPr lang="en-US" dirty="0"/>
          </a:p>
        </p:txBody>
      </p:sp>
    </p:spTree>
    <p:extLst>
      <p:ext uri="{BB962C8B-B14F-4D97-AF65-F5344CB8AC3E}">
        <p14:creationId xmlns:p14="http://schemas.microsoft.com/office/powerpoint/2010/main" val="8487903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393453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on the Web</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54561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Cookies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93580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Cookies</a:t>
            </a:r>
            <a:endParaRPr lang="en-US" dirty="0"/>
          </a:p>
        </p:txBody>
      </p:sp>
      <p:pic>
        <p:nvPicPr>
          <p:cNvPr id="5" name="Picture 4"/>
          <p:cNvPicPr>
            <a:picLocks noChangeAspect="1"/>
          </p:cNvPicPr>
          <p:nvPr/>
        </p:nvPicPr>
        <p:blipFill>
          <a:blip r:embed="rId3"/>
          <a:stretch>
            <a:fillRect/>
          </a:stretch>
        </p:blipFill>
        <p:spPr>
          <a:xfrm>
            <a:off x="4502951" y="2369680"/>
            <a:ext cx="4354221" cy="3918799"/>
          </a:xfrm>
          <a:prstGeom prst="rect">
            <a:avLst/>
          </a:prstGeom>
        </p:spPr>
      </p:pic>
      <p:pic>
        <p:nvPicPr>
          <p:cNvPr id="6" name="Picture 5"/>
          <p:cNvPicPr>
            <a:picLocks noChangeAspect="1"/>
          </p:cNvPicPr>
          <p:nvPr/>
        </p:nvPicPr>
        <p:blipFill>
          <a:blip r:embed="rId4"/>
          <a:stretch>
            <a:fillRect/>
          </a:stretch>
        </p:blipFill>
        <p:spPr>
          <a:xfrm>
            <a:off x="132193" y="3282801"/>
            <a:ext cx="4529834" cy="3005678"/>
          </a:xfrm>
          <a:prstGeom prst="rect">
            <a:avLst/>
          </a:prstGeom>
        </p:spPr>
      </p:pic>
      <p:pic>
        <p:nvPicPr>
          <p:cNvPr id="4" name="Content Placeholder 3"/>
          <p:cNvPicPr>
            <a:picLocks noGrp="1" noChangeAspect="1"/>
          </p:cNvPicPr>
          <p:nvPr>
            <p:ph idx="1"/>
          </p:nvPr>
        </p:nvPicPr>
        <p:blipFill>
          <a:blip r:embed="rId5"/>
          <a:srcRect t="3536" b="3536"/>
          <a:stretch>
            <a:fillRect/>
          </a:stretch>
        </p:blipFill>
        <p:spPr>
          <a:xfrm>
            <a:off x="2563632" y="1355678"/>
            <a:ext cx="3540081" cy="1946908"/>
          </a:xfrm>
        </p:spPr>
      </p:pic>
    </p:spTree>
    <p:extLst>
      <p:ext uri="{BB962C8B-B14F-4D97-AF65-F5344CB8AC3E}">
        <p14:creationId xmlns:p14="http://schemas.microsoft.com/office/powerpoint/2010/main" val="17347023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t="1115" b="1115"/>
          <a:stretch>
            <a:fillRect/>
          </a:stretch>
        </p:blipFill>
        <p:spPr/>
      </p:pic>
    </p:spTree>
    <p:extLst>
      <p:ext uri="{BB962C8B-B14F-4D97-AF65-F5344CB8AC3E}">
        <p14:creationId xmlns:p14="http://schemas.microsoft.com/office/powerpoint/2010/main" val="2020747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HTTPS is slow</a:t>
            </a:r>
            <a:endParaRPr lang="en-US" dirty="0"/>
          </a:p>
        </p:txBody>
      </p:sp>
      <p:pic>
        <p:nvPicPr>
          <p:cNvPr id="4" name="Picture 3"/>
          <p:cNvPicPr>
            <a:picLocks noChangeAspect="1"/>
          </p:cNvPicPr>
          <p:nvPr/>
        </p:nvPicPr>
        <p:blipFill>
          <a:blip r:embed="rId3"/>
          <a:stretch>
            <a:fillRect/>
          </a:stretch>
        </p:blipFill>
        <p:spPr>
          <a:xfrm>
            <a:off x="1445236" y="1417637"/>
            <a:ext cx="6218097" cy="4663573"/>
          </a:xfrm>
          <a:prstGeom prst="rect">
            <a:avLst/>
          </a:prstGeom>
        </p:spPr>
      </p:pic>
      <p:pic>
        <p:nvPicPr>
          <p:cNvPr id="6" name="Picture 5"/>
          <p:cNvPicPr>
            <a:picLocks noChangeAspect="1"/>
          </p:cNvPicPr>
          <p:nvPr/>
        </p:nvPicPr>
        <p:blipFill>
          <a:blip r:embed="rId4"/>
          <a:stretch>
            <a:fillRect/>
          </a:stretch>
        </p:blipFill>
        <p:spPr>
          <a:xfrm rot="20077573">
            <a:off x="179626" y="1706591"/>
            <a:ext cx="1740399" cy="1740399"/>
          </a:xfrm>
          <a:prstGeom prst="rect">
            <a:avLst/>
          </a:prstGeom>
        </p:spPr>
      </p:pic>
      <p:pic>
        <p:nvPicPr>
          <p:cNvPr id="7" name="Picture 6"/>
          <p:cNvPicPr>
            <a:picLocks noChangeAspect="1"/>
          </p:cNvPicPr>
          <p:nvPr/>
        </p:nvPicPr>
        <p:blipFill>
          <a:blip r:embed="rId5"/>
          <a:stretch>
            <a:fillRect/>
          </a:stretch>
        </p:blipFill>
        <p:spPr>
          <a:xfrm rot="2225286">
            <a:off x="6765018" y="1777638"/>
            <a:ext cx="1796630" cy="1796630"/>
          </a:xfrm>
          <a:prstGeom prst="rect">
            <a:avLst/>
          </a:prstGeom>
        </p:spPr>
      </p:pic>
      <p:pic>
        <p:nvPicPr>
          <p:cNvPr id="8" name="Picture 7"/>
          <p:cNvPicPr>
            <a:picLocks noChangeAspect="1"/>
          </p:cNvPicPr>
          <p:nvPr/>
        </p:nvPicPr>
        <p:blipFill>
          <a:blip r:embed="rId6"/>
          <a:stretch>
            <a:fillRect/>
          </a:stretch>
        </p:blipFill>
        <p:spPr>
          <a:xfrm>
            <a:off x="7419251" y="4159681"/>
            <a:ext cx="1201862" cy="1201862"/>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blip>
          <a:stretch>
            <a:fillRect/>
          </a:stretch>
        </p:blipFill>
        <p:spPr>
          <a:xfrm>
            <a:off x="-109327" y="4050011"/>
            <a:ext cx="1980933" cy="1980933"/>
          </a:xfrm>
          <a:prstGeom prst="rect">
            <a:avLst/>
          </a:prstGeom>
        </p:spPr>
      </p:pic>
    </p:spTree>
    <p:extLst>
      <p:ext uri="{BB962C8B-B14F-4D97-AF65-F5344CB8AC3E}">
        <p14:creationId xmlns:p14="http://schemas.microsoft.com/office/powerpoint/2010/main" val="3818688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HTTPS stands for Hypertext Transfer Protocol over Secure Socket Layer, or HTTP over SSL</a:t>
            </a:r>
          </a:p>
          <a:p>
            <a:endParaRPr lang="en-US" dirty="0"/>
          </a:p>
          <a:p>
            <a:r>
              <a:rPr lang="en-US" dirty="0" smtClean="0"/>
              <a:t>SSL acts like a sub layer under regular HTTP application layering</a:t>
            </a:r>
          </a:p>
          <a:p>
            <a:endParaRPr lang="en-US" dirty="0"/>
          </a:p>
          <a:p>
            <a:r>
              <a:rPr lang="en-US" dirty="0" smtClean="0"/>
              <a:t>HTTPS encrypts an HTTP message prior to transmission and decrypts a message upon arrival.</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55655696"/>
              </p:ext>
            </p:extLst>
          </p:nvPr>
        </p:nvGraphicFramePr>
        <p:xfrm>
          <a:off x="457200" y="2712720"/>
          <a:ext cx="4038600" cy="2225040"/>
        </p:xfrm>
        <a:graphic>
          <a:graphicData uri="http://schemas.openxmlformats.org/drawingml/2006/table">
            <a:tbl>
              <a:tblPr firstRow="1" bandRow="1">
                <a:tableStyleId>{8799B23B-EC83-4686-B30A-512413B5E67A}</a:tableStyleId>
              </a:tblPr>
              <a:tblGrid>
                <a:gridCol w="4038600"/>
              </a:tblGrid>
              <a:tr h="370840">
                <a:tc>
                  <a:txBody>
                    <a:bodyPr/>
                    <a:lstStyle/>
                    <a:p>
                      <a:pPr algn="ctr"/>
                      <a:r>
                        <a:rPr lang="en-US" b="0" dirty="0" smtClean="0"/>
                        <a:t>Application</a:t>
                      </a:r>
                      <a:r>
                        <a:rPr lang="en-US" b="0" baseline="0" dirty="0" smtClean="0"/>
                        <a:t> (HTTP)</a:t>
                      </a:r>
                      <a:endParaRPr lang="en-US" b="0" dirty="0"/>
                    </a:p>
                  </a:txBody>
                  <a:tcPr/>
                </a:tc>
              </a:tr>
              <a:tr h="370840">
                <a:tc>
                  <a:txBody>
                    <a:bodyPr/>
                    <a:lstStyle/>
                    <a:p>
                      <a:pPr algn="ctr"/>
                      <a:r>
                        <a:rPr lang="en-US" dirty="0" smtClean="0"/>
                        <a:t>Security (SSL)</a:t>
                      </a:r>
                    </a:p>
                  </a:txBody>
                  <a:tcPr/>
                </a:tc>
              </a:tr>
              <a:tr h="370840">
                <a:tc>
                  <a:txBody>
                    <a:bodyPr/>
                    <a:lstStyle/>
                    <a:p>
                      <a:pPr algn="ctr"/>
                      <a:r>
                        <a:rPr lang="en-US" dirty="0" smtClean="0"/>
                        <a:t>Transport (TCP)</a:t>
                      </a:r>
                    </a:p>
                  </a:txBody>
                  <a:tcPr/>
                </a:tc>
              </a:tr>
              <a:tr h="370840">
                <a:tc>
                  <a:txBody>
                    <a:bodyPr/>
                    <a:lstStyle/>
                    <a:p>
                      <a:pPr algn="ctr"/>
                      <a:r>
                        <a:rPr lang="en-US" dirty="0" smtClean="0"/>
                        <a:t>Network (TCP)</a:t>
                      </a:r>
                      <a:endParaRPr lang="en-US" dirty="0"/>
                    </a:p>
                  </a:txBody>
                  <a:tcPr/>
                </a:tc>
              </a:tr>
              <a:tr h="370840">
                <a:tc>
                  <a:txBody>
                    <a:bodyPr/>
                    <a:lstStyle/>
                    <a:p>
                      <a:pPr algn="ctr"/>
                      <a:r>
                        <a:rPr lang="en-US" dirty="0" smtClean="0"/>
                        <a:t>Data Link (PPP)</a:t>
                      </a:r>
                      <a:endParaRPr lang="en-US" dirty="0"/>
                    </a:p>
                  </a:txBody>
                  <a:tcPr/>
                </a:tc>
              </a:tr>
              <a:tr h="370840">
                <a:tc>
                  <a:txBody>
                    <a:bodyPr/>
                    <a:lstStyle/>
                    <a:p>
                      <a:pPr algn="ctr"/>
                      <a:r>
                        <a:rPr lang="en-US" dirty="0" smtClean="0"/>
                        <a:t>Physical (modem, ADSL, cable)</a:t>
                      </a:r>
                      <a:endParaRPr lang="en-US" dirty="0"/>
                    </a:p>
                  </a:txBody>
                  <a:tcPr/>
                </a:tc>
              </a:tr>
            </a:tbl>
          </a:graphicData>
        </a:graphic>
      </p:graphicFrame>
    </p:spTree>
    <p:extLst>
      <p:ext uri="{BB962C8B-B14F-4D97-AF65-F5344CB8AC3E}">
        <p14:creationId xmlns:p14="http://schemas.microsoft.com/office/powerpoint/2010/main" val="28069064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US" dirty="0"/>
          </a:p>
        </p:txBody>
      </p:sp>
      <p:sp>
        <p:nvSpPr>
          <p:cNvPr id="3" name="Content Placeholder 2"/>
          <p:cNvSpPr>
            <a:spLocks noGrp="1"/>
          </p:cNvSpPr>
          <p:nvPr>
            <p:ph sz="half" idx="1"/>
          </p:nvPr>
        </p:nvSpPr>
        <p:spPr>
          <a:xfrm>
            <a:off x="817794" y="2383346"/>
            <a:ext cx="4038600" cy="3742817"/>
          </a:xfrm>
        </p:spPr>
        <p:txBody>
          <a:bodyPr>
            <a:normAutofit/>
          </a:bodyPr>
          <a:lstStyle/>
          <a:p>
            <a:r>
              <a:rPr lang="en-US" sz="4400" dirty="0" smtClean="0"/>
              <a:t>Authentication</a:t>
            </a:r>
          </a:p>
          <a:p>
            <a:r>
              <a:rPr lang="en-US" sz="4400" dirty="0" smtClean="0"/>
              <a:t>Integrity</a:t>
            </a:r>
          </a:p>
          <a:p>
            <a:r>
              <a:rPr lang="en-US" sz="4400" dirty="0" smtClean="0"/>
              <a:t>Privacy</a:t>
            </a:r>
          </a:p>
        </p:txBody>
      </p:sp>
      <p:pic>
        <p:nvPicPr>
          <p:cNvPr id="5" name="Content Placeholder 4"/>
          <p:cNvPicPr>
            <a:picLocks noGrp="1" noChangeAspect="1"/>
          </p:cNvPicPr>
          <p:nvPr>
            <p:ph sz="half" idx="2"/>
          </p:nvPr>
        </p:nvPicPr>
        <p:blipFill>
          <a:blip r:embed="rId3"/>
          <a:srcRect l="5384" r="5384"/>
          <a:stretch>
            <a:fillRect/>
          </a:stretch>
        </p:blipFill>
        <p:spPr/>
      </p:pic>
    </p:spTree>
    <p:extLst>
      <p:ext uri="{BB962C8B-B14F-4D97-AF65-F5344CB8AC3E}">
        <p14:creationId xmlns:p14="http://schemas.microsoft.com/office/powerpoint/2010/main" val="32858958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47607665"/>
              </p:ext>
            </p:extLst>
          </p:nvPr>
        </p:nvGraphicFramePr>
        <p:xfrm>
          <a:off x="4671945" y="1633049"/>
          <a:ext cx="4140276" cy="335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Selective Encryption</a:t>
            </a:r>
            <a:endParaRPr lang="en-US" dirty="0"/>
          </a:p>
        </p:txBody>
      </p:sp>
      <p:sp>
        <p:nvSpPr>
          <p:cNvPr id="3" name="Content Placeholder 2"/>
          <p:cNvSpPr>
            <a:spLocks noGrp="1"/>
          </p:cNvSpPr>
          <p:nvPr>
            <p:ph idx="1"/>
          </p:nvPr>
        </p:nvSpPr>
        <p:spPr/>
        <p:txBody>
          <a:bodyPr/>
          <a:lstStyle/>
          <a:p>
            <a:r>
              <a:rPr lang="en-US" dirty="0" smtClean="0"/>
              <a:t>Authentication</a:t>
            </a:r>
          </a:p>
          <a:p>
            <a:pPr lvl="1"/>
            <a:r>
              <a:rPr lang="en-US" dirty="0" smtClean="0"/>
              <a:t>Encrypt cookies</a:t>
            </a:r>
          </a:p>
          <a:p>
            <a:r>
              <a:rPr lang="en-US" dirty="0" smtClean="0"/>
              <a:t>Data integrity</a:t>
            </a:r>
          </a:p>
          <a:p>
            <a:pPr lvl="1"/>
            <a:r>
              <a:rPr lang="en-US" dirty="0" smtClean="0"/>
              <a:t>Encrypt data checksum</a:t>
            </a:r>
          </a:p>
          <a:p>
            <a:r>
              <a:rPr lang="en-US" dirty="0" smtClean="0"/>
              <a:t>Data privacy</a:t>
            </a:r>
          </a:p>
          <a:p>
            <a:pPr lvl="1"/>
            <a:r>
              <a:rPr lang="en-US" dirty="0" smtClean="0"/>
              <a:t>Encrypt private data</a:t>
            </a:r>
          </a:p>
        </p:txBody>
      </p:sp>
    </p:spTree>
    <p:extLst>
      <p:ext uri="{BB962C8B-B14F-4D97-AF65-F5344CB8AC3E}">
        <p14:creationId xmlns:p14="http://schemas.microsoft.com/office/powerpoint/2010/main" val="36223084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ockwell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6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8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7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9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Rockwell T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Rockwel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Rockwell Blue.thmx</Template>
  <TotalTime>1520</TotalTime>
  <Words>1543</Words>
  <Application>Microsoft Macintosh PowerPoint</Application>
  <PresentationFormat>On-screen Show (4:3)</PresentationFormat>
  <Paragraphs>130</Paragraphs>
  <Slides>19</Slides>
  <Notes>9</Notes>
  <HiddenSlides>0</HiddenSlides>
  <MMClips>0</MMClips>
  <ScaleCrop>false</ScaleCrop>
  <HeadingPairs>
    <vt:vector size="4" baseType="variant">
      <vt:variant>
        <vt:lpstr>Theme</vt:lpstr>
      </vt:variant>
      <vt:variant>
        <vt:i4>18</vt:i4>
      </vt:variant>
      <vt:variant>
        <vt:lpstr>Slide Titles</vt:lpstr>
      </vt:variant>
      <vt:variant>
        <vt:i4>19</vt:i4>
      </vt:variant>
    </vt:vector>
  </HeadingPairs>
  <TitlesOfParts>
    <vt:vector size="37" baseType="lpstr">
      <vt:lpstr>Rockwell Blue</vt:lpstr>
      <vt:lpstr>Rockwell Tan</vt:lpstr>
      <vt:lpstr>2_Rockwell White</vt:lpstr>
      <vt:lpstr>1_Rockwell Tan</vt:lpstr>
      <vt:lpstr>3_Rockwell White</vt:lpstr>
      <vt:lpstr>2_Rockwell Tan</vt:lpstr>
      <vt:lpstr>4_Rockwell White</vt:lpstr>
      <vt:lpstr>3_Rockwell Tan</vt:lpstr>
      <vt:lpstr>5_Rockwell White</vt:lpstr>
      <vt:lpstr>4_Rockwell Tan</vt:lpstr>
      <vt:lpstr>6_Rockwell White</vt:lpstr>
      <vt:lpstr>5_Rockwell Tan</vt:lpstr>
      <vt:lpstr>7_Rockwell White</vt:lpstr>
      <vt:lpstr>6_Rockwell Tan</vt:lpstr>
      <vt:lpstr>8_Rockwell White</vt:lpstr>
      <vt:lpstr>7_Rockwell Tan</vt:lpstr>
      <vt:lpstr>9_Rockwell White</vt:lpstr>
      <vt:lpstr>Office Theme</vt:lpstr>
      <vt:lpstr>A Web Framework  For Selective Encryption</vt:lpstr>
      <vt:lpstr>Privacy on the Web</vt:lpstr>
      <vt:lpstr>Session Cookies</vt:lpstr>
      <vt:lpstr>Session Cookies</vt:lpstr>
      <vt:lpstr>HTTPS</vt:lpstr>
      <vt:lpstr>Why HTTPS is slow</vt:lpstr>
      <vt:lpstr>HTTPS</vt:lpstr>
      <vt:lpstr>HTTPS</vt:lpstr>
      <vt:lpstr>Selective Encryption</vt:lpstr>
      <vt:lpstr>Authentication</vt:lpstr>
      <vt:lpstr>Integrity</vt:lpstr>
      <vt:lpstr>Privacy</vt:lpstr>
      <vt:lpstr>Framework Interface</vt:lpstr>
      <vt:lpstr>Server</vt:lpstr>
      <vt:lpstr>Client</vt:lpstr>
      <vt:lpstr>Validation</vt:lpstr>
      <vt:lpstr>Performance</vt:lpstr>
      <vt:lpstr>Problems</vt:lpstr>
      <vt:lpstr>Questions</vt:lpstr>
    </vt:vector>
  </TitlesOfParts>
  <Company>Cal Poly 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JavaScript Encryption Framework</dc:title>
  <dc:creator>Richie Steigerwald</dc:creator>
  <cp:lastModifiedBy>Richie Steigerwald</cp:lastModifiedBy>
  <cp:revision>24</cp:revision>
  <dcterms:created xsi:type="dcterms:W3CDTF">2012-06-08T03:25:26Z</dcterms:created>
  <dcterms:modified xsi:type="dcterms:W3CDTF">2012-06-09T04:46:21Z</dcterms:modified>
</cp:coreProperties>
</file>