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80" r:id="rId12"/>
    <p:sldId id="279" r:id="rId13"/>
    <p:sldId id="281" r:id="rId14"/>
    <p:sldId id="267" r:id="rId15"/>
    <p:sldId id="268" r:id="rId16"/>
    <p:sldId id="269" r:id="rId17"/>
    <p:sldId id="270" r:id="rId18"/>
    <p:sldId id="276" r:id="rId19"/>
    <p:sldId id="277" r:id="rId20"/>
    <p:sldId id="282" r:id="rId21"/>
    <p:sldId id="283" r:id="rId22"/>
    <p:sldId id="284" r:id="rId23"/>
    <p:sldId id="285" r:id="rId24"/>
    <p:sldId id="272" r:id="rId25"/>
    <p:sldId id="286" r:id="rId26"/>
    <p:sldId id="288" r:id="rId27"/>
    <p:sldId id="287" r:id="rId28"/>
    <p:sldId id="292" r:id="rId29"/>
    <p:sldId id="293" r:id="rId30"/>
    <p:sldId id="289" r:id="rId31"/>
    <p:sldId id="290" r:id="rId32"/>
    <p:sldId id="291" r:id="rId33"/>
    <p:sldId id="278" r:id="rId34"/>
    <p:sldId id="275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D251D4F-DD28-431B-9E8D-A3C0EBDBE38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6"/>
            <p14:sldId id="264"/>
            <p14:sldId id="280"/>
            <p14:sldId id="279"/>
            <p14:sldId id="281"/>
            <p14:sldId id="267"/>
            <p14:sldId id="268"/>
            <p14:sldId id="269"/>
            <p14:sldId id="270"/>
            <p14:sldId id="276"/>
            <p14:sldId id="277"/>
            <p14:sldId id="282"/>
            <p14:sldId id="283"/>
            <p14:sldId id="284"/>
            <p14:sldId id="285"/>
            <p14:sldId id="272"/>
            <p14:sldId id="286"/>
            <p14:sldId id="288"/>
            <p14:sldId id="287"/>
            <p14:sldId id="292"/>
            <p14:sldId id="293"/>
            <p14:sldId id="289"/>
            <p14:sldId id="290"/>
            <p14:sldId id="291"/>
            <p14:sldId id="278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391" autoAdjust="0"/>
  </p:normalViewPr>
  <p:slideViewPr>
    <p:cSldViewPr>
      <p:cViewPr>
        <p:scale>
          <a:sx n="100" d="100"/>
          <a:sy n="100" d="100"/>
        </p:scale>
        <p:origin x="-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80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3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6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075C278-05F5-46CA-A8B9-76F5583E49C6}" type="datetimeFigureOut">
              <a:rPr lang="en-US" smtClean="0"/>
              <a:t>3/11/2012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974AE4-7B39-4838-BA34-6D728551B8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007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25400"/>
            <a:ext cx="7772400" cy="1930400"/>
          </a:xfrm>
        </p:spPr>
        <p:txBody>
          <a:bodyPr/>
          <a:lstStyle/>
          <a:p>
            <a:pPr algn="r"/>
            <a:r>
              <a:rPr lang="en-US" sz="2000" dirty="0" smtClean="0">
                <a:latin typeface="Copperplate Gothic Bold" pitchFamily="34" charset="0"/>
              </a:rPr>
              <a:t/>
            </a:r>
            <a:br>
              <a:rPr lang="en-US" sz="2000" dirty="0" smtClean="0">
                <a:latin typeface="Copperplate Gothic Bold" pitchFamily="34" charset="0"/>
              </a:rPr>
            </a:br>
            <a:r>
              <a:rPr lang="en-US" sz="2000" dirty="0">
                <a:latin typeface="Copperplate Gothic Bold" pitchFamily="34" charset="0"/>
              </a:rPr>
              <a:t/>
            </a:r>
            <a:br>
              <a:rPr lang="en-US" sz="2000" dirty="0">
                <a:latin typeface="Copperplate Gothic Bold" pitchFamily="34" charset="0"/>
              </a:rPr>
            </a:br>
            <a:r>
              <a:rPr lang="en-US" sz="2000" dirty="0" smtClean="0">
                <a:latin typeface="Copperplate Gothic Bold" pitchFamily="34" charset="0"/>
              </a:rPr>
              <a:t/>
            </a:r>
            <a:br>
              <a:rPr lang="en-US" sz="2000" dirty="0" smtClean="0">
                <a:latin typeface="Copperplate Gothic Bold" pitchFamily="34" charset="0"/>
              </a:rPr>
            </a:br>
            <a:r>
              <a:rPr lang="en-US" sz="2000" dirty="0" smtClean="0">
                <a:latin typeface="Copperplate Gothic Bold" pitchFamily="34" charset="0"/>
              </a:rPr>
              <a:t>A </a:t>
            </a:r>
            <a:r>
              <a:rPr lang="en-US" sz="2000" dirty="0">
                <a:latin typeface="Copperplate Gothic Bold" pitchFamily="34" charset="0"/>
              </a:rPr>
              <a:t>SYSTEM FOR AUTONOMOUS TRACKING AND FOLLOWING OF SHARKS WITH AN AUTONOMOUS UNDERWATER VEHICLE </a:t>
            </a:r>
            <a:br>
              <a:rPr lang="en-US" sz="2000" dirty="0">
                <a:latin typeface="Copperplate Gothic Bold" pitchFamily="34" charset="0"/>
              </a:rPr>
            </a:br>
            <a:endParaRPr lang="en-US" sz="800" dirty="0">
              <a:latin typeface="Copperplate Gothic Bold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18288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solidFill>
                  <a:schemeClr val="tx1"/>
                </a:solidFill>
                <a:latin typeface="Berlin Sans FB Demi" pitchFamily="34" charset="0"/>
              </a:rPr>
              <a:t>Esfandiar Manii</a:t>
            </a:r>
          </a:p>
          <a:p>
            <a:pPr algn="r"/>
            <a:r>
              <a:rPr lang="en-US" sz="1800" smtClean="0">
                <a:solidFill>
                  <a:schemeClr val="tx1"/>
                </a:solidFill>
                <a:latin typeface="Berlin Sans FB Demi" pitchFamily="34" charset="0"/>
              </a:rPr>
              <a:t>Advisor: Dr</a:t>
            </a:r>
            <a:r>
              <a:rPr lang="en-US" sz="1800" dirty="0" smtClean="0">
                <a:solidFill>
                  <a:schemeClr val="tx1"/>
                </a:solidFill>
                <a:latin typeface="Berlin Sans FB Demi" pitchFamily="34" charset="0"/>
              </a:rPr>
              <a:t>. Christopher M. Clark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  <a:latin typeface="Berlin Sans FB Demi" pitchFamily="34" charset="0"/>
              </a:rPr>
              <a:t>A Presentation </a:t>
            </a:r>
            <a:r>
              <a:rPr lang="en-US" sz="1800" dirty="0" smtClean="0">
                <a:solidFill>
                  <a:schemeClr val="tx1"/>
                </a:solidFill>
                <a:latin typeface="Berlin Sans FB Demi" pitchFamily="34" charset="0"/>
              </a:rPr>
              <a:t>for CSC 590</a:t>
            </a:r>
          </a:p>
        </p:txBody>
      </p:sp>
    </p:spTree>
    <p:extLst>
      <p:ext uri="{BB962C8B-B14F-4D97-AF65-F5344CB8AC3E}">
        <p14:creationId xmlns:p14="http://schemas.microsoft.com/office/powerpoint/2010/main" val="589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1"/>
          <a:stretch/>
        </p:blipFill>
        <p:spPr bwMode="auto">
          <a:xfrm>
            <a:off x="2057400" y="1268195"/>
            <a:ext cx="6934200" cy="566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Eras Demi ITC" pitchFamily="34" charset="0"/>
              </a:rPr>
              <a:t>System Diagram</a:t>
            </a:r>
            <a:endParaRPr lang="en-US" sz="3200" dirty="0">
              <a:latin typeface="Eras Demi ITC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System Diagram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Thesis\Paper\templates\RobotandShark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6161088" cy="40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3246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AUV and Shark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4783" t="16254" r="20477" b="3160"/>
          <a:stretch/>
        </p:blipFill>
        <p:spPr bwMode="auto">
          <a:xfrm>
            <a:off x="2949296" y="762000"/>
            <a:ext cx="3984903" cy="536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AUV and Shark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3246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Control System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1953"/>
            <a:ext cx="2924175" cy="611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0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Eras Demi ITC" pitchFamily="34" charset="0"/>
              </a:rPr>
              <a:t>Localization</a:t>
            </a:r>
            <a:endParaRPr lang="en-US" sz="3200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76400"/>
            <a:ext cx="8229600" cy="457200"/>
          </a:xfrm>
        </p:spPr>
        <p:txBody>
          <a:bodyPr/>
          <a:lstStyle/>
          <a:p>
            <a:r>
              <a:rPr lang="en-US" sz="2000" dirty="0" smtClean="0">
                <a:latin typeface="Eras Demi ITC" pitchFamily="34" charset="0"/>
              </a:rPr>
              <a:t>Particle Filter.</a:t>
            </a:r>
            <a:endParaRPr lang="en-US" sz="2000" dirty="0">
              <a:latin typeface="Eras Demi IT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08200"/>
            <a:ext cx="481194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Algorithm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02733"/>
            <a:ext cx="65627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Algorithm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6046"/>
            <a:ext cx="65627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Algorithm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2979"/>
            <a:ext cx="657225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553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Algorithm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Algorithm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6028396" cy="4525963"/>
          </a:xfrm>
        </p:spPr>
      </p:pic>
    </p:spTree>
    <p:extLst>
      <p:ext uri="{BB962C8B-B14F-4D97-AF65-F5344CB8AC3E}">
        <p14:creationId xmlns:p14="http://schemas.microsoft.com/office/powerpoint/2010/main" val="30479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latin typeface="Eras Demi ITC" pitchFamily="34" charset="0"/>
              </a:rPr>
              <a:t>Is it really intelligent?</a:t>
            </a:r>
            <a:endParaRPr lang="en-US" sz="3200" dirty="0">
              <a:latin typeface="Eras Demi ITC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1660733"/>
            <a:ext cx="7086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Eras Demi ITC" pitchFamily="34" charset="0"/>
              </a:rPr>
              <a:t>By getting more signals from the tracking device</a:t>
            </a:r>
            <a:r>
              <a:rPr lang="en-US" sz="2400" dirty="0">
                <a:latin typeface="Eras Demi ITC" pitchFamily="34" charset="0"/>
              </a:rPr>
              <a:t>, robot learns more.</a:t>
            </a:r>
          </a:p>
          <a:p>
            <a:endParaRPr lang="en-US" sz="2400" dirty="0" smtClean="0">
              <a:latin typeface="Eras Demi ITC" pitchFamily="34" charset="0"/>
            </a:endParaRPr>
          </a:p>
          <a:p>
            <a:endParaRPr lang="en-US" sz="2400" dirty="0">
              <a:latin typeface="Eras Demi ITC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90088" y="2895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Eras Demi ITC" pitchFamily="34" charset="0"/>
              </a:rPr>
              <a:t>Motion planner tries to find an optimal</a:t>
            </a:r>
          </a:p>
          <a:p>
            <a:pPr marL="0" indent="0">
              <a:buNone/>
            </a:pPr>
            <a:r>
              <a:rPr lang="en-US" sz="2400" dirty="0" smtClean="0">
                <a:latin typeface="Eras Demi ITC" pitchFamily="34" charset="0"/>
              </a:rPr>
              <a:t>path to the shark, to decrease the travelled</a:t>
            </a:r>
          </a:p>
          <a:p>
            <a:pPr marL="0" indent="0">
              <a:buNone/>
            </a:pPr>
            <a:r>
              <a:rPr lang="en-US" sz="2400" dirty="0" smtClean="0">
                <a:latin typeface="Eras Demi ITC" pitchFamily="34" charset="0"/>
              </a:rPr>
              <a:t>distance.</a:t>
            </a:r>
            <a:endParaRPr lang="en-US" sz="2400" dirty="0">
              <a:latin typeface="Eras Demi ITC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05157" y="419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Eras Demi ITC" pitchFamily="34" charset="0"/>
              </a:rPr>
              <a:t>Depend on the situation, robot </a:t>
            </a:r>
          </a:p>
          <a:p>
            <a:pPr marL="0" indent="0">
              <a:buNone/>
            </a:pPr>
            <a:r>
              <a:rPr lang="en-US" sz="2400" dirty="0" smtClean="0">
                <a:latin typeface="Eras Demi ITC" pitchFamily="34" charset="0"/>
              </a:rPr>
              <a:t>stop when the shark is so close and it sets</a:t>
            </a:r>
          </a:p>
          <a:p>
            <a:pPr marL="0" indent="0">
              <a:buNone/>
            </a:pPr>
            <a:r>
              <a:rPr lang="en-US" sz="2400" dirty="0" smtClean="0">
                <a:latin typeface="Eras Demi ITC" pitchFamily="34" charset="0"/>
              </a:rPr>
              <a:t>its speed in comparison with the distance.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612877" y="556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Eras Demi ITC" pitchFamily="34" charset="0"/>
              </a:rPr>
              <a:t>If the AUV loses the shark, depend on</a:t>
            </a:r>
          </a:p>
          <a:p>
            <a:pPr marL="0" indent="0">
              <a:buNone/>
            </a:pPr>
            <a:r>
              <a:rPr lang="en-US" sz="2400" dirty="0" smtClean="0">
                <a:latin typeface="Eras Demi ITC" pitchFamily="34" charset="0"/>
              </a:rPr>
              <a:t>the situation, it stops or seek for the shark.</a:t>
            </a:r>
          </a:p>
        </p:txBody>
      </p:sp>
    </p:spTree>
    <p:extLst>
      <p:ext uri="{BB962C8B-B14F-4D97-AF65-F5344CB8AC3E}">
        <p14:creationId xmlns:p14="http://schemas.microsoft.com/office/powerpoint/2010/main" val="26046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5791200"/>
            <a:ext cx="29718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Introduction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1"/>
            <a:ext cx="8229600" cy="13716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Eras Demi ITC" pitchFamily="34" charset="0"/>
            </a:endParaRPr>
          </a:p>
          <a:p>
            <a:r>
              <a:rPr lang="en-US" sz="2800" dirty="0" smtClean="0">
                <a:latin typeface="Eras Demi ITC" pitchFamily="34" charset="0"/>
              </a:rPr>
              <a:t>Tracking Objects underwater?</a:t>
            </a:r>
          </a:p>
          <a:p>
            <a:endParaRPr lang="en-US" sz="2800" b="1" dirty="0" smtClean="0">
              <a:latin typeface="Eras Demi IT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8133" y="21336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Eras Demi ITC" pitchFamily="34" charset="0"/>
              </a:rPr>
              <a:t>Why do we </a:t>
            </a:r>
            <a:r>
              <a:rPr lang="en-US" sz="2800" dirty="0" smtClean="0">
                <a:latin typeface="Eras Demi ITC" pitchFamily="34" charset="0"/>
              </a:rPr>
              <a:t>want to </a:t>
            </a:r>
            <a:r>
              <a:rPr lang="en-US" sz="2800" dirty="0">
                <a:latin typeface="Eras Demi ITC" pitchFamily="34" charset="0"/>
              </a:rPr>
              <a:t>track those objects</a:t>
            </a:r>
            <a:r>
              <a:rPr lang="en-US" sz="2800" dirty="0" smtClean="0">
                <a:latin typeface="Eras Demi ITC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9250" y="3581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Eras Demi ITC" pitchFamily="34" charset="0"/>
              </a:rPr>
              <a:t>What to track</a:t>
            </a:r>
            <a:r>
              <a:rPr lang="en-US" sz="2800" dirty="0" smtClean="0">
                <a:latin typeface="Eras Demi ITC" pitchFamily="34" charset="0"/>
              </a:rPr>
              <a:t>?</a:t>
            </a:r>
            <a:endParaRPr lang="en-US" sz="2800" dirty="0">
              <a:latin typeface="Eras Demi IT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4677545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Eras Demi ITC" pitchFamily="34" charset="0"/>
              </a:rPr>
              <a:t>Why Sharks?</a:t>
            </a:r>
          </a:p>
        </p:txBody>
      </p:sp>
    </p:spTree>
    <p:extLst>
      <p:ext uri="{BB962C8B-B14F-4D97-AF65-F5344CB8AC3E}">
        <p14:creationId xmlns:p14="http://schemas.microsoft.com/office/powerpoint/2010/main" val="37008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Eras Demi ITC" pitchFamily="34" charset="0"/>
              </a:rPr>
              <a:t>Improved Controller</a:t>
            </a:r>
            <a:endParaRPr lang="en-US" sz="3200" dirty="0">
              <a:latin typeface="Eras Demi ITC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5031219" cy="426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Improved Controller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90" y="1731596"/>
            <a:ext cx="5031219" cy="426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Improved Controller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90" y="1731596"/>
            <a:ext cx="5031219" cy="426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Improved Controller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Eras Demi ITC" pitchFamily="34" charset="0"/>
              </a:rPr>
              <a:t>Comparison</a:t>
            </a:r>
            <a:endParaRPr lang="en-US" sz="3200" dirty="0">
              <a:latin typeface="Eras Demi ITC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6232802" cy="297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Improved Controller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ras Demi ITC" pitchFamily="34" charset="0"/>
              </a:rPr>
              <a:t>How can we trust the algorithm?</a:t>
            </a:r>
            <a:endParaRPr lang="en-US" sz="3200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1"/>
            <a:ext cx="8229600" cy="114300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Eras Demi ITC" pitchFamily="34" charset="0"/>
            </a:endParaRPr>
          </a:p>
          <a:p>
            <a:r>
              <a:rPr lang="en-US" sz="2400" dirty="0" smtClean="0">
                <a:latin typeface="Eras Demi ITC" pitchFamily="34" charset="0"/>
              </a:rPr>
              <a:t>Experiments at Cal Poly pier, Avila Beach.</a:t>
            </a:r>
          </a:p>
          <a:p>
            <a:endParaRPr lang="en-US" sz="2400" dirty="0">
              <a:latin typeface="Eras Demi IT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328" y="3200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Eras Demi ITC" pitchFamily="34" charset="0"/>
              </a:rPr>
              <a:t>Stationary transmitter</a:t>
            </a:r>
            <a:r>
              <a:rPr lang="en-US" sz="2400" dirty="0" smtClean="0">
                <a:latin typeface="Eras Demi ITC" pitchFamily="34" charset="0"/>
              </a:rPr>
              <a:t>.</a:t>
            </a:r>
            <a:endParaRPr lang="en-US" sz="2400" dirty="0">
              <a:latin typeface="Eras Demi IT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4114800"/>
            <a:ext cx="4450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Eras Demi ITC" pitchFamily="34" charset="0"/>
              </a:rPr>
              <a:t>Non-Stationary transmitter.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Validation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Eras Demi ITC" pitchFamily="34" charset="0"/>
              </a:rPr>
              <a:t>Stationary Tag Tracking</a:t>
            </a:r>
            <a:endParaRPr lang="en-US" sz="3200" dirty="0">
              <a:latin typeface="Eras Demi ITC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92363"/>
            <a:ext cx="2810500" cy="158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236470" cy="3401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66900" y="1524000"/>
            <a:ext cx="396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Eras Demi ITC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Eras Demi ITC" pitchFamily="34" charset="0"/>
              </a:rPr>
              <a:t>Cal Poly pier, Avila Beach.</a:t>
            </a:r>
          </a:p>
          <a:p>
            <a:endParaRPr lang="en-US" sz="2400" dirty="0">
              <a:latin typeface="Eras Demi ITC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Validation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\\192.168.1.104\Thesis\Pictures\stationaryTag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6705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Validation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Eras Demi ITC" pitchFamily="34" charset="0"/>
              </a:rPr>
              <a:t>Tagged AUV Tracking</a:t>
            </a:r>
            <a:endParaRPr lang="en-US" sz="2800" dirty="0">
              <a:latin typeface="Eras Demi ITC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4953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Validation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4419600"/>
            <a:ext cx="396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Eras Demi ITC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Eras Demi ITC" pitchFamily="34" charset="0"/>
              </a:rPr>
              <a:t>SeaPlane</a:t>
            </a:r>
            <a:r>
              <a:rPr lang="en-US" sz="2400" dirty="0" smtClean="0">
                <a:latin typeface="Eras Demi ITC" pitchFamily="34" charset="0"/>
              </a:rPr>
              <a:t> Lagoon, LA</a:t>
            </a:r>
          </a:p>
          <a:p>
            <a:endParaRPr lang="en-US" sz="24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57450" y="1066800"/>
            <a:ext cx="5227003" cy="50911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Validation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\\192.168.1.104\Thesis\Pictures\AUV follow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r="7281"/>
          <a:stretch/>
        </p:blipFill>
        <p:spPr bwMode="auto">
          <a:xfrm>
            <a:off x="2209800" y="2057400"/>
            <a:ext cx="6779260" cy="3495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Validation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8229600" cy="914400"/>
          </a:xfrm>
        </p:spPr>
        <p:txBody>
          <a:bodyPr/>
          <a:lstStyle/>
          <a:p>
            <a:r>
              <a:rPr lang="en-US" sz="2800" dirty="0" smtClean="0">
                <a:latin typeface="Eras Demi ITC" pitchFamily="34" charset="0"/>
              </a:rPr>
              <a:t>What type of Shark has been chosen?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5181600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Sharks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Eras Demi ITC" pitchFamily="34" charset="0"/>
              </a:rPr>
              <a:t>Shark Tracking</a:t>
            </a:r>
            <a:endParaRPr lang="en-US" sz="3200" dirty="0">
              <a:latin typeface="Eras Demi ITC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5" y="1600200"/>
            <a:ext cx="4199029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1.bp.blogspot.com/_SH8Kcu1GW_U/TBjrjshAu-I/AAAAAAAAANk/tSCxzT8TMiA/s1600/LeopardShar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0" y="4800600"/>
            <a:ext cx="1931670" cy="1287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Validation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36873" y="1447800"/>
            <a:ext cx="4683125" cy="38122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Validation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\\192.168.1.104\Thesis\Pictures\LiveShar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r="6990"/>
          <a:stretch/>
        </p:blipFill>
        <p:spPr bwMode="auto">
          <a:xfrm>
            <a:off x="2282190" y="1600200"/>
            <a:ext cx="6480810" cy="3662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Validation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Luring a Shark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6019063" cy="4525963"/>
          </a:xfrm>
        </p:spPr>
      </p:pic>
    </p:spTree>
    <p:extLst>
      <p:ext uri="{BB962C8B-B14F-4D97-AF65-F5344CB8AC3E}">
        <p14:creationId xmlns:p14="http://schemas.microsoft.com/office/powerpoint/2010/main" val="33179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Field Experiment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6019063" cy="4525963"/>
          </a:xfrm>
        </p:spPr>
      </p:pic>
    </p:spTree>
    <p:extLst>
      <p:ext uri="{BB962C8B-B14F-4D97-AF65-F5344CB8AC3E}">
        <p14:creationId xmlns:p14="http://schemas.microsoft.com/office/powerpoint/2010/main" val="12022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>
              <a:latin typeface="Eras Demi ITC" pitchFamily="34" charset="0"/>
            </a:endParaRPr>
          </a:p>
          <a:p>
            <a:endParaRPr lang="en-US" dirty="0">
              <a:latin typeface="Eras Demi ITC" pitchFamily="34" charset="0"/>
            </a:endParaRPr>
          </a:p>
          <a:p>
            <a:r>
              <a:rPr lang="en-US" dirty="0" smtClean="0">
                <a:latin typeface="Eras Demi ITC" pitchFamily="34" charset="0"/>
              </a:rPr>
              <a:t>Thank you all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7081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Eras Demi ITC" pitchFamily="34" charset="0"/>
              </a:rPr>
              <a:t>What do we need to track a shark?</a:t>
            </a:r>
            <a:endParaRPr lang="en-US" sz="2800" dirty="0">
              <a:latin typeface="Eras Demi IT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8956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Eras Demi ITC" pitchFamily="34" charset="0"/>
              </a:rPr>
              <a:t>At least a tracking device (Acoustic Systems e.g. Sonars, Hydrophones; GPS Systems, visual tracking Systems)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0667" y="1600200"/>
            <a:ext cx="5716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Eras Demi ITC" pitchFamily="34" charset="0"/>
              </a:rPr>
              <a:t>An autonomous underwater vehicle (AUV)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446725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Eras Demi ITC" pitchFamily="34" charset="0"/>
              </a:rPr>
              <a:t>A </a:t>
            </a:r>
            <a:r>
              <a:rPr lang="en-US" sz="2000" dirty="0">
                <a:latin typeface="Eras Demi ITC" pitchFamily="34" charset="0"/>
              </a:rPr>
              <a:t>Shark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Requirements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74673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Eras Demi ITC" pitchFamily="34" charset="0"/>
              </a:rPr>
              <a:t>Acoustic System tracking device.</a:t>
            </a:r>
          </a:p>
          <a:p>
            <a:endParaRPr lang="en-US" sz="2400" dirty="0" smtClean="0">
              <a:latin typeface="Eras Demi IT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398145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Eras Demi ITC" pitchFamily="34" charset="0"/>
              </a:rPr>
              <a:t>The Tracking device</a:t>
            </a:r>
            <a:endParaRPr lang="en-US" sz="3200" dirty="0">
              <a:latin typeface="Eras Demi IT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553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Tracking Device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668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Eras Demi ITC" pitchFamily="34" charset="0"/>
              </a:rPr>
              <a:t>Consists of two hydrophones.</a:t>
            </a:r>
          </a:p>
          <a:p>
            <a:r>
              <a:rPr lang="en-US" sz="2800" dirty="0" smtClean="0">
                <a:latin typeface="Eras Demi ITC" pitchFamily="34" charset="0"/>
              </a:rPr>
              <a:t>One or more acoustic transmitter.</a:t>
            </a:r>
          </a:p>
          <a:p>
            <a:endParaRPr lang="en-US" sz="2800" dirty="0">
              <a:latin typeface="Eras Demi ITC" pitchFamily="34" charset="0"/>
            </a:endParaRPr>
          </a:p>
          <a:p>
            <a:endParaRPr lang="en-US" sz="2800" dirty="0" smtClean="0">
              <a:latin typeface="Eras Demi ITC" pitchFamily="34" charset="0"/>
            </a:endParaRPr>
          </a:p>
          <a:p>
            <a:endParaRPr lang="en-US" sz="2800" dirty="0">
              <a:latin typeface="Eras Demi IT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47339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Tracking Device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ras Demi ITC" pitchFamily="34" charset="0"/>
              </a:rPr>
              <a:t>Acoustic transmitter</a:t>
            </a:r>
            <a:endParaRPr lang="en-US" sz="3200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90144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Transmitter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Eras Demi ITC" pitchFamily="34" charset="0"/>
              </a:rPr>
              <a:t>The AUV</a:t>
            </a:r>
            <a:endParaRPr lang="en-US" sz="3600" dirty="0">
              <a:latin typeface="Eras Demi IT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60960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72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AUV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-08-04_11-54-40_78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65532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553200" y="57912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ijaya" pitchFamily="34" charset="0"/>
                <a:cs typeface="Vijaya" pitchFamily="34" charset="0"/>
              </a:rPr>
              <a:t>AUV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3782</TotalTime>
  <Words>289</Words>
  <Application>Microsoft Office PowerPoint</Application>
  <PresentationFormat>On-screen Show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138</vt:lpstr>
      <vt:lpstr>   A SYSTEM FOR AUTONOMOUS TRACKING AND FOLLOWING OF SHARKS WITH AN AUTONOMOUS UNDERWATER VEHICLE  </vt:lpstr>
      <vt:lpstr>Introduction</vt:lpstr>
      <vt:lpstr>PowerPoint Presentation</vt:lpstr>
      <vt:lpstr>What do we need to track a shark?</vt:lpstr>
      <vt:lpstr>The Tracking device</vt:lpstr>
      <vt:lpstr>PowerPoint Presentation</vt:lpstr>
      <vt:lpstr>Acoustic transmitter</vt:lpstr>
      <vt:lpstr>The AUV</vt:lpstr>
      <vt:lpstr>PowerPoint Presentation</vt:lpstr>
      <vt:lpstr>System Diagram</vt:lpstr>
      <vt:lpstr>PowerPoint Presentation</vt:lpstr>
      <vt:lpstr>PowerPoint Presentation</vt:lpstr>
      <vt:lpstr>PowerPoint Presentation</vt:lpstr>
      <vt:lpstr>Localization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Improved Controller</vt:lpstr>
      <vt:lpstr>PowerPoint Presentation</vt:lpstr>
      <vt:lpstr>PowerPoint Presentation</vt:lpstr>
      <vt:lpstr>Comparison</vt:lpstr>
      <vt:lpstr>How can we trust the algorithm?</vt:lpstr>
      <vt:lpstr>Stationary Tag Tracking</vt:lpstr>
      <vt:lpstr>PowerPoint Presentation</vt:lpstr>
      <vt:lpstr>Tagged AUV Tracking</vt:lpstr>
      <vt:lpstr>PowerPoint Presentation</vt:lpstr>
      <vt:lpstr>PowerPoint Presentation</vt:lpstr>
      <vt:lpstr>Shark Tracking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Shark Tracking using AUVs</dc:title>
  <dc:creator>Esfandiar</dc:creator>
  <cp:lastModifiedBy>CalPoly</cp:lastModifiedBy>
  <cp:revision>160</cp:revision>
  <dcterms:created xsi:type="dcterms:W3CDTF">2011-09-21T00:20:09Z</dcterms:created>
  <dcterms:modified xsi:type="dcterms:W3CDTF">2012-03-11T21:38:31Z</dcterms:modified>
</cp:coreProperties>
</file>