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2" r:id="rId3"/>
    <p:sldId id="264" r:id="rId4"/>
    <p:sldId id="266" r:id="rId5"/>
    <p:sldId id="267" r:id="rId6"/>
    <p:sldId id="268" r:id="rId7"/>
    <p:sldId id="269" r:id="rId8"/>
    <p:sldId id="270" r:id="rId9"/>
    <p:sldId id="277" r:id="rId10"/>
    <p:sldId id="278" r:id="rId11"/>
    <p:sldId id="279" r:id="rId12"/>
    <p:sldId id="276" r:id="rId13"/>
    <p:sldId id="263" r:id="rId14"/>
    <p:sldId id="271" r:id="rId15"/>
    <p:sldId id="275" r:id="rId16"/>
    <p:sldId id="272" r:id="rId17"/>
    <p:sldId id="273" r:id="rId18"/>
    <p:sldId id="260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387" autoAdjust="0"/>
  </p:normalViewPr>
  <p:slideViewPr>
    <p:cSldViewPr>
      <p:cViewPr varScale="1">
        <p:scale>
          <a:sx n="39" d="100"/>
          <a:sy n="39" d="100"/>
        </p:scale>
        <p:origin x="-21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F2BD-92A4-41A2-BD0C-077349570EE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64319-9743-47AD-8CCA-597395C81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4319-9743-47AD-8CCA-597395C815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C8013B-C065-43B6-AB12-2F84B46DF046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90D481-D0DD-4230-9A09-E613A6639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Kuroda</a:t>
            </a:r>
          </a:p>
          <a:p>
            <a:r>
              <a:rPr lang="en-US" dirty="0" smtClean="0"/>
              <a:t>Advisor: Dr. Franz </a:t>
            </a:r>
            <a:r>
              <a:rPr lang="en-US" dirty="0" err="1" smtClean="0"/>
              <a:t>Kurfess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Secure Programming Practice in Academia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42248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Threat Model Driven Approach for Security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Threats modeled as an UML</a:t>
            </a:r>
          </a:p>
          <a:p>
            <a:r>
              <a:rPr lang="en-US" dirty="0" smtClean="0"/>
              <a:t>Scenarios developed as sequence diagrams at design phase</a:t>
            </a:r>
          </a:p>
          <a:p>
            <a:r>
              <a:rPr lang="en-US" dirty="0" smtClean="0"/>
              <a:t>Determine security policy, then define model behavior that would violate said policy.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Software Testing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Leverage cloud services to test code.</a:t>
            </a:r>
          </a:p>
          <a:p>
            <a:r>
              <a:rPr lang="en-US" dirty="0" smtClean="0"/>
              <a:t>Reduce the load on a given system.</a:t>
            </a:r>
          </a:p>
          <a:p>
            <a:r>
              <a:rPr lang="en-US" dirty="0" smtClean="0"/>
              <a:t>Provide continuous testing of code to developers.</a:t>
            </a:r>
          </a:p>
          <a:p>
            <a:r>
              <a:rPr lang="en-US" dirty="0" smtClean="0"/>
              <a:t>Developers can define both high level specifications and lower level test predicates.</a:t>
            </a:r>
          </a:p>
          <a:p>
            <a:r>
              <a:rPr lang="en-US" dirty="0" smtClean="0"/>
              <a:t>Predicates broken into two categories, universal and application specific.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Goals reiterated:</a:t>
            </a:r>
          </a:p>
          <a:p>
            <a:pPr lvl="1"/>
            <a:r>
              <a:rPr lang="en-US" dirty="0" smtClean="0"/>
              <a:t>To expose students to computer security issues.</a:t>
            </a:r>
          </a:p>
          <a:p>
            <a:r>
              <a:rPr lang="en-US" dirty="0" smtClean="0"/>
              <a:t>Close the knowledge gap for student developers</a:t>
            </a:r>
          </a:p>
          <a:p>
            <a:pPr lvl="1"/>
            <a:r>
              <a:rPr lang="en-US" dirty="0" smtClean="0"/>
              <a:t>Students will be exposed to security issues, at a minimum, through submitting and receiving feedback on their code.</a:t>
            </a:r>
          </a:p>
          <a:p>
            <a:pPr lvl="1"/>
            <a:r>
              <a:rPr lang="en-US" dirty="0" smtClean="0"/>
              <a:t>Students may choose to extend their knowledge by becoming “experts” in the system.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Architecture</a:t>
            </a:r>
            <a:endParaRPr lang="en-US" dirty="0"/>
          </a:p>
        </p:txBody>
      </p:sp>
      <p:pic>
        <p:nvPicPr>
          <p:cNvPr id="1026" name="Picture 2" descr="Darpa-noB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646" y="1295400"/>
            <a:ext cx="8521554" cy="510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400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proposal by Dr. </a:t>
            </a:r>
            <a:r>
              <a:rPr lang="en-US" dirty="0" err="1" smtClean="0"/>
              <a:t>Seng</a:t>
            </a:r>
            <a:r>
              <a:rPr lang="en-US" dirty="0" smtClean="0"/>
              <a:t>, Dr. </a:t>
            </a:r>
            <a:r>
              <a:rPr lang="en-US" dirty="0" err="1" smtClean="0"/>
              <a:t>Kurfess</a:t>
            </a:r>
            <a:r>
              <a:rPr lang="en-US" dirty="0" smtClean="0"/>
              <a:t>, Dr. </a:t>
            </a:r>
            <a:r>
              <a:rPr lang="en-US" dirty="0" err="1" smtClean="0"/>
              <a:t>Nico</a:t>
            </a:r>
            <a:r>
              <a:rPr lang="en-US" dirty="0" smtClean="0"/>
              <a:t>, and Dr. </a:t>
            </a:r>
            <a:r>
              <a:rPr lang="en-US" dirty="0" err="1" smtClean="0"/>
              <a:t>Assal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 static code analysis</a:t>
            </a:r>
          </a:p>
          <a:p>
            <a:r>
              <a:rPr lang="en-US" dirty="0" smtClean="0"/>
              <a:t>Generate annotated report for both user and experts</a:t>
            </a:r>
          </a:p>
          <a:p>
            <a:r>
              <a:rPr lang="en-US" dirty="0" smtClean="0"/>
              <a:t>Intermediate agent to potentially combine reports</a:t>
            </a:r>
          </a:p>
          <a:p>
            <a:pPr lvl="1"/>
            <a:r>
              <a:rPr lang="en-US" dirty="0" smtClean="0"/>
              <a:t>Shorten final report</a:t>
            </a:r>
          </a:p>
          <a:p>
            <a:pPr lvl="1"/>
            <a:r>
              <a:rPr lang="en-US" dirty="0" smtClean="0"/>
              <a:t>Reduce redundancy of a given error</a:t>
            </a:r>
          </a:p>
          <a:p>
            <a:pPr lvl="1"/>
            <a:r>
              <a:rPr lang="en-US" dirty="0" smtClean="0"/>
              <a:t>Several challenges</a:t>
            </a:r>
          </a:p>
          <a:p>
            <a:pPr lvl="2"/>
            <a:r>
              <a:rPr lang="en-US" dirty="0" smtClean="0"/>
              <a:t>Reports from each tool may appear differently.</a:t>
            </a:r>
          </a:p>
          <a:p>
            <a:pPr lvl="2"/>
            <a:r>
              <a:rPr lang="en-US" dirty="0" smtClean="0"/>
              <a:t>Text parsing and language processing to accurately create final report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 level of analysis.</a:t>
            </a:r>
          </a:p>
          <a:p>
            <a:r>
              <a:rPr lang="en-US" dirty="0" smtClean="0"/>
              <a:t>Use levels to define how much of an “expert” in the field of computer/network security.</a:t>
            </a:r>
          </a:p>
          <a:p>
            <a:pPr lvl="1"/>
            <a:r>
              <a:rPr lang="en-US" dirty="0" smtClean="0"/>
              <a:t>E.g. Students providing feedback vs. Industry Expert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 running of submitted code.</a:t>
            </a:r>
          </a:p>
          <a:p>
            <a:r>
              <a:rPr lang="en-US" dirty="0" smtClean="0"/>
              <a:t>Collect various metrics about deployed code.</a:t>
            </a:r>
          </a:p>
          <a:p>
            <a:r>
              <a:rPr lang="en-US" dirty="0" smtClean="0"/>
              <a:t>Potentially utilize non-static code analysis methods</a:t>
            </a:r>
          </a:p>
          <a:p>
            <a:r>
              <a:rPr lang="en-US" dirty="0" smtClean="0"/>
              <a:t>Requires building a safe closed environment to run code.</a:t>
            </a:r>
          </a:p>
          <a:p>
            <a:pPr lvl="1"/>
            <a:r>
              <a:rPr lang="en-US" dirty="0" smtClean="0"/>
              <a:t>Must be isolated from external influences.</a:t>
            </a:r>
          </a:p>
          <a:p>
            <a:pPr lvl="1"/>
            <a:r>
              <a:rPr lang="en-US" dirty="0" smtClean="0"/>
              <a:t>Must be restricted if malicious code is submitted.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Analysis of code behavior</a:t>
            </a:r>
          </a:p>
          <a:p>
            <a:r>
              <a:rPr lang="en-US" dirty="0" smtClean="0"/>
              <a:t>Various analysis methods performed on data generated from code deployment.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Architecture</a:t>
            </a:r>
            <a:endParaRPr lang="en-US" dirty="0"/>
          </a:p>
        </p:txBody>
      </p:sp>
      <p:pic>
        <p:nvPicPr>
          <p:cNvPr id="1026" name="Picture 2" descr="Darpa-noB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646" y="1295400"/>
            <a:ext cx="8521554" cy="510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400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proposal by Dr. </a:t>
            </a:r>
            <a:r>
              <a:rPr lang="en-US" dirty="0" err="1" smtClean="0"/>
              <a:t>Seng</a:t>
            </a:r>
            <a:r>
              <a:rPr lang="en-US" dirty="0" smtClean="0"/>
              <a:t>, Dr. </a:t>
            </a:r>
            <a:r>
              <a:rPr lang="en-US" dirty="0" err="1" smtClean="0"/>
              <a:t>Kurfess</a:t>
            </a:r>
            <a:r>
              <a:rPr lang="en-US" dirty="0" smtClean="0"/>
              <a:t>, Dr. </a:t>
            </a:r>
            <a:r>
              <a:rPr lang="en-US" dirty="0" err="1" smtClean="0"/>
              <a:t>Nico</a:t>
            </a:r>
            <a:r>
              <a:rPr lang="en-US" dirty="0" smtClean="0"/>
              <a:t>, and Dr. </a:t>
            </a:r>
            <a:r>
              <a:rPr lang="en-US" dirty="0" err="1" smtClean="0"/>
              <a:t>Assal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system that exposes students to:</a:t>
            </a:r>
          </a:p>
          <a:p>
            <a:pPr lvl="1"/>
            <a:r>
              <a:rPr lang="en-US" dirty="0" smtClean="0"/>
              <a:t>Secure programming practice</a:t>
            </a:r>
          </a:p>
          <a:p>
            <a:pPr lvl="1"/>
            <a:r>
              <a:rPr lang="en-US" dirty="0" smtClean="0"/>
              <a:t>Attack scenarios</a:t>
            </a:r>
          </a:p>
          <a:p>
            <a:pPr lvl="1"/>
            <a:r>
              <a:rPr lang="en-US" dirty="0" smtClean="0"/>
              <a:t>Vulnerable code</a:t>
            </a:r>
          </a:p>
          <a:p>
            <a:r>
              <a:rPr lang="en-US" dirty="0" smtClean="0"/>
              <a:t>Develop system in a service oriented manner.</a:t>
            </a:r>
          </a:p>
          <a:p>
            <a:pPr lvl="1"/>
            <a:r>
              <a:rPr lang="en-US" dirty="0" smtClean="0"/>
              <a:t>Accessible via Internet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Static Code Analysis</a:t>
            </a:r>
          </a:p>
          <a:p>
            <a:r>
              <a:rPr lang="en-US" dirty="0" smtClean="0"/>
              <a:t>Sandbox Environments</a:t>
            </a:r>
          </a:p>
          <a:p>
            <a:r>
              <a:rPr lang="en-US" dirty="0" smtClean="0"/>
              <a:t>Courses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Code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Lint</a:t>
            </a:r>
          </a:p>
          <a:p>
            <a:r>
              <a:rPr lang="en-US" dirty="0" smtClean="0"/>
              <a:t>PC-Lint</a:t>
            </a:r>
          </a:p>
          <a:p>
            <a:r>
              <a:rPr lang="en-US" dirty="0" smtClean="0"/>
              <a:t>JS-Lint</a:t>
            </a:r>
          </a:p>
          <a:p>
            <a:r>
              <a:rPr lang="en-US" dirty="0" err="1" smtClean="0"/>
              <a:t>Pylint</a:t>
            </a:r>
            <a:endParaRPr lang="en-US" dirty="0" smtClean="0"/>
          </a:p>
          <a:p>
            <a:r>
              <a:rPr lang="en-US" dirty="0" err="1" smtClean="0"/>
              <a:t>Pychecker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Sandbox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a controlled space for experiments.</a:t>
            </a:r>
          </a:p>
          <a:p>
            <a:pPr lvl="1"/>
            <a:r>
              <a:rPr lang="en-US" dirty="0" smtClean="0"/>
              <a:t>Penetration test</a:t>
            </a:r>
          </a:p>
          <a:p>
            <a:r>
              <a:rPr lang="en-US" dirty="0" smtClean="0"/>
              <a:t>Allow “safe” environment for safe competitions</a:t>
            </a:r>
          </a:p>
          <a:p>
            <a:pPr lvl="1"/>
            <a:r>
              <a:rPr lang="en-US" dirty="0" err="1" smtClean="0"/>
              <a:t>Defcon</a:t>
            </a:r>
            <a:endParaRPr lang="en-US" dirty="0" smtClean="0"/>
          </a:p>
          <a:p>
            <a:pPr lvl="1"/>
            <a:r>
              <a:rPr lang="en-US" dirty="0" smtClean="0"/>
              <a:t>International Capture the Flag Hacking Competition (UCSB)</a:t>
            </a:r>
          </a:p>
          <a:p>
            <a:pPr lvl="2"/>
            <a:r>
              <a:rPr lang="en-US" dirty="0" smtClean="0"/>
              <a:t>Traditional CTF</a:t>
            </a:r>
          </a:p>
          <a:p>
            <a:pPr lvl="2"/>
            <a:r>
              <a:rPr lang="en-US" dirty="0" smtClean="0"/>
              <a:t>“Treasure Hunt”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Botnet</a:t>
            </a:r>
            <a:r>
              <a:rPr lang="en-US" dirty="0" smtClean="0"/>
              <a:t>” Scenario</a:t>
            </a:r>
          </a:p>
          <a:p>
            <a:pPr lvl="2"/>
            <a:r>
              <a:rPr lang="en-US" dirty="0" smtClean="0"/>
              <a:t>Simulated attack against a rogue nation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Theory and concepts of security</a:t>
            </a:r>
          </a:p>
          <a:p>
            <a:pPr lvl="2"/>
            <a:r>
              <a:rPr lang="en-US" dirty="0" smtClean="0"/>
              <a:t>Encryption</a:t>
            </a:r>
          </a:p>
          <a:p>
            <a:pPr lvl="2"/>
            <a:r>
              <a:rPr lang="en-US" dirty="0" smtClean="0"/>
              <a:t>Program Security</a:t>
            </a:r>
          </a:p>
          <a:p>
            <a:pPr lvl="2"/>
            <a:r>
              <a:rPr lang="en-US" dirty="0" smtClean="0"/>
              <a:t>Network Security</a:t>
            </a:r>
          </a:p>
          <a:p>
            <a:pPr lvl="1"/>
            <a:r>
              <a:rPr lang="en-US" dirty="0" smtClean="0"/>
              <a:t>Implementation of attacks</a:t>
            </a:r>
          </a:p>
          <a:p>
            <a:pPr lvl="2"/>
            <a:r>
              <a:rPr lang="en-US" dirty="0" smtClean="0"/>
              <a:t>Buffer Overflow</a:t>
            </a:r>
          </a:p>
          <a:p>
            <a:pPr lvl="2"/>
            <a:r>
              <a:rPr lang="en-US" dirty="0" smtClean="0"/>
              <a:t>Breaking encryption</a:t>
            </a:r>
          </a:p>
          <a:p>
            <a:pPr lvl="2"/>
            <a:r>
              <a:rPr lang="en-US" dirty="0" smtClean="0"/>
              <a:t>Graceful failure</a:t>
            </a:r>
          </a:p>
          <a:p>
            <a:pPr lvl="2"/>
            <a:r>
              <a:rPr lang="en-US" dirty="0" smtClean="0"/>
              <a:t>SQL Injection</a:t>
            </a:r>
          </a:p>
          <a:p>
            <a:r>
              <a:rPr lang="en-US" dirty="0" smtClean="0"/>
              <a:t>Clubs</a:t>
            </a:r>
          </a:p>
          <a:p>
            <a:pPr lvl="1"/>
            <a:r>
              <a:rPr lang="en-US" dirty="0" smtClean="0"/>
              <a:t>White Hat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Teaching computer security</a:t>
            </a:r>
          </a:p>
          <a:p>
            <a:pPr lvl="1"/>
            <a:r>
              <a:rPr lang="en-US" dirty="0" smtClean="0"/>
              <a:t>Course design</a:t>
            </a:r>
          </a:p>
          <a:p>
            <a:r>
              <a:rPr lang="en-US" dirty="0" smtClean="0"/>
              <a:t>Automated tools in academics</a:t>
            </a:r>
          </a:p>
          <a:p>
            <a:pPr lvl="1"/>
            <a:r>
              <a:rPr lang="en-US" dirty="0" smtClean="0"/>
              <a:t>Checking for plagiarism</a:t>
            </a:r>
          </a:p>
          <a:p>
            <a:r>
              <a:rPr lang="en-US" dirty="0" smtClean="0"/>
              <a:t>In industry</a:t>
            </a:r>
          </a:p>
          <a:p>
            <a:pPr lvl="1"/>
            <a:r>
              <a:rPr lang="en-US" dirty="0" smtClean="0"/>
              <a:t>Penetration testing</a:t>
            </a:r>
          </a:p>
          <a:p>
            <a:pPr lvl="1"/>
            <a:r>
              <a:rPr lang="en-US" dirty="0" smtClean="0"/>
              <a:t>Automated software testing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</a:p>
          <a:p>
            <a:pPr lvl="1"/>
            <a:r>
              <a:rPr lang="en-US" dirty="0" smtClean="0"/>
              <a:t>Not practical to create an additional required course for many universities.</a:t>
            </a:r>
          </a:p>
          <a:p>
            <a:r>
              <a:rPr lang="en-US" dirty="0" smtClean="0"/>
              <a:t>Code analysis</a:t>
            </a:r>
          </a:p>
          <a:p>
            <a:pPr lvl="1"/>
            <a:r>
              <a:rPr lang="en-US" dirty="0" smtClean="0"/>
              <a:t>Utilized by many institutions to reduce plagiarism.</a:t>
            </a:r>
          </a:p>
          <a:p>
            <a:pPr lvl="2"/>
            <a:r>
              <a:rPr lang="en-US" dirty="0" smtClean="0"/>
              <a:t>Textual analysis</a:t>
            </a:r>
          </a:p>
          <a:p>
            <a:pPr lvl="2"/>
            <a:r>
              <a:rPr lang="en-US" dirty="0" smtClean="0"/>
              <a:t>Structural analysis</a:t>
            </a:r>
          </a:p>
          <a:p>
            <a:pPr lvl="2"/>
            <a:r>
              <a:rPr lang="en-US" dirty="0" smtClean="0"/>
              <a:t>Variable analysis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Threat Model Driven Approach for Security Testing</a:t>
            </a:r>
          </a:p>
          <a:p>
            <a:r>
              <a:rPr lang="en-US" dirty="0" smtClean="0"/>
              <a:t>Automated Software Testing as a Service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721</TotalTime>
  <Words>551</Words>
  <Application>Microsoft Office PowerPoint</Application>
  <PresentationFormat>On-screen Show (4:3)</PresentationFormat>
  <Paragraphs>123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Encouraging Secure Programming Practice in Academia</vt:lpstr>
      <vt:lpstr>Goals</vt:lpstr>
      <vt:lpstr>Current Tools</vt:lpstr>
      <vt:lpstr>Static Code Analysis</vt:lpstr>
      <vt:lpstr>Sandbox Environment</vt:lpstr>
      <vt:lpstr>Academics</vt:lpstr>
      <vt:lpstr>Current Research</vt:lpstr>
      <vt:lpstr>Research in Academics</vt:lpstr>
      <vt:lpstr>Research in Industry</vt:lpstr>
      <vt:lpstr>Threat Model Driven Approach for Security Testing</vt:lpstr>
      <vt:lpstr>Automated Software Testing as a Service</vt:lpstr>
      <vt:lpstr>So what?</vt:lpstr>
      <vt:lpstr>Proposed Architecture</vt:lpstr>
      <vt:lpstr>Code Checking</vt:lpstr>
      <vt:lpstr>Human Expert</vt:lpstr>
      <vt:lpstr>Code Deployment</vt:lpstr>
      <vt:lpstr>Behavior Analysis</vt:lpstr>
      <vt:lpstr>Questions?</vt:lpstr>
      <vt:lpstr>Proposed Architecture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 and Secure Programming Practice</dc:title>
  <dc:creator>Scott</dc:creator>
  <cp:lastModifiedBy>Scott</cp:lastModifiedBy>
  <cp:revision>74</cp:revision>
  <dcterms:created xsi:type="dcterms:W3CDTF">2012-03-03T20:14:04Z</dcterms:created>
  <dcterms:modified xsi:type="dcterms:W3CDTF">2012-03-10T23:42:08Z</dcterms:modified>
</cp:coreProperties>
</file>