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58" r:id="rId5"/>
    <p:sldId id="259" r:id="rId6"/>
    <p:sldId id="260" r:id="rId7"/>
    <p:sldId id="264"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206B7E-03B1-4E04-A370-2138E8B3B38C}">
          <p14:sldIdLst>
            <p14:sldId id="256"/>
            <p14:sldId id="278"/>
            <p14:sldId id="257"/>
            <p14:sldId id="258"/>
            <p14:sldId id="259"/>
            <p14:sldId id="260"/>
            <p14:sldId id="264"/>
            <p14:sldId id="261"/>
            <p14:sldId id="262"/>
            <p14:sldId id="263"/>
            <p14:sldId id="265"/>
            <p14:sldId id="266"/>
            <p14:sldId id="267"/>
            <p14:sldId id="268"/>
            <p14:sldId id="269"/>
            <p14:sldId id="270"/>
            <p14:sldId id="271"/>
            <p14:sldId id="272"/>
            <p14:sldId id="273"/>
            <p14:sldId id="274"/>
            <p14:sldId id="275"/>
            <p14:sldId id="276"/>
            <p14:sldId id="277"/>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5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s2E9iSQfGd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Rmvb4Hktv7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XNRx5hc4gY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paceinvaders.d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youtube.com/watch?v=i3Pr8yC8_F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playpacmanonline.ne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Computer Hardware and Software</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Chapter 1</a:t>
            </a:r>
            <a:endParaRPr lang="en-US" dirty="0"/>
          </a:p>
        </p:txBody>
      </p:sp>
    </p:spTree>
    <p:extLst>
      <p:ext uri="{BB962C8B-B14F-4D97-AF65-F5344CB8AC3E}">
        <p14:creationId xmlns:p14="http://schemas.microsoft.com/office/powerpoint/2010/main" val="1524228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Main Memory (cont’d)</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a:t>The main memory of a computer consists of a sequence of cells, where every cell can take one of two states: 0 or 1. The different values are usually represented by different voltage. For example, 0.8 volts or below may denote 0, while 2.2 volts or above can denote the number 1. In computer science, this single cell is referred to as a </a:t>
            </a:r>
            <a:r>
              <a:rPr lang="en-US" sz="2400" dirty="0" smtClean="0">
                <a:solidFill>
                  <a:srgbClr val="FF0000"/>
                </a:solidFill>
              </a:rPr>
              <a:t>bit</a:t>
            </a:r>
            <a:r>
              <a:rPr lang="en-US" sz="2400" dirty="0" smtClean="0"/>
              <a:t>.</a:t>
            </a:r>
            <a:endParaRPr lang="en-US"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437" y="4114800"/>
            <a:ext cx="6730676"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0657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Binary Numbers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solidFill>
                  <a:srgbClr val="FF0000"/>
                </a:solidFill>
              </a:rPr>
              <a:t>Base 10</a:t>
            </a:r>
            <a:r>
              <a:rPr lang="en-US" dirty="0" smtClean="0"/>
              <a:t>: 342 = 3*10</a:t>
            </a:r>
            <a:r>
              <a:rPr lang="en-US" baseline="30000" dirty="0" smtClean="0"/>
              <a:t>2</a:t>
            </a:r>
            <a:r>
              <a:rPr lang="en-US" dirty="0" smtClean="0"/>
              <a:t>+4*10</a:t>
            </a:r>
            <a:r>
              <a:rPr lang="en-US" baseline="30000" dirty="0" smtClean="0"/>
              <a:t>1</a:t>
            </a:r>
            <a:r>
              <a:rPr lang="en-US" dirty="0" smtClean="0"/>
              <a:t>+2*10</a:t>
            </a:r>
            <a:r>
              <a:rPr lang="en-US" baseline="30000" dirty="0" smtClean="0"/>
              <a:t>0</a:t>
            </a:r>
          </a:p>
          <a:p>
            <a:r>
              <a:rPr lang="en-US" dirty="0" smtClean="0">
                <a:solidFill>
                  <a:srgbClr val="FF0000"/>
                </a:solidFill>
              </a:rPr>
              <a:t>Base 2</a:t>
            </a:r>
            <a:r>
              <a:rPr lang="en-US" dirty="0" smtClean="0"/>
              <a:t>: 1010 = 1*2</a:t>
            </a:r>
            <a:r>
              <a:rPr lang="en-US" baseline="30000" dirty="0" smtClean="0"/>
              <a:t>3</a:t>
            </a:r>
            <a:r>
              <a:rPr lang="en-US" dirty="0" smtClean="0"/>
              <a:t>+0*2</a:t>
            </a:r>
            <a:r>
              <a:rPr lang="en-US" baseline="30000" dirty="0" smtClean="0"/>
              <a:t>2</a:t>
            </a:r>
            <a:r>
              <a:rPr lang="en-US" dirty="0" smtClean="0"/>
              <a:t>+1*2</a:t>
            </a:r>
            <a:r>
              <a:rPr lang="en-US" baseline="30000" dirty="0" smtClean="0"/>
              <a:t>1</a:t>
            </a:r>
            <a:r>
              <a:rPr lang="en-US" dirty="0" smtClean="0"/>
              <a:t>+0*2</a:t>
            </a:r>
            <a:r>
              <a:rPr lang="en-US" baseline="30000" dirty="0" smtClean="0"/>
              <a:t>0</a:t>
            </a:r>
          </a:p>
          <a:p>
            <a:r>
              <a:rPr lang="en-US" dirty="0" smtClean="0"/>
              <a:t>Decimal to Binary: 134 to binary</a:t>
            </a:r>
          </a:p>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581399"/>
            <a:ext cx="4648200" cy="2546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6128358"/>
            <a:ext cx="6660157" cy="461665"/>
          </a:xfrm>
          <a:prstGeom prst="rect">
            <a:avLst/>
          </a:prstGeom>
          <a:noFill/>
        </p:spPr>
        <p:txBody>
          <a:bodyPr wrap="none" rtlCol="0">
            <a:spAutoFit/>
          </a:bodyPr>
          <a:lstStyle/>
          <a:p>
            <a:r>
              <a:rPr lang="en-US" sz="2400" dirty="0" smtClean="0"/>
              <a:t>Binary Number is: 10000110 (the result </a:t>
            </a:r>
            <a:r>
              <a:rPr lang="en-US" sz="2400" dirty="0" smtClean="0">
                <a:solidFill>
                  <a:srgbClr val="FF0000"/>
                </a:solidFill>
              </a:rPr>
              <a:t>backwards</a:t>
            </a:r>
            <a:r>
              <a:rPr lang="en-US" sz="2400" dirty="0" smtClean="0"/>
              <a:t>).</a:t>
            </a:r>
            <a:endParaRPr lang="en-US" sz="2400" dirty="0"/>
          </a:p>
        </p:txBody>
      </p:sp>
    </p:spTree>
    <p:extLst>
      <p:ext uri="{BB962C8B-B14F-4D97-AF65-F5344CB8AC3E}">
        <p14:creationId xmlns:p14="http://schemas.microsoft.com/office/powerpoint/2010/main" val="242469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Hexadecimal Numbers</a:t>
            </a:r>
            <a:endParaRPr lang="en-US" dirty="0">
              <a:solidFill>
                <a:srgbClr val="0070C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371600"/>
            <a:ext cx="7686191"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2354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Binary to Hexadecimal</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1101 0010</a:t>
            </a:r>
            <a:r>
              <a:rPr lang="en-US" baseline="-25000" dirty="0" smtClean="0">
                <a:solidFill>
                  <a:srgbClr val="FF0000"/>
                </a:solidFill>
              </a:rPr>
              <a:t>2</a:t>
            </a:r>
            <a:r>
              <a:rPr lang="en-US" dirty="0" smtClean="0"/>
              <a:t>= 12 2 = C2</a:t>
            </a:r>
            <a:r>
              <a:rPr lang="en-US" baseline="-25000" dirty="0" smtClean="0">
                <a:solidFill>
                  <a:srgbClr val="FF0000"/>
                </a:solidFill>
              </a:rPr>
              <a:t>16</a:t>
            </a:r>
            <a:r>
              <a:rPr lang="en-US" dirty="0" smtClean="0"/>
              <a:t>  </a:t>
            </a:r>
          </a:p>
          <a:p>
            <a:r>
              <a:rPr lang="en-US" dirty="0" smtClean="0"/>
              <a:t>Given 8 bits, split in two half-bytes. Convert each half-byte to hexadecimal using table.</a:t>
            </a:r>
          </a:p>
          <a:p>
            <a:r>
              <a:rPr lang="en-US" dirty="0" smtClean="0"/>
              <a:t>Decimal to Hexadecimal: Convert to Binary and then </a:t>
            </a:r>
            <a:r>
              <a:rPr lang="en-US" dirty="0" smtClean="0"/>
              <a:t>to hexadecimal</a:t>
            </a:r>
            <a:r>
              <a:rPr lang="en-US" dirty="0" smtClean="0"/>
              <a:t>.</a:t>
            </a:r>
          </a:p>
          <a:p>
            <a:r>
              <a:rPr lang="en-US" dirty="0" smtClean="0"/>
              <a:t>Hexadecimal to decimal:</a:t>
            </a:r>
          </a:p>
          <a:p>
            <a:r>
              <a:rPr lang="en-US" dirty="0" smtClean="0"/>
              <a:t>FC03 = F*16</a:t>
            </a:r>
            <a:r>
              <a:rPr lang="en-US" baseline="30000" dirty="0" smtClean="0"/>
              <a:t>3</a:t>
            </a:r>
            <a:r>
              <a:rPr lang="en-US" dirty="0" smtClean="0"/>
              <a:t>+C*16</a:t>
            </a:r>
            <a:r>
              <a:rPr lang="en-US" baseline="30000" dirty="0" smtClean="0"/>
              <a:t>2</a:t>
            </a:r>
            <a:r>
              <a:rPr lang="en-US" dirty="0" smtClean="0"/>
              <a:t>+0*16</a:t>
            </a:r>
            <a:r>
              <a:rPr lang="en-US" baseline="30000" dirty="0" smtClean="0"/>
              <a:t>1</a:t>
            </a:r>
            <a:r>
              <a:rPr lang="en-US" dirty="0" smtClean="0"/>
              <a:t>+3*16</a:t>
            </a:r>
            <a:r>
              <a:rPr lang="en-US" baseline="30000" dirty="0" smtClean="0"/>
              <a:t>0</a:t>
            </a:r>
            <a:r>
              <a:rPr lang="en-US" dirty="0" smtClean="0"/>
              <a:t>=</a:t>
            </a:r>
            <a:r>
              <a:rPr lang="en-US" dirty="0"/>
              <a:t> </a:t>
            </a:r>
            <a:r>
              <a:rPr lang="en-US" dirty="0" smtClean="0"/>
              <a:t>15*16</a:t>
            </a:r>
            <a:r>
              <a:rPr lang="en-US" baseline="30000" dirty="0" smtClean="0"/>
              <a:t>3</a:t>
            </a:r>
            <a:r>
              <a:rPr lang="en-US" dirty="0" smtClean="0"/>
              <a:t>+12*16</a:t>
            </a:r>
            <a:r>
              <a:rPr lang="en-US" baseline="30000" dirty="0" smtClean="0"/>
              <a:t>2</a:t>
            </a:r>
            <a:r>
              <a:rPr lang="en-US" dirty="0" smtClean="0"/>
              <a:t>+0*16</a:t>
            </a:r>
            <a:r>
              <a:rPr lang="en-US" baseline="30000" dirty="0" smtClean="0"/>
              <a:t>1</a:t>
            </a:r>
            <a:r>
              <a:rPr lang="en-US" dirty="0" smtClean="0"/>
              <a:t>+3*16</a:t>
            </a:r>
            <a:r>
              <a:rPr lang="en-US" baseline="30000" dirty="0" smtClean="0"/>
              <a:t>0</a:t>
            </a:r>
            <a:r>
              <a:rPr lang="en-US" dirty="0" smtClean="0"/>
              <a:t>=64515</a:t>
            </a:r>
            <a:endParaRPr lang="en-US" dirty="0"/>
          </a:p>
        </p:txBody>
      </p:sp>
    </p:spTree>
    <p:extLst>
      <p:ext uri="{BB962C8B-B14F-4D97-AF65-F5344CB8AC3E}">
        <p14:creationId xmlns:p14="http://schemas.microsoft.com/office/powerpoint/2010/main" val="1894634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Process of Program </a:t>
            </a:r>
            <a:r>
              <a:rPr lang="en-US" dirty="0">
                <a:solidFill>
                  <a:srgbClr val="0070C0"/>
                </a:solidFill>
              </a:rPr>
              <a:t>C</a:t>
            </a:r>
            <a:r>
              <a:rPr lang="en-US" dirty="0" smtClean="0">
                <a:solidFill>
                  <a:srgbClr val="0070C0"/>
                </a:solidFill>
              </a:rPr>
              <a:t>reation</a:t>
            </a:r>
            <a:endParaRPr lang="en-US" dirty="0">
              <a:solidFill>
                <a:srgbClr val="0070C0"/>
              </a:solidFill>
            </a:endParaRPr>
          </a:p>
        </p:txBody>
      </p:sp>
      <p:sp>
        <p:nvSpPr>
          <p:cNvPr id="3" name="Content Placeholder 2"/>
          <p:cNvSpPr>
            <a:spLocks noGrp="1"/>
          </p:cNvSpPr>
          <p:nvPr>
            <p:ph idx="1"/>
          </p:nvPr>
        </p:nvSpPr>
        <p:spPr>
          <a:xfrm>
            <a:off x="457200" y="1600200"/>
            <a:ext cx="8686800" cy="5181600"/>
          </a:xfrm>
        </p:spPr>
        <p:txBody>
          <a:bodyPr>
            <a:normAutofit fontScale="85000" lnSpcReduction="10000"/>
          </a:bodyPr>
          <a:lstStyle/>
          <a:p>
            <a:r>
              <a:rPr lang="en-US" dirty="0" smtClean="0"/>
              <a:t>Software is written using text files that are saved on the hard disk (called a program). An </a:t>
            </a:r>
            <a:r>
              <a:rPr lang="en-US" dirty="0" smtClean="0">
                <a:solidFill>
                  <a:srgbClr val="FF0000"/>
                </a:solidFill>
              </a:rPr>
              <a:t>Integrated Development Environment (IDE) </a:t>
            </a:r>
            <a:r>
              <a:rPr lang="en-US" dirty="0" smtClean="0"/>
              <a:t>can be used to create the files.</a:t>
            </a:r>
          </a:p>
          <a:p>
            <a:r>
              <a:rPr lang="en-US" dirty="0" smtClean="0"/>
              <a:t>If a </a:t>
            </a:r>
            <a:r>
              <a:rPr lang="en-US" dirty="0" smtClean="0">
                <a:solidFill>
                  <a:srgbClr val="FF0000"/>
                </a:solidFill>
              </a:rPr>
              <a:t>compiler</a:t>
            </a:r>
            <a:r>
              <a:rPr lang="en-US" dirty="0" smtClean="0"/>
              <a:t> is used, then the code is translated into executable binary code that is loaded in the main memory.</a:t>
            </a:r>
          </a:p>
          <a:p>
            <a:r>
              <a:rPr lang="en-US" dirty="0" smtClean="0"/>
              <a:t>The CPU executes the binary code from the main memory.</a:t>
            </a:r>
          </a:p>
          <a:p>
            <a:r>
              <a:rPr lang="en-US" dirty="0" smtClean="0"/>
              <a:t>If an </a:t>
            </a:r>
            <a:r>
              <a:rPr lang="en-US" dirty="0" smtClean="0">
                <a:solidFill>
                  <a:srgbClr val="FF0000"/>
                </a:solidFill>
              </a:rPr>
              <a:t>interpreter</a:t>
            </a:r>
            <a:r>
              <a:rPr lang="en-US" dirty="0" smtClean="0"/>
              <a:t> is used, then the translation to binary code and the execution of the code happens at the same time. Since the program needs to be translated to binary code during program execution, an interpreter is slower than a compiler.</a:t>
            </a:r>
            <a:endParaRPr lang="en-US" dirty="0"/>
          </a:p>
        </p:txBody>
      </p:sp>
    </p:spTree>
    <p:extLst>
      <p:ext uri="{BB962C8B-B14F-4D97-AF65-F5344CB8AC3E}">
        <p14:creationId xmlns:p14="http://schemas.microsoft.com/office/powerpoint/2010/main" val="1432421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What </a:t>
            </a:r>
            <a:r>
              <a:rPr lang="en-US" dirty="0">
                <a:solidFill>
                  <a:srgbClr val="0070C0"/>
                </a:solidFill>
              </a:rPr>
              <a:t>A</a:t>
            </a:r>
            <a:r>
              <a:rPr lang="en-US" dirty="0" smtClean="0">
                <a:solidFill>
                  <a:srgbClr val="0070C0"/>
                </a:solidFill>
              </a:rPr>
              <a:t>bout Java?</a:t>
            </a:r>
            <a:endParaRPr lang="en-US" dirty="0">
              <a:solidFill>
                <a:srgbClr val="0070C0"/>
              </a:solidFill>
            </a:endParaRPr>
          </a:p>
        </p:txBody>
      </p:sp>
      <p:sp>
        <p:nvSpPr>
          <p:cNvPr id="3" name="Content Placeholder 2"/>
          <p:cNvSpPr>
            <a:spLocks noGrp="1"/>
          </p:cNvSpPr>
          <p:nvPr>
            <p:ph idx="1"/>
          </p:nvPr>
        </p:nvSpPr>
        <p:spPr>
          <a:xfrm>
            <a:off x="457200" y="1600200"/>
            <a:ext cx="8534400" cy="5029200"/>
          </a:xfrm>
        </p:spPr>
        <p:txBody>
          <a:bodyPr>
            <a:normAutofit fontScale="92500"/>
          </a:bodyPr>
          <a:lstStyle/>
          <a:p>
            <a:r>
              <a:rPr lang="en-US" dirty="0" smtClean="0"/>
              <a:t>Java uses both an interpreter and a compiler.</a:t>
            </a:r>
          </a:p>
          <a:p>
            <a:r>
              <a:rPr lang="en-US" dirty="0" smtClean="0"/>
              <a:t>A compiler translates a </a:t>
            </a:r>
            <a:r>
              <a:rPr lang="en-US" dirty="0" smtClean="0">
                <a:solidFill>
                  <a:srgbClr val="FF0000"/>
                </a:solidFill>
              </a:rPr>
              <a:t>.java </a:t>
            </a:r>
            <a:r>
              <a:rPr lang="en-US" dirty="0" smtClean="0"/>
              <a:t>text file into a </a:t>
            </a:r>
            <a:r>
              <a:rPr lang="en-US" dirty="0" smtClean="0">
                <a:solidFill>
                  <a:srgbClr val="FF0000"/>
                </a:solidFill>
              </a:rPr>
              <a:t>.class </a:t>
            </a:r>
            <a:r>
              <a:rPr lang="en-US" dirty="0" smtClean="0"/>
              <a:t>binary file. The .class contains </a:t>
            </a:r>
            <a:r>
              <a:rPr lang="en-US" dirty="0" smtClean="0">
                <a:solidFill>
                  <a:srgbClr val="FF0000"/>
                </a:solidFill>
              </a:rPr>
              <a:t>Java </a:t>
            </a:r>
            <a:r>
              <a:rPr lang="en-US" dirty="0">
                <a:solidFill>
                  <a:srgbClr val="FF0000"/>
                </a:solidFill>
              </a:rPr>
              <a:t>b</a:t>
            </a:r>
            <a:r>
              <a:rPr lang="en-US" dirty="0" smtClean="0">
                <a:solidFill>
                  <a:srgbClr val="FF0000"/>
                </a:solidFill>
              </a:rPr>
              <a:t>inary code</a:t>
            </a:r>
            <a:r>
              <a:rPr lang="en-US" dirty="0" smtClean="0"/>
              <a:t>.</a:t>
            </a:r>
          </a:p>
          <a:p>
            <a:r>
              <a:rPr lang="en-US" dirty="0" smtClean="0"/>
              <a:t>The Java binary code can be later executed using an interpreter (called </a:t>
            </a:r>
            <a:r>
              <a:rPr lang="en-US" dirty="0" smtClean="0">
                <a:solidFill>
                  <a:srgbClr val="FF0000"/>
                </a:solidFill>
              </a:rPr>
              <a:t>Java Virtual Machine (JVM)</a:t>
            </a:r>
            <a:r>
              <a:rPr lang="en-US" dirty="0" smtClean="0"/>
              <a:t>).</a:t>
            </a:r>
          </a:p>
          <a:p>
            <a:r>
              <a:rPr lang="en-US" dirty="0" smtClean="0"/>
              <a:t>Since an interpreter is used, executing Java code can be slow.</a:t>
            </a:r>
          </a:p>
          <a:p>
            <a:r>
              <a:rPr lang="en-US" dirty="0" smtClean="0"/>
              <a:t>The advantage is that Java binary code can run under different operating systems as long as the JVM </a:t>
            </a:r>
            <a:r>
              <a:rPr lang="en-US" dirty="0" smtClean="0"/>
              <a:t>software is </a:t>
            </a:r>
            <a:r>
              <a:rPr lang="en-US" dirty="0" smtClean="0"/>
              <a:t>installed.</a:t>
            </a:r>
            <a:endParaRPr lang="en-US" dirty="0"/>
          </a:p>
        </p:txBody>
      </p:sp>
    </p:spTree>
    <p:extLst>
      <p:ext uri="{BB962C8B-B14F-4D97-AF65-F5344CB8AC3E}">
        <p14:creationId xmlns:p14="http://schemas.microsoft.com/office/powerpoint/2010/main" val="1866336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Type of Software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solidFill>
                  <a:srgbClr val="FF0000"/>
                </a:solidFill>
              </a:rPr>
              <a:t>Application Software</a:t>
            </a:r>
          </a:p>
          <a:p>
            <a:pPr lvl="1"/>
            <a:r>
              <a:rPr lang="en-US" dirty="0" smtClean="0"/>
              <a:t>Games, office software, web browsers, etc.</a:t>
            </a:r>
          </a:p>
          <a:p>
            <a:r>
              <a:rPr lang="en-US" dirty="0" smtClean="0">
                <a:solidFill>
                  <a:srgbClr val="FF0000"/>
                </a:solidFill>
              </a:rPr>
              <a:t>Operating System Software</a:t>
            </a:r>
          </a:p>
          <a:p>
            <a:pPr lvl="1"/>
            <a:r>
              <a:rPr lang="en-US" dirty="0" smtClean="0"/>
              <a:t>Supports </a:t>
            </a:r>
            <a:r>
              <a:rPr lang="en-US" dirty="0" smtClean="0">
                <a:solidFill>
                  <a:srgbClr val="FF0000"/>
                </a:solidFill>
              </a:rPr>
              <a:t>Graphical User Interface (GUI).</a:t>
            </a:r>
            <a:endParaRPr lang="en-US" dirty="0" smtClean="0"/>
          </a:p>
          <a:p>
            <a:pPr lvl="1"/>
            <a:r>
              <a:rPr lang="en-US" dirty="0" smtClean="0"/>
              <a:t>Allows access to </a:t>
            </a:r>
            <a:r>
              <a:rPr lang="en-US" dirty="0" smtClean="0">
                <a:solidFill>
                  <a:srgbClr val="FF0000"/>
                </a:solidFill>
              </a:rPr>
              <a:t>I/O devices</a:t>
            </a:r>
            <a:r>
              <a:rPr lang="en-US" dirty="0" smtClean="0"/>
              <a:t>: e.g. keyboard, hard disc, monitor, mouse, etc.</a:t>
            </a:r>
          </a:p>
          <a:p>
            <a:pPr lvl="1"/>
            <a:r>
              <a:rPr lang="en-US" dirty="0" smtClean="0"/>
              <a:t>Allows concurrent program execution.</a:t>
            </a:r>
            <a:endParaRPr lang="en-US" dirty="0"/>
          </a:p>
        </p:txBody>
      </p:sp>
    </p:spTree>
    <p:extLst>
      <p:ext uri="{BB962C8B-B14F-4D97-AF65-F5344CB8AC3E}">
        <p14:creationId xmlns:p14="http://schemas.microsoft.com/office/powerpoint/2010/main" val="241894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Types of Programming Languages</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2060"/>
                </a:solidFill>
              </a:rPr>
              <a:t>1</a:t>
            </a:r>
            <a:r>
              <a:rPr lang="en-US" baseline="30000" dirty="0" smtClean="0">
                <a:solidFill>
                  <a:srgbClr val="002060"/>
                </a:solidFill>
              </a:rPr>
              <a:t>st</a:t>
            </a:r>
            <a:r>
              <a:rPr lang="en-US" dirty="0" smtClean="0">
                <a:solidFill>
                  <a:srgbClr val="002060"/>
                </a:solidFill>
              </a:rPr>
              <a:t> generation</a:t>
            </a:r>
            <a:r>
              <a:rPr lang="en-US" dirty="0" smtClean="0"/>
              <a:t>: </a:t>
            </a:r>
            <a:r>
              <a:rPr lang="en-US" dirty="0" smtClean="0">
                <a:solidFill>
                  <a:srgbClr val="FF0000"/>
                </a:solidFill>
              </a:rPr>
              <a:t>Machine Language </a:t>
            </a:r>
            <a:r>
              <a:rPr lang="en-US" dirty="0" smtClean="0"/>
              <a:t>(use 0 and 1s or hexadecimal code).</a:t>
            </a:r>
          </a:p>
          <a:p>
            <a:r>
              <a:rPr lang="en-US" dirty="0" smtClean="0">
                <a:solidFill>
                  <a:srgbClr val="002060"/>
                </a:solidFill>
              </a:rPr>
              <a:t>2</a:t>
            </a:r>
            <a:r>
              <a:rPr lang="en-US" baseline="30000" dirty="0" smtClean="0">
                <a:solidFill>
                  <a:srgbClr val="002060"/>
                </a:solidFill>
              </a:rPr>
              <a:t>nd</a:t>
            </a:r>
            <a:r>
              <a:rPr lang="en-US" dirty="0" smtClean="0">
                <a:solidFill>
                  <a:srgbClr val="002060"/>
                </a:solidFill>
              </a:rPr>
              <a:t> generation</a:t>
            </a:r>
            <a:r>
              <a:rPr lang="en-US" dirty="0" smtClean="0"/>
              <a:t>: </a:t>
            </a:r>
            <a:r>
              <a:rPr lang="en-US" dirty="0" smtClean="0">
                <a:solidFill>
                  <a:srgbClr val="FF0000"/>
                </a:solidFill>
              </a:rPr>
              <a:t>Assembly language </a:t>
            </a:r>
            <a:r>
              <a:rPr lang="en-US" dirty="0" smtClean="0"/>
              <a:t>(use memory locations and registers (CPU memory)). Example, </a:t>
            </a:r>
            <a:r>
              <a:rPr lang="en-US" dirty="0" smtClean="0">
                <a:solidFill>
                  <a:srgbClr val="0070C0"/>
                </a:solidFill>
              </a:rPr>
              <a:t>add a b c</a:t>
            </a:r>
            <a:r>
              <a:rPr lang="en-US" dirty="0" smtClean="0"/>
              <a:t>.</a:t>
            </a:r>
          </a:p>
          <a:p>
            <a:r>
              <a:rPr lang="en-US" dirty="0" smtClean="0">
                <a:solidFill>
                  <a:srgbClr val="002060"/>
                </a:solidFill>
              </a:rPr>
              <a:t>3</a:t>
            </a:r>
            <a:r>
              <a:rPr lang="en-US" baseline="30000" dirty="0" smtClean="0">
                <a:solidFill>
                  <a:srgbClr val="002060"/>
                </a:solidFill>
              </a:rPr>
              <a:t>rd</a:t>
            </a:r>
            <a:r>
              <a:rPr lang="en-US" dirty="0" smtClean="0">
                <a:solidFill>
                  <a:srgbClr val="002060"/>
                </a:solidFill>
              </a:rPr>
              <a:t> generation</a:t>
            </a:r>
            <a:r>
              <a:rPr lang="en-US" dirty="0" smtClean="0"/>
              <a:t>: Higher level language with variables. Does not translate directly into machine code. Examples: C, C++, Java.</a:t>
            </a:r>
          </a:p>
          <a:p>
            <a:r>
              <a:rPr lang="en-US" dirty="0" smtClean="0">
                <a:solidFill>
                  <a:srgbClr val="002060"/>
                </a:solidFill>
              </a:rPr>
              <a:t>4</a:t>
            </a:r>
            <a:r>
              <a:rPr lang="en-US" baseline="30000" dirty="0" smtClean="0">
                <a:solidFill>
                  <a:srgbClr val="002060"/>
                </a:solidFill>
              </a:rPr>
              <a:t>th</a:t>
            </a:r>
            <a:r>
              <a:rPr lang="en-US" dirty="0" smtClean="0">
                <a:solidFill>
                  <a:srgbClr val="002060"/>
                </a:solidFill>
              </a:rPr>
              <a:t> generation</a:t>
            </a:r>
            <a:r>
              <a:rPr lang="en-US" dirty="0" smtClean="0"/>
              <a:t>: Descriptive languages. Tell the computer what you want, but not how to get it. Example: SQL.</a:t>
            </a:r>
            <a:endParaRPr lang="en-US" dirty="0"/>
          </a:p>
        </p:txBody>
      </p:sp>
    </p:spTree>
    <p:extLst>
      <p:ext uri="{BB962C8B-B14F-4D97-AF65-F5344CB8AC3E}">
        <p14:creationId xmlns:p14="http://schemas.microsoft.com/office/powerpoint/2010/main" val="2928343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Brief History of Computer Games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hlinkClick r:id="rId2"/>
              </a:rPr>
              <a:t>Tennis for Two</a:t>
            </a:r>
            <a:endParaRPr lang="en-US" dirty="0" smtClean="0"/>
          </a:p>
          <a:p>
            <a:r>
              <a:rPr lang="en-US" dirty="0"/>
              <a:t>K</a:t>
            </a:r>
            <a:r>
              <a:rPr lang="en-US" dirty="0" smtClean="0"/>
              <a:t>nob for trajectory and a button for hitting the ball.</a:t>
            </a:r>
          </a:p>
          <a:p>
            <a:r>
              <a:rPr lang="en-US" dirty="0" smtClean="0"/>
              <a:t>Part of Brookhaven National Laboratory.</a:t>
            </a:r>
          </a:p>
          <a:p>
            <a:r>
              <a:rPr lang="en-US" dirty="0" smtClean="0"/>
              <a:t>Developed in 1969.</a:t>
            </a:r>
            <a:endParaRPr lang="en-US" dirty="0"/>
          </a:p>
        </p:txBody>
      </p:sp>
    </p:spTree>
    <p:extLst>
      <p:ext uri="{BB962C8B-B14F-4D97-AF65-F5344CB8AC3E}">
        <p14:creationId xmlns:p14="http://schemas.microsoft.com/office/powerpoint/2010/main" val="2467812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Cathode Ray Tube</a:t>
            </a:r>
            <a:endParaRPr lang="en-US" dirty="0">
              <a:solidFill>
                <a:srgbClr val="0070C0"/>
              </a:solidFill>
            </a:endParaRPr>
          </a:p>
        </p:txBody>
      </p:sp>
      <p:sp>
        <p:nvSpPr>
          <p:cNvPr id="3" name="Content Placeholder 2"/>
          <p:cNvSpPr>
            <a:spLocks noGrp="1"/>
          </p:cNvSpPr>
          <p:nvPr>
            <p:ph idx="1"/>
          </p:nvPr>
        </p:nvSpPr>
        <p:spPr/>
        <p:txBody>
          <a:bodyPr/>
          <a:lstStyle/>
          <a:p>
            <a:r>
              <a:rPr lang="en-US" dirty="0" err="1" smtClean="0">
                <a:hlinkClick r:id="rId2"/>
              </a:rPr>
              <a:t>Spacewar</a:t>
            </a:r>
            <a:r>
              <a:rPr lang="en-US" dirty="0" smtClean="0">
                <a:hlinkClick r:id="rId2"/>
              </a:rPr>
              <a:t>!</a:t>
            </a:r>
            <a:endParaRPr lang="en-US" dirty="0" smtClean="0"/>
          </a:p>
          <a:p>
            <a:r>
              <a:rPr lang="en-US" dirty="0" smtClean="0"/>
              <a:t>Year: 1971</a:t>
            </a:r>
          </a:p>
          <a:p>
            <a:r>
              <a:rPr lang="en-US" dirty="0" smtClean="0"/>
              <a:t>coin-operated</a:t>
            </a:r>
          </a:p>
          <a:p>
            <a:r>
              <a:rPr lang="en-US" dirty="0" smtClean="0"/>
              <a:t>1,500 games manufactured</a:t>
            </a:r>
            <a:endParaRPr lang="en-US" dirty="0"/>
          </a:p>
        </p:txBody>
      </p:sp>
    </p:spTree>
    <p:extLst>
      <p:ext uri="{BB962C8B-B14F-4D97-AF65-F5344CB8AC3E}">
        <p14:creationId xmlns:p14="http://schemas.microsoft.com/office/powerpoint/2010/main" val="2752758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Overview</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Brief History of Computers</a:t>
            </a:r>
          </a:p>
          <a:p>
            <a:r>
              <a:rPr lang="en-US" dirty="0" smtClean="0"/>
              <a:t>Hardware of a Computer</a:t>
            </a:r>
          </a:p>
          <a:p>
            <a:r>
              <a:rPr lang="en-US" dirty="0" smtClean="0"/>
              <a:t>Binary and Hexadecimal Numbers</a:t>
            </a:r>
          </a:p>
          <a:p>
            <a:r>
              <a:rPr lang="en-US" dirty="0" smtClean="0"/>
              <a:t>Compiling vs. Interpreting Computer Programs</a:t>
            </a:r>
          </a:p>
          <a:p>
            <a:r>
              <a:rPr lang="en-US" dirty="0" smtClean="0"/>
              <a:t>Executing Java programs</a:t>
            </a:r>
          </a:p>
          <a:p>
            <a:r>
              <a:rPr lang="en-US" dirty="0" smtClean="0"/>
              <a:t>Application Software vs. Operating System Software</a:t>
            </a:r>
          </a:p>
          <a:p>
            <a:r>
              <a:rPr lang="en-US" dirty="0" smtClean="0"/>
              <a:t>Different Generations of Programming Languages</a:t>
            </a:r>
          </a:p>
          <a:p>
            <a:r>
              <a:rPr lang="en-US" dirty="0" smtClean="0"/>
              <a:t>Brief History of Computer Games</a:t>
            </a:r>
            <a:endParaRPr lang="en-US" dirty="0"/>
          </a:p>
        </p:txBody>
      </p:sp>
    </p:spTree>
    <p:extLst>
      <p:ext uri="{BB962C8B-B14F-4D97-AF65-F5344CB8AC3E}">
        <p14:creationId xmlns:p14="http://schemas.microsoft.com/office/powerpoint/2010/main" val="382832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First Mass Video Game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hlinkClick r:id="rId2"/>
              </a:rPr>
              <a:t>Pong</a:t>
            </a:r>
            <a:endParaRPr lang="en-US" dirty="0" smtClean="0"/>
          </a:p>
          <a:p>
            <a:r>
              <a:rPr lang="en-US" dirty="0" smtClean="0"/>
              <a:t>1972</a:t>
            </a:r>
          </a:p>
          <a:p>
            <a:r>
              <a:rPr lang="en-US" dirty="0" smtClean="0"/>
              <a:t>19,000 machines sold </a:t>
            </a:r>
            <a:endParaRPr lang="en-US" dirty="0" smtClean="0"/>
          </a:p>
          <a:p>
            <a:pPr marL="0" indent="0">
              <a:buNone/>
            </a:pPr>
            <a:r>
              <a:rPr lang="en-US" dirty="0" smtClean="0"/>
              <a:t>(</a:t>
            </a:r>
            <a:r>
              <a:rPr lang="en-US" dirty="0" smtClean="0"/>
              <a:t>similar to game console).</a:t>
            </a:r>
          </a:p>
          <a:p>
            <a:endParaRPr lang="en-US" dirty="0"/>
          </a:p>
        </p:txBody>
      </p:sp>
      <p:pic>
        <p:nvPicPr>
          <p:cNvPr id="1026" name="Picture 2" descr="http://upload.wikimedia.org/wikipedia/commons/thumb/3/32/Signed_Pong_Cabinet.jpg/640px-Signed_Pong_Cabin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828800"/>
            <a:ext cx="2781177"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069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Color Games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hlinkClick r:id="rId2"/>
              </a:rPr>
              <a:t>Space Invaders</a:t>
            </a:r>
            <a:endParaRPr lang="en-US" dirty="0" smtClean="0"/>
          </a:p>
          <a:p>
            <a:r>
              <a:rPr lang="en-US" dirty="0" smtClean="0"/>
              <a:t>1978</a:t>
            </a:r>
          </a:p>
          <a:p>
            <a:r>
              <a:rPr lang="en-US" dirty="0" smtClean="0"/>
              <a:t>Produced by Atari</a:t>
            </a:r>
          </a:p>
        </p:txBody>
      </p:sp>
    </p:spTree>
    <p:extLst>
      <p:ext uri="{BB962C8B-B14F-4D97-AF65-F5344CB8AC3E}">
        <p14:creationId xmlns:p14="http://schemas.microsoft.com/office/powerpoint/2010/main" val="1532476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1979</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hlinkClick r:id="rId2"/>
              </a:rPr>
              <a:t>Asteroids</a:t>
            </a:r>
            <a:endParaRPr lang="en-US" dirty="0" smtClean="0"/>
          </a:p>
          <a:p>
            <a:r>
              <a:rPr lang="en-US" dirty="0" smtClean="0"/>
              <a:t>Produced by Atari</a:t>
            </a:r>
            <a:endParaRPr lang="en-US" dirty="0"/>
          </a:p>
        </p:txBody>
      </p:sp>
    </p:spTree>
    <p:extLst>
      <p:ext uri="{BB962C8B-B14F-4D97-AF65-F5344CB8AC3E}">
        <p14:creationId xmlns:p14="http://schemas.microsoft.com/office/powerpoint/2010/main" val="1243041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1980</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hlinkClick r:id="rId2"/>
              </a:rPr>
              <a:t>Pac-Man</a:t>
            </a:r>
            <a:endParaRPr lang="en-US" dirty="0"/>
          </a:p>
        </p:txBody>
      </p:sp>
    </p:spTree>
    <p:extLst>
      <p:ext uri="{BB962C8B-B14F-4D97-AF65-F5344CB8AC3E}">
        <p14:creationId xmlns:p14="http://schemas.microsoft.com/office/powerpoint/2010/main" val="2147175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Conclusion</a:t>
            </a:r>
            <a:endParaRPr lang="en-US"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Computers understand only binary code (0s and 1s).</a:t>
            </a:r>
          </a:p>
          <a:p>
            <a:r>
              <a:rPr lang="en-US" dirty="0" smtClean="0"/>
              <a:t>Computers can execute only simple operations: read/write memory, arithmetic operations, interact with I/O devices (through the main memory of the I/O devices).</a:t>
            </a:r>
          </a:p>
          <a:p>
            <a:r>
              <a:rPr lang="en-US" dirty="0" smtClean="0"/>
              <a:t>A computer program is written using text. Then a compiler or an interpreter is used to create the binary code that computers can understand.</a:t>
            </a:r>
          </a:p>
          <a:p>
            <a:r>
              <a:rPr lang="en-US" dirty="0" smtClean="0"/>
              <a:t>Permanent data is saved on the hard disk. It needs to be moved to the main memory before it can be accessed by the CPU. The size of the main memory is much smaller than the size of hard disk. However, reading from / (writing to) main memory is much faster.</a:t>
            </a:r>
          </a:p>
        </p:txBody>
      </p:sp>
    </p:spTree>
    <p:extLst>
      <p:ext uri="{BB962C8B-B14F-4D97-AF65-F5344CB8AC3E}">
        <p14:creationId xmlns:p14="http://schemas.microsoft.com/office/powerpoint/2010/main" val="1274216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History of Computers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a:t>Computers are electronic devices that can perform calculations. </a:t>
            </a:r>
            <a:endParaRPr lang="en-US" sz="2400" dirty="0" smtClean="0"/>
          </a:p>
          <a:p>
            <a:r>
              <a:rPr lang="en-US" sz="2400" dirty="0"/>
              <a:t>The first electronic digital computer was built by physics professor John </a:t>
            </a:r>
            <a:r>
              <a:rPr lang="en-US" sz="2400" dirty="0" err="1" smtClean="0"/>
              <a:t>Atanasoff</a:t>
            </a:r>
            <a:r>
              <a:rPr lang="en-US" sz="2400" dirty="0" smtClean="0"/>
              <a:t> </a:t>
            </a:r>
            <a:r>
              <a:rPr lang="en-US" sz="2400" dirty="0"/>
              <a:t>and his graduate student Clifford Berry in 1937. The computer could not be programmed and could be used only to solve linear equations</a:t>
            </a:r>
            <a:r>
              <a:rPr lang="en-US" sz="2400" dirty="0" smtClean="0"/>
              <a:t>.</a:t>
            </a:r>
          </a:p>
        </p:txBody>
      </p:sp>
      <p:pic>
        <p:nvPicPr>
          <p:cNvPr id="1026" name="Picture 2" descr="http://www.ushistory.org/more/eniac/images/atanasof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012297"/>
            <a:ext cx="1624794" cy="23476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65929" y="6386463"/>
            <a:ext cx="2530373" cy="369332"/>
          </a:xfrm>
          <a:prstGeom prst="rect">
            <a:avLst/>
          </a:prstGeom>
          <a:noFill/>
        </p:spPr>
        <p:txBody>
          <a:bodyPr wrap="none" rtlCol="0">
            <a:spAutoFit/>
          </a:bodyPr>
          <a:lstStyle/>
          <a:p>
            <a:r>
              <a:rPr lang="en-US" dirty="0" smtClean="0"/>
              <a:t>Picture of John </a:t>
            </a:r>
            <a:r>
              <a:rPr lang="en-US" dirty="0" err="1" smtClean="0"/>
              <a:t>Atanasoff</a:t>
            </a:r>
            <a:endParaRPr lang="en-US" dirty="0"/>
          </a:p>
        </p:txBody>
      </p:sp>
    </p:spTree>
    <p:extLst>
      <p:ext uri="{BB962C8B-B14F-4D97-AF65-F5344CB8AC3E}">
        <p14:creationId xmlns:p14="http://schemas.microsoft.com/office/powerpoint/2010/main" val="2016277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History of Computer (cont’d)</a:t>
            </a:r>
            <a:endParaRPr lang="en-US" dirty="0">
              <a:solidFill>
                <a:srgbClr val="0070C0"/>
              </a:solidFill>
            </a:endParaRPr>
          </a:p>
        </p:txBody>
      </p:sp>
      <p:sp>
        <p:nvSpPr>
          <p:cNvPr id="3" name="Content Placeholder 2"/>
          <p:cNvSpPr>
            <a:spLocks noGrp="1"/>
          </p:cNvSpPr>
          <p:nvPr>
            <p:ph idx="1"/>
          </p:nvPr>
        </p:nvSpPr>
        <p:spPr/>
        <p:txBody>
          <a:bodyPr/>
          <a:lstStyle/>
          <a:p>
            <a:r>
              <a:rPr lang="en-US" dirty="0"/>
              <a:t>Six year later, in 1943, the first programmable electronic computer was built by Tommy </a:t>
            </a:r>
            <a:r>
              <a:rPr lang="en-US" dirty="0" smtClean="0"/>
              <a:t>Flowers.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3276600"/>
            <a:ext cx="4724400" cy="3127553"/>
          </a:xfrm>
          <a:prstGeom prst="rect">
            <a:avLst/>
          </a:prstGeom>
        </p:spPr>
      </p:pic>
    </p:spTree>
    <p:extLst>
      <p:ext uri="{BB962C8B-B14F-4D97-AF65-F5344CB8AC3E}">
        <p14:creationId xmlns:p14="http://schemas.microsoft.com/office/powerpoint/2010/main" val="4283883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History of Computers (cont’d)</a:t>
            </a:r>
            <a:endParaRPr lang="en-US"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first computers took a lot of space. </a:t>
            </a:r>
            <a:endParaRPr lang="en-US" dirty="0" smtClean="0"/>
          </a:p>
          <a:p>
            <a:r>
              <a:rPr lang="en-US" dirty="0" smtClean="0"/>
              <a:t>Different </a:t>
            </a:r>
            <a:r>
              <a:rPr lang="en-US" dirty="0"/>
              <a:t>components, such as secondary storage and main memory were in separate racks. </a:t>
            </a:r>
            <a:endParaRPr lang="en-US" dirty="0" smtClean="0"/>
          </a:p>
          <a:p>
            <a:r>
              <a:rPr lang="en-US" dirty="0" smtClean="0"/>
              <a:t>Early </a:t>
            </a:r>
            <a:r>
              <a:rPr lang="en-US" dirty="0"/>
              <a:t>computers could easily fill a present-day classroom. </a:t>
            </a:r>
            <a:endParaRPr lang="en-US" dirty="0" smtClean="0"/>
          </a:p>
          <a:p>
            <a:r>
              <a:rPr lang="en-US" dirty="0"/>
              <a:t>T</a:t>
            </a:r>
            <a:r>
              <a:rPr lang="en-US" dirty="0" smtClean="0"/>
              <a:t>he </a:t>
            </a:r>
            <a:r>
              <a:rPr lang="en-US" dirty="0"/>
              <a:t>term</a:t>
            </a:r>
            <a:r>
              <a:rPr lang="en-US" dirty="0">
                <a:solidFill>
                  <a:srgbClr val="FF0000"/>
                </a:solidFill>
              </a:rPr>
              <a:t> </a:t>
            </a:r>
            <a:r>
              <a:rPr lang="en-US" dirty="0" smtClean="0">
                <a:solidFill>
                  <a:srgbClr val="FF0000"/>
                </a:solidFill>
              </a:rPr>
              <a:t>bug</a:t>
            </a:r>
            <a:r>
              <a:rPr lang="en-US" dirty="0" smtClean="0"/>
              <a:t>, </a:t>
            </a:r>
            <a:r>
              <a:rPr lang="en-US" dirty="0"/>
              <a:t>which is commonly used to describe a software error, derives from the days when actual rodents were roaming around the different components of a computer. </a:t>
            </a:r>
            <a:endParaRPr lang="en-US" dirty="0" smtClean="0"/>
          </a:p>
          <a:p>
            <a:r>
              <a:rPr lang="en-US" dirty="0" smtClean="0"/>
              <a:t>As </a:t>
            </a:r>
            <a:r>
              <a:rPr lang="en-US" dirty="0"/>
              <a:t>time progressed, computers became smaller and cheaper. </a:t>
            </a:r>
            <a:endParaRPr lang="en-US" dirty="0" smtClean="0"/>
          </a:p>
          <a:p>
            <a:r>
              <a:rPr lang="en-US" dirty="0" smtClean="0"/>
              <a:t>The </a:t>
            </a:r>
            <a:r>
              <a:rPr lang="en-US" dirty="0"/>
              <a:t>personal computer was introduced in the late 1970s and early 1980s by the likes of Hewlett Packard, Apple, and IBM.</a:t>
            </a:r>
          </a:p>
        </p:txBody>
      </p:sp>
    </p:spTree>
    <p:extLst>
      <p:ext uri="{BB962C8B-B14F-4D97-AF65-F5344CB8AC3E}">
        <p14:creationId xmlns:p14="http://schemas.microsoft.com/office/powerpoint/2010/main" val="1677350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Hardware of a Computer</a:t>
            </a:r>
            <a:endParaRPr lang="en-US" dirty="0">
              <a:solidFill>
                <a:srgbClr val="0070C0"/>
              </a:solidFill>
            </a:endParaRPr>
          </a:p>
        </p:txBody>
      </p:sp>
      <p:pic>
        <p:nvPicPr>
          <p:cNvPr id="2050" name="Picture 2" descr="http://www.onlinecomputertips.com/images/hardwa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45951"/>
            <a:ext cx="6553200" cy="5702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37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Hardware of Computer (cont’d)</a:t>
            </a:r>
            <a:endParaRPr lang="en-US" dirty="0">
              <a:solidFill>
                <a:srgbClr val="0070C0"/>
              </a:solidFill>
            </a:endParaRPr>
          </a:p>
        </p:txBody>
      </p:sp>
      <p:sp>
        <p:nvSpPr>
          <p:cNvPr id="4" name="TextBox 3"/>
          <p:cNvSpPr txBox="1"/>
          <p:nvPr/>
        </p:nvSpPr>
        <p:spPr>
          <a:xfrm>
            <a:off x="3124200" y="1752600"/>
            <a:ext cx="574196" cy="369332"/>
          </a:xfrm>
          <a:prstGeom prst="rect">
            <a:avLst/>
          </a:prstGeom>
          <a:noFill/>
        </p:spPr>
        <p:txBody>
          <a:bodyPr wrap="none" rtlCol="0">
            <a:spAutoFit/>
          </a:bodyPr>
          <a:lstStyle/>
          <a:p>
            <a:r>
              <a:rPr lang="en-US" dirty="0" smtClean="0"/>
              <a:t>CPU</a:t>
            </a:r>
            <a:endParaRPr lang="en-US" dirty="0"/>
          </a:p>
        </p:txBody>
      </p:sp>
      <p:sp>
        <p:nvSpPr>
          <p:cNvPr id="5" name="TextBox 4"/>
          <p:cNvSpPr txBox="1"/>
          <p:nvPr/>
        </p:nvSpPr>
        <p:spPr>
          <a:xfrm>
            <a:off x="2649134" y="2623751"/>
            <a:ext cx="1524328" cy="369332"/>
          </a:xfrm>
          <a:prstGeom prst="rect">
            <a:avLst/>
          </a:prstGeom>
          <a:noFill/>
        </p:spPr>
        <p:txBody>
          <a:bodyPr wrap="none" rtlCol="0">
            <a:spAutoFit/>
          </a:bodyPr>
          <a:lstStyle/>
          <a:p>
            <a:r>
              <a:rPr lang="en-US" dirty="0" smtClean="0"/>
              <a:t>Main Memory</a:t>
            </a:r>
            <a:endParaRPr lang="en-US" dirty="0"/>
          </a:p>
        </p:txBody>
      </p:sp>
      <p:sp>
        <p:nvSpPr>
          <p:cNvPr id="6" name="TextBox 5"/>
          <p:cNvSpPr txBox="1"/>
          <p:nvPr/>
        </p:nvSpPr>
        <p:spPr>
          <a:xfrm>
            <a:off x="2895600" y="3581400"/>
            <a:ext cx="1074397" cy="369332"/>
          </a:xfrm>
          <a:prstGeom prst="rect">
            <a:avLst/>
          </a:prstGeom>
          <a:noFill/>
        </p:spPr>
        <p:txBody>
          <a:bodyPr wrap="none" rtlCol="0">
            <a:spAutoFit/>
          </a:bodyPr>
          <a:lstStyle/>
          <a:p>
            <a:r>
              <a:rPr lang="en-US" dirty="0" smtClean="0"/>
              <a:t>Hard Disc</a:t>
            </a:r>
            <a:endParaRPr lang="en-US" dirty="0"/>
          </a:p>
        </p:txBody>
      </p:sp>
      <p:cxnSp>
        <p:nvCxnSpPr>
          <p:cNvPr id="10" name="Straight Arrow Connector 9"/>
          <p:cNvCxnSpPr>
            <a:stCxn id="4" idx="2"/>
            <a:endCxn id="5" idx="0"/>
          </p:cNvCxnSpPr>
          <p:nvPr/>
        </p:nvCxnSpPr>
        <p:spPr>
          <a:xfrm>
            <a:off x="3411298" y="2121932"/>
            <a:ext cx="0" cy="5018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a:endCxn id="6" idx="0"/>
          </p:cNvCxnSpPr>
          <p:nvPr/>
        </p:nvCxnSpPr>
        <p:spPr>
          <a:xfrm>
            <a:off x="3411298" y="2993083"/>
            <a:ext cx="21501" cy="58831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86128" y="3581400"/>
            <a:ext cx="1071960" cy="369332"/>
          </a:xfrm>
          <a:prstGeom prst="rect">
            <a:avLst/>
          </a:prstGeom>
          <a:noFill/>
        </p:spPr>
        <p:txBody>
          <a:bodyPr wrap="none" rtlCol="0">
            <a:spAutoFit/>
          </a:bodyPr>
          <a:lstStyle/>
          <a:p>
            <a:r>
              <a:rPr lang="en-US" dirty="0" smtClean="0"/>
              <a:t>Keyboard</a:t>
            </a:r>
            <a:endParaRPr lang="en-US" dirty="0"/>
          </a:p>
        </p:txBody>
      </p:sp>
      <p:cxnSp>
        <p:nvCxnSpPr>
          <p:cNvPr id="17" name="Straight Arrow Connector 16"/>
          <p:cNvCxnSpPr>
            <a:stCxn id="5" idx="3"/>
            <a:endCxn id="15" idx="0"/>
          </p:cNvCxnSpPr>
          <p:nvPr/>
        </p:nvCxnSpPr>
        <p:spPr>
          <a:xfrm>
            <a:off x="4173462" y="2808417"/>
            <a:ext cx="748646" cy="77298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3469" y="3581400"/>
            <a:ext cx="955070" cy="369332"/>
          </a:xfrm>
          <a:prstGeom prst="rect">
            <a:avLst/>
          </a:prstGeom>
          <a:noFill/>
        </p:spPr>
        <p:txBody>
          <a:bodyPr wrap="none" rtlCol="0">
            <a:spAutoFit/>
          </a:bodyPr>
          <a:lstStyle/>
          <a:p>
            <a:r>
              <a:rPr lang="en-US" dirty="0" smtClean="0"/>
              <a:t>Monitor</a:t>
            </a:r>
            <a:endParaRPr lang="en-US" dirty="0"/>
          </a:p>
        </p:txBody>
      </p:sp>
      <p:cxnSp>
        <p:nvCxnSpPr>
          <p:cNvPr id="21" name="Straight Arrow Connector 20"/>
          <p:cNvCxnSpPr>
            <a:stCxn id="19" idx="0"/>
          </p:cNvCxnSpPr>
          <p:nvPr/>
        </p:nvCxnSpPr>
        <p:spPr>
          <a:xfrm flipV="1">
            <a:off x="2151004" y="2808417"/>
            <a:ext cx="592196" cy="77298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165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Central Processing Unit (CPU)</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It is the </a:t>
            </a:r>
            <a:r>
              <a:rPr lang="en-US" sz="2400" dirty="0" smtClean="0">
                <a:solidFill>
                  <a:srgbClr val="FF0000"/>
                </a:solidFill>
              </a:rPr>
              <a:t>brain</a:t>
            </a:r>
            <a:r>
              <a:rPr lang="en-US" sz="2400" dirty="0" smtClean="0"/>
              <a:t> of a computer.</a:t>
            </a:r>
          </a:p>
          <a:p>
            <a:r>
              <a:rPr lang="en-US" sz="2400" dirty="0"/>
              <a:t>It is a device that can perform simple calculations. These includes </a:t>
            </a:r>
            <a:r>
              <a:rPr lang="en-US" sz="2400" dirty="0">
                <a:solidFill>
                  <a:srgbClr val="FF0000"/>
                </a:solidFill>
              </a:rPr>
              <a:t>addition</a:t>
            </a:r>
            <a:r>
              <a:rPr lang="en-US" sz="2400" dirty="0"/>
              <a:t>, </a:t>
            </a:r>
            <a:r>
              <a:rPr lang="en-US" sz="2400" dirty="0">
                <a:solidFill>
                  <a:srgbClr val="FF0000"/>
                </a:solidFill>
              </a:rPr>
              <a:t>deletion</a:t>
            </a:r>
            <a:r>
              <a:rPr lang="en-US" sz="2400" dirty="0"/>
              <a:t>, </a:t>
            </a:r>
            <a:r>
              <a:rPr lang="en-US" sz="2400" dirty="0">
                <a:solidFill>
                  <a:srgbClr val="FF0000"/>
                </a:solidFill>
              </a:rPr>
              <a:t>subtraction</a:t>
            </a:r>
            <a:r>
              <a:rPr lang="en-US" sz="2400" dirty="0"/>
              <a:t>, and </a:t>
            </a:r>
            <a:r>
              <a:rPr lang="en-US" sz="2400" dirty="0">
                <a:solidFill>
                  <a:srgbClr val="FF0000"/>
                </a:solidFill>
              </a:rPr>
              <a:t>multiplication</a:t>
            </a:r>
            <a:r>
              <a:rPr lang="en-US" sz="2400" dirty="0"/>
              <a:t>. </a:t>
            </a:r>
            <a:endParaRPr lang="en-US" sz="2400" dirty="0" smtClean="0"/>
          </a:p>
          <a:p>
            <a:r>
              <a:rPr lang="en-US" sz="2400" dirty="0"/>
              <a:t>The speed of a CPU is measured in </a:t>
            </a:r>
            <a:r>
              <a:rPr lang="en-US" sz="2400" dirty="0" err="1" smtClean="0"/>
              <a:t>herz</a:t>
            </a:r>
            <a:r>
              <a:rPr lang="en-US" sz="2400" dirty="0" smtClean="0"/>
              <a:t>, </a:t>
            </a:r>
            <a:r>
              <a:rPr lang="en-US" sz="2400" dirty="0"/>
              <a:t>which is a measure of frequency in cycles per second. </a:t>
            </a:r>
            <a:endParaRPr lang="en-US" sz="2400" dirty="0" smtClean="0"/>
          </a:p>
          <a:p>
            <a:r>
              <a:rPr lang="en-US" sz="2400" dirty="0"/>
              <a:t>In one cycle, the CPU can perform one instruction. </a:t>
            </a:r>
            <a:endParaRPr lang="en-US" sz="2400" dirty="0" smtClean="0"/>
          </a:p>
          <a:p>
            <a:r>
              <a:rPr lang="en-US" sz="2400" dirty="0"/>
              <a:t>Typical CPU speeds of modern computers are around </a:t>
            </a:r>
            <a:r>
              <a:rPr lang="en-US" sz="2400" dirty="0">
                <a:solidFill>
                  <a:srgbClr val="FF0000"/>
                </a:solidFill>
              </a:rPr>
              <a:t>2GHz</a:t>
            </a:r>
            <a:r>
              <a:rPr lang="en-US" sz="2400" dirty="0"/>
              <a:t>, which corresponds to 2 gigahertz, or </a:t>
            </a:r>
            <a:r>
              <a:rPr lang="en-US" sz="2400" dirty="0">
                <a:solidFill>
                  <a:srgbClr val="FF0000"/>
                </a:solidFill>
              </a:rPr>
              <a:t>2 billion instructions per second</a:t>
            </a:r>
            <a:r>
              <a:rPr lang="en-US" sz="2400"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4953000"/>
            <a:ext cx="2049344" cy="1676400"/>
          </a:xfrm>
          <a:prstGeom prst="rect">
            <a:avLst/>
          </a:prstGeom>
        </p:spPr>
      </p:pic>
    </p:spTree>
    <p:extLst>
      <p:ext uri="{BB962C8B-B14F-4D97-AF65-F5344CB8AC3E}">
        <p14:creationId xmlns:p14="http://schemas.microsoft.com/office/powerpoint/2010/main" val="285487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Main Memory</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The CPU communicates with the main memory.</a:t>
            </a:r>
          </a:p>
          <a:p>
            <a:r>
              <a:rPr lang="en-US" sz="2400" dirty="0" smtClean="0"/>
              <a:t>The program that is executed and data that is used must be stored here.</a:t>
            </a:r>
          </a:p>
          <a:p>
            <a:r>
              <a:rPr lang="en-US" sz="2400" dirty="0" smtClean="0"/>
              <a:t>Main memory is typically RAM (</a:t>
            </a:r>
            <a:r>
              <a:rPr lang="en-US" sz="2400" dirty="0" smtClean="0">
                <a:solidFill>
                  <a:srgbClr val="FF0000"/>
                </a:solidFill>
              </a:rPr>
              <a:t>random access memory</a:t>
            </a:r>
            <a:r>
              <a:rPr lang="en-US" sz="2400" dirty="0" smtClean="0"/>
              <a:t>).</a:t>
            </a:r>
          </a:p>
          <a:p>
            <a:r>
              <a:rPr lang="en-US" sz="2400" dirty="0" smtClean="0"/>
              <a:t>It takes the same time to read or write every cell of the data.</a:t>
            </a:r>
          </a:p>
          <a:p>
            <a:r>
              <a:rPr lang="en-US" sz="2400" dirty="0" smtClean="0">
                <a:solidFill>
                  <a:srgbClr val="FF0000"/>
                </a:solidFill>
              </a:rPr>
              <a:t>Volatile</a:t>
            </a:r>
            <a:r>
              <a:rPr lang="en-US" sz="2400" dirty="0" smtClean="0"/>
              <a:t> (deleted when power goes off).</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4191000"/>
            <a:ext cx="2905897" cy="2179423"/>
          </a:xfrm>
          <a:prstGeom prst="rect">
            <a:avLst/>
          </a:prstGeom>
        </p:spPr>
      </p:pic>
    </p:spTree>
    <p:extLst>
      <p:ext uri="{BB962C8B-B14F-4D97-AF65-F5344CB8AC3E}">
        <p14:creationId xmlns:p14="http://schemas.microsoft.com/office/powerpoint/2010/main" val="262148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TotalTime>
  <Words>1089</Words>
  <Application>Microsoft Office PowerPoint</Application>
  <PresentationFormat>On-screen Show (4:3)</PresentationFormat>
  <Paragraphs>109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Computer Hardware and Software</vt:lpstr>
      <vt:lpstr>Overview</vt:lpstr>
      <vt:lpstr>History of Computers</vt:lpstr>
      <vt:lpstr>History of Computer (cont’d)</vt:lpstr>
      <vt:lpstr>History of Computers (cont’d)</vt:lpstr>
      <vt:lpstr>Hardware of a Computer</vt:lpstr>
      <vt:lpstr>Hardware of Computer (cont’d)</vt:lpstr>
      <vt:lpstr>Central Processing Unit (CPU)</vt:lpstr>
      <vt:lpstr>Main Memory</vt:lpstr>
      <vt:lpstr>Main Memory (cont’d)</vt:lpstr>
      <vt:lpstr>Binary Numbers</vt:lpstr>
      <vt:lpstr>Hexadecimal Numbers</vt:lpstr>
      <vt:lpstr>Binary to Hexadecimal</vt:lpstr>
      <vt:lpstr>The Process of Program Creation</vt:lpstr>
      <vt:lpstr>What About Java?</vt:lpstr>
      <vt:lpstr>Type of Software</vt:lpstr>
      <vt:lpstr>Types of Programming Languages</vt:lpstr>
      <vt:lpstr>Brief History of Computer Games</vt:lpstr>
      <vt:lpstr>Cathode Ray Tube</vt:lpstr>
      <vt:lpstr>First Mass Video Game</vt:lpstr>
      <vt:lpstr>Color Games</vt:lpstr>
      <vt:lpstr>1979</vt:lpstr>
      <vt:lpstr>1980</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Hardware and Software</dc:title>
  <dc:creator>lubo</dc:creator>
  <cp:lastModifiedBy>lubo</cp:lastModifiedBy>
  <cp:revision>19</cp:revision>
  <dcterms:created xsi:type="dcterms:W3CDTF">2006-08-16T00:00:00Z</dcterms:created>
  <dcterms:modified xsi:type="dcterms:W3CDTF">2014-08-18T15:54:23Z</dcterms:modified>
</cp:coreProperties>
</file>