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313" r:id="rId8"/>
    <p:sldId id="262" r:id="rId9"/>
    <p:sldId id="263" r:id="rId10"/>
    <p:sldId id="264" r:id="rId11"/>
    <p:sldId id="265" r:id="rId12"/>
    <p:sldId id="266" r:id="rId13"/>
    <p:sldId id="267" r:id="rId14"/>
    <p:sldId id="269" r:id="rId15"/>
    <p:sldId id="268" r:id="rId16"/>
    <p:sldId id="270" r:id="rId17"/>
    <p:sldId id="271" r:id="rId18"/>
    <p:sldId id="272" r:id="rId19"/>
    <p:sldId id="273" r:id="rId20"/>
    <p:sldId id="274" r:id="rId21"/>
    <p:sldId id="276" r:id="rId22"/>
    <p:sldId id="275"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1" r:id="rId37"/>
    <p:sldId id="290" r:id="rId38"/>
    <p:sldId id="293" r:id="rId39"/>
    <p:sldId id="294" r:id="rId40"/>
    <p:sldId id="295" r:id="rId41"/>
    <p:sldId id="292" r:id="rId42"/>
    <p:sldId id="296" r:id="rId43"/>
    <p:sldId id="297" r:id="rId44"/>
    <p:sldId id="298" r:id="rId45"/>
    <p:sldId id="299" r:id="rId46"/>
    <p:sldId id="301" r:id="rId47"/>
    <p:sldId id="300" r:id="rId48"/>
    <p:sldId id="302" r:id="rId49"/>
    <p:sldId id="303" r:id="rId50"/>
    <p:sldId id="304" r:id="rId51"/>
    <p:sldId id="305" r:id="rId52"/>
    <p:sldId id="306" r:id="rId53"/>
    <p:sldId id="307" r:id="rId54"/>
    <p:sldId id="308" r:id="rId55"/>
    <p:sldId id="309" r:id="rId56"/>
    <p:sldId id="310" r:id="rId57"/>
    <p:sldId id="311" r:id="rId58"/>
    <p:sldId id="312"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3AD4B38-5BAA-4B85-8EE5-92810ADA0467}">
          <p14:sldIdLst>
            <p14:sldId id="256"/>
            <p14:sldId id="257"/>
            <p14:sldId id="258"/>
            <p14:sldId id="259"/>
            <p14:sldId id="260"/>
            <p14:sldId id="261"/>
            <p14:sldId id="313"/>
            <p14:sldId id="262"/>
            <p14:sldId id="263"/>
            <p14:sldId id="264"/>
            <p14:sldId id="265"/>
            <p14:sldId id="266"/>
            <p14:sldId id="267"/>
            <p14:sldId id="269"/>
            <p14:sldId id="268"/>
            <p14:sldId id="270"/>
            <p14:sldId id="271"/>
            <p14:sldId id="272"/>
            <p14:sldId id="273"/>
            <p14:sldId id="274"/>
            <p14:sldId id="276"/>
            <p14:sldId id="275"/>
            <p14:sldId id="277"/>
            <p14:sldId id="278"/>
            <p14:sldId id="279"/>
            <p14:sldId id="280"/>
            <p14:sldId id="281"/>
            <p14:sldId id="282"/>
            <p14:sldId id="283"/>
            <p14:sldId id="284"/>
            <p14:sldId id="285"/>
            <p14:sldId id="286"/>
            <p14:sldId id="287"/>
            <p14:sldId id="288"/>
            <p14:sldId id="289"/>
            <p14:sldId id="291"/>
            <p14:sldId id="290"/>
            <p14:sldId id="293"/>
            <p14:sldId id="294"/>
            <p14:sldId id="295"/>
            <p14:sldId id="292"/>
            <p14:sldId id="296"/>
            <p14:sldId id="297"/>
            <p14:sldId id="298"/>
            <p14:sldId id="299"/>
            <p14:sldId id="301"/>
            <p14:sldId id="300"/>
            <p14:sldId id="302"/>
            <p14:sldId id="303"/>
            <p14:sldId id="304"/>
            <p14:sldId id="305"/>
            <p14:sldId id="306"/>
            <p14:sldId id="307"/>
            <p14:sldId id="308"/>
            <p14:sldId id="309"/>
            <p14:sldId id="310"/>
            <p14:sldId id="311"/>
            <p14:sldId id="31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35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0070C0"/>
                </a:solidFill>
              </a:rPr>
              <a:t>Nested Classes and Event Handling</a:t>
            </a:r>
            <a:endParaRPr lang="en-US" dirty="0">
              <a:solidFill>
                <a:srgbClr val="0070C0"/>
              </a:solidFill>
            </a:endParaRPr>
          </a:p>
        </p:txBody>
      </p:sp>
      <p:sp>
        <p:nvSpPr>
          <p:cNvPr id="3" name="Subtitle 2"/>
          <p:cNvSpPr>
            <a:spLocks noGrp="1"/>
          </p:cNvSpPr>
          <p:nvPr>
            <p:ph type="subTitle" idx="1"/>
          </p:nvPr>
        </p:nvSpPr>
        <p:spPr/>
        <p:txBody>
          <a:bodyPr/>
          <a:lstStyle/>
          <a:p>
            <a:r>
              <a:rPr lang="en-US" dirty="0" smtClean="0"/>
              <a:t>Chapter 10</a:t>
            </a:r>
            <a:endParaRPr lang="en-US" dirty="0"/>
          </a:p>
        </p:txBody>
      </p:sp>
    </p:spTree>
    <p:extLst>
      <p:ext uri="{BB962C8B-B14F-4D97-AF65-F5344CB8AC3E}">
        <p14:creationId xmlns:p14="http://schemas.microsoft.com/office/powerpoint/2010/main" val="6659828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Static Nested Class</a:t>
            </a:r>
            <a:endParaRPr lang="en-US" dirty="0">
              <a:solidFill>
                <a:srgbClr val="0070C0"/>
              </a:solidFill>
            </a:endParaRPr>
          </a:p>
        </p:txBody>
      </p:sp>
      <p:sp>
        <p:nvSpPr>
          <p:cNvPr id="4" name="TextBox 3"/>
          <p:cNvSpPr txBox="1"/>
          <p:nvPr/>
        </p:nvSpPr>
        <p:spPr>
          <a:xfrm>
            <a:off x="152400" y="1219200"/>
            <a:ext cx="8991600" cy="5632311"/>
          </a:xfrm>
          <a:prstGeom prst="rect">
            <a:avLst/>
          </a:prstGeom>
          <a:noFill/>
        </p:spPr>
        <p:txBody>
          <a:bodyPr wrap="square" rtlCol="0">
            <a:spAutoFit/>
          </a:bodyPr>
          <a:lstStyle/>
          <a:p>
            <a:r>
              <a:rPr lang="en-US" sz="2000" dirty="0">
                <a:latin typeface="Courier New" pitchFamily="49" charset="0"/>
                <a:cs typeface="Courier New" pitchFamily="49" charset="0"/>
              </a:rPr>
              <a:t>public class </a:t>
            </a:r>
            <a:r>
              <a:rPr lang="en-US" sz="2000" dirty="0" err="1">
                <a:latin typeface="Courier New" pitchFamily="49" charset="0"/>
                <a:cs typeface="Courier New" pitchFamily="49" charset="0"/>
              </a:rPr>
              <a:t>TypingGame</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public static void  main(String[] </a:t>
            </a:r>
            <a:r>
              <a:rPr lang="en-US" sz="2000" dirty="0" err="1">
                <a:latin typeface="Courier New" pitchFamily="49" charset="0"/>
                <a:cs typeface="Courier New" pitchFamily="49" charset="0"/>
              </a:rPr>
              <a:t>args</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Timer t = new Timer(1000, new </a:t>
            </a:r>
            <a:r>
              <a:rPr lang="en-US" sz="2000" dirty="0" err="1">
                <a:solidFill>
                  <a:srgbClr val="FF0000"/>
                </a:solidFill>
                <a:latin typeface="Courier New" pitchFamily="49" charset="0"/>
                <a:cs typeface="Courier New" pitchFamily="49" charset="0"/>
              </a:rPr>
              <a:t>TimerListener</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t.start</a:t>
            </a:r>
            <a:r>
              <a:rPr lang="en-US" sz="2000" dirty="0" smtClean="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JFrame</a:t>
            </a:r>
            <a:r>
              <a:rPr lang="en-US" sz="2000" dirty="0" smtClean="0">
                <a:latin typeface="Courier New" pitchFamily="49" charset="0"/>
                <a:cs typeface="Courier New" pitchFamily="49" charset="0"/>
              </a:rPr>
              <a:t> </a:t>
            </a:r>
            <a:r>
              <a:rPr lang="en-US" sz="2000" dirty="0">
                <a:latin typeface="Courier New" pitchFamily="49" charset="0"/>
                <a:cs typeface="Courier New" pitchFamily="49" charset="0"/>
              </a:rPr>
              <a:t>frame = new </a:t>
            </a:r>
            <a:r>
              <a:rPr lang="en-US" sz="2000" dirty="0" err="1">
                <a:latin typeface="Courier New" pitchFamily="49" charset="0"/>
                <a:cs typeface="Courier New" pitchFamily="49" charset="0"/>
              </a:rPr>
              <a:t>JFrame</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frame.setVisible</a:t>
            </a:r>
            <a:r>
              <a:rPr lang="en-US" sz="2000" dirty="0">
                <a:latin typeface="Courier New" pitchFamily="49" charset="0"/>
                <a:cs typeface="Courier New" pitchFamily="49" charset="0"/>
              </a:rPr>
              <a:t>(true);</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a:t>
            </a:r>
            <a:endParaRPr lang="en-US" sz="2000" dirty="0">
              <a:latin typeface="Courier New" pitchFamily="49" charset="0"/>
              <a:cs typeface="Courier New" pitchFamily="49" charset="0"/>
            </a:endParaRPr>
          </a:p>
          <a:p>
            <a:r>
              <a:rPr lang="en-US" sz="2000" dirty="0">
                <a:solidFill>
                  <a:srgbClr val="FF0000"/>
                </a:solidFill>
                <a:latin typeface="Courier New" pitchFamily="49" charset="0"/>
                <a:cs typeface="Courier New" pitchFamily="49" charset="0"/>
              </a:rPr>
              <a:t>  </a:t>
            </a:r>
            <a:r>
              <a:rPr lang="en-US" sz="2000" dirty="0">
                <a:latin typeface="Courier New" pitchFamily="49" charset="0"/>
                <a:cs typeface="Courier New" pitchFamily="49" charset="0"/>
              </a:rPr>
              <a:t>public</a:t>
            </a:r>
            <a:r>
              <a:rPr lang="en-US" sz="2000" dirty="0">
                <a:solidFill>
                  <a:srgbClr val="FF0000"/>
                </a:solidFill>
                <a:latin typeface="Courier New" pitchFamily="49" charset="0"/>
                <a:cs typeface="Courier New" pitchFamily="49" charset="0"/>
              </a:rPr>
              <a:t> static</a:t>
            </a:r>
            <a:r>
              <a:rPr lang="en-US" sz="2000" dirty="0">
                <a:latin typeface="Courier New" pitchFamily="49" charset="0"/>
                <a:cs typeface="Courier New" pitchFamily="49" charset="0"/>
              </a:rPr>
              <a:t> class </a:t>
            </a:r>
            <a:r>
              <a:rPr lang="en-US" sz="2000" dirty="0" err="1">
                <a:latin typeface="Courier New" pitchFamily="49" charset="0"/>
                <a:cs typeface="Courier New" pitchFamily="49" charset="0"/>
              </a:rPr>
              <a:t>TimerListener</a:t>
            </a:r>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implements</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ActionListener</a:t>
            </a:r>
            <a:r>
              <a:rPr lang="en-US" sz="2000" dirty="0" smtClean="0">
                <a:latin typeface="Courier New" pitchFamily="49" charset="0"/>
                <a:cs typeface="Courier New" pitchFamily="49" charset="0"/>
              </a:rPr>
              <a:t> </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&lt;Character&gt; </a:t>
            </a:r>
            <a:r>
              <a:rPr lang="en-US" sz="2000" dirty="0" err="1">
                <a:latin typeface="Courier New" pitchFamily="49" charset="0"/>
                <a:cs typeface="Courier New" pitchFamily="49" charset="0"/>
              </a:rPr>
              <a:t>charList</a:t>
            </a:r>
            <a:r>
              <a:rPr lang="en-US" sz="2000" dirty="0">
                <a:latin typeface="Courier New" pitchFamily="49" charset="0"/>
                <a:cs typeface="Courier New" pitchFamily="49" charset="0"/>
              </a:rPr>
              <a:t> = new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&lt;&gt;();</a:t>
            </a: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public void </a:t>
            </a:r>
            <a:r>
              <a:rPr lang="en-US" sz="2000" dirty="0" err="1">
                <a:latin typeface="Courier New" pitchFamily="49" charset="0"/>
                <a:cs typeface="Courier New" pitchFamily="49" charset="0"/>
              </a:rPr>
              <a:t>actionPerformed</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ActionEvent</a:t>
            </a:r>
            <a:r>
              <a:rPr lang="en-US" sz="2000" dirty="0">
                <a:latin typeface="Courier New" pitchFamily="49" charset="0"/>
                <a:cs typeface="Courier New" pitchFamily="49" charset="0"/>
              </a:rPr>
              <a:t> e)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charList.add</a:t>
            </a:r>
            <a:r>
              <a:rPr lang="en-US" sz="2000" dirty="0">
                <a:latin typeface="Courier New" pitchFamily="49" charset="0"/>
                <a:cs typeface="Courier New" pitchFamily="49" charset="0"/>
              </a:rPr>
              <a:t>((char) ('a' +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Math.random</a:t>
            </a:r>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26</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System.out.println</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charList</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a:t>
            </a:r>
          </a:p>
        </p:txBody>
      </p:sp>
    </p:spTree>
    <p:extLst>
      <p:ext uri="{BB962C8B-B14F-4D97-AF65-F5344CB8AC3E}">
        <p14:creationId xmlns:p14="http://schemas.microsoft.com/office/powerpoint/2010/main" val="18574478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latin typeface="+mn-lt"/>
              </a:rPr>
              <a:t>More on Static Nested Classes</a:t>
            </a:r>
            <a:endParaRPr lang="en-US" dirty="0">
              <a:solidFill>
                <a:srgbClr val="0070C0"/>
              </a:solidFill>
              <a:latin typeface="+mn-lt"/>
            </a:endParaRPr>
          </a:p>
        </p:txBody>
      </p:sp>
      <p:sp>
        <p:nvSpPr>
          <p:cNvPr id="3" name="Content Placeholder 2"/>
          <p:cNvSpPr>
            <a:spLocks noGrp="1"/>
          </p:cNvSpPr>
          <p:nvPr>
            <p:ph idx="1"/>
          </p:nvPr>
        </p:nvSpPr>
        <p:spPr>
          <a:xfrm>
            <a:off x="457200" y="1600200"/>
            <a:ext cx="8534400" cy="5257800"/>
          </a:xfrm>
        </p:spPr>
        <p:txBody>
          <a:bodyPr>
            <a:normAutofit/>
          </a:bodyPr>
          <a:lstStyle/>
          <a:p>
            <a:r>
              <a:rPr lang="en-US" sz="2400" dirty="0" smtClean="0"/>
              <a:t>Outside the </a:t>
            </a:r>
            <a:r>
              <a:rPr lang="en-US" sz="2400" dirty="0" err="1" smtClean="0">
                <a:solidFill>
                  <a:srgbClr val="0070C0"/>
                </a:solidFill>
              </a:rPr>
              <a:t>TypingGame</a:t>
            </a:r>
            <a:r>
              <a:rPr lang="en-US" sz="2400" dirty="0" smtClean="0"/>
              <a:t> class, we can write:</a:t>
            </a:r>
          </a:p>
          <a:p>
            <a:pPr marL="0" indent="0">
              <a:buNone/>
            </a:pPr>
            <a:endParaRPr lang="en-US" sz="2400" dirty="0" smtClean="0"/>
          </a:p>
          <a:p>
            <a:pPr marL="0" indent="0">
              <a:buNone/>
            </a:pPr>
            <a:r>
              <a:rPr lang="en-US" sz="2000" dirty="0" err="1" smtClean="0">
                <a:solidFill>
                  <a:srgbClr val="FF0000"/>
                </a:solidFill>
                <a:latin typeface="Courier New" pitchFamily="49" charset="0"/>
                <a:cs typeface="Courier New" pitchFamily="49" charset="0"/>
              </a:rPr>
              <a:t>TypingGame.TimerListener</a:t>
            </a:r>
            <a:r>
              <a:rPr lang="en-US" sz="2000" dirty="0" smtClean="0">
                <a:latin typeface="Courier New" pitchFamily="49" charset="0"/>
                <a:cs typeface="Courier New" pitchFamily="49" charset="0"/>
              </a:rPr>
              <a:t> </a:t>
            </a:r>
            <a:r>
              <a:rPr lang="en-US" sz="2000" dirty="0">
                <a:latin typeface="Courier New" pitchFamily="49" charset="0"/>
                <a:cs typeface="Courier New" pitchFamily="49" charset="0"/>
              </a:rPr>
              <a:t>listener = new </a:t>
            </a:r>
            <a:r>
              <a:rPr lang="en-US" sz="2000" dirty="0" err="1">
                <a:solidFill>
                  <a:srgbClr val="FF0000"/>
                </a:solidFill>
                <a:latin typeface="Courier New" pitchFamily="49" charset="0"/>
                <a:cs typeface="Courier New" pitchFamily="49" charset="0"/>
              </a:rPr>
              <a:t>TypingGame.TimerListener</a:t>
            </a:r>
            <a:r>
              <a:rPr lang="en-US" sz="2000" dirty="0" smtClean="0">
                <a:latin typeface="Courier New" pitchFamily="49" charset="0"/>
                <a:cs typeface="Courier New" pitchFamily="49" charset="0"/>
              </a:rPr>
              <a:t>();</a:t>
            </a:r>
          </a:p>
          <a:p>
            <a:pPr marL="0" indent="0">
              <a:buNone/>
            </a:pPr>
            <a:endParaRPr lang="en-US" sz="2000" dirty="0">
              <a:latin typeface="Courier New" pitchFamily="49" charset="0"/>
              <a:cs typeface="Courier New" pitchFamily="49" charset="0"/>
            </a:endParaRPr>
          </a:p>
          <a:p>
            <a:r>
              <a:rPr lang="en-US" sz="2400" dirty="0" smtClean="0">
                <a:cs typeface="Courier New" pitchFamily="49" charset="0"/>
              </a:rPr>
              <a:t>This only works if the </a:t>
            </a:r>
            <a:r>
              <a:rPr lang="en-US" sz="2400" dirty="0" err="1" smtClean="0">
                <a:solidFill>
                  <a:srgbClr val="0070C0"/>
                </a:solidFill>
                <a:cs typeface="Courier New" pitchFamily="49" charset="0"/>
              </a:rPr>
              <a:t>TypingGame</a:t>
            </a:r>
            <a:r>
              <a:rPr lang="en-US" sz="2400" dirty="0" smtClean="0">
                <a:cs typeface="Courier New" pitchFamily="49" charset="0"/>
              </a:rPr>
              <a:t> class is </a:t>
            </a:r>
            <a:r>
              <a:rPr lang="en-US" sz="2400" dirty="0" smtClean="0">
                <a:solidFill>
                  <a:srgbClr val="0070C0"/>
                </a:solidFill>
                <a:cs typeface="Courier New" pitchFamily="49" charset="0"/>
              </a:rPr>
              <a:t>public</a:t>
            </a:r>
            <a:r>
              <a:rPr lang="en-US" sz="2400" dirty="0" smtClean="0">
                <a:cs typeface="Courier New" pitchFamily="49" charset="0"/>
              </a:rPr>
              <a:t>, or if it is no modifier and we are in the same package.</a:t>
            </a:r>
          </a:p>
          <a:p>
            <a:r>
              <a:rPr lang="en-US" sz="2400" dirty="0" smtClean="0">
                <a:cs typeface="Courier New" pitchFamily="49" charset="0"/>
              </a:rPr>
              <a:t>A static nested class can be defined </a:t>
            </a:r>
            <a:r>
              <a:rPr lang="en-US" sz="2400" dirty="0" smtClean="0">
                <a:solidFill>
                  <a:srgbClr val="0070C0"/>
                </a:solidFill>
                <a:cs typeface="Courier New" pitchFamily="49" charset="0"/>
              </a:rPr>
              <a:t>private</a:t>
            </a:r>
            <a:r>
              <a:rPr lang="en-US" sz="2400" dirty="0" smtClean="0">
                <a:cs typeface="Courier New" pitchFamily="49" charset="0"/>
              </a:rPr>
              <a:t>. Then it will be hidden to the world outside the outer class.</a:t>
            </a:r>
          </a:p>
          <a:p>
            <a:r>
              <a:rPr lang="en-US" sz="2400" dirty="0" smtClean="0">
                <a:cs typeface="Courier New" pitchFamily="49" charset="0"/>
              </a:rPr>
              <a:t>It is unusual to defined a nested class using the </a:t>
            </a:r>
            <a:r>
              <a:rPr lang="en-US" sz="2400" dirty="0" smtClean="0">
                <a:solidFill>
                  <a:srgbClr val="FF0000"/>
                </a:solidFill>
                <a:cs typeface="Courier New" pitchFamily="49" charset="0"/>
              </a:rPr>
              <a:t>protected </a:t>
            </a:r>
            <a:r>
              <a:rPr lang="en-US" sz="2400" dirty="0" smtClean="0">
                <a:cs typeface="Courier New" pitchFamily="49" charset="0"/>
              </a:rPr>
              <a:t>keyword. This will mean that it can be accessed within the same package and subclasses of the outer class. </a:t>
            </a:r>
          </a:p>
          <a:p>
            <a:pPr marL="0" indent="0">
              <a:buNone/>
            </a:pPr>
            <a:endParaRPr lang="en-US" sz="2400" dirty="0"/>
          </a:p>
        </p:txBody>
      </p:sp>
    </p:spTree>
    <p:extLst>
      <p:ext uri="{BB962C8B-B14F-4D97-AF65-F5344CB8AC3E}">
        <p14:creationId xmlns:p14="http://schemas.microsoft.com/office/powerpoint/2010/main" val="15596655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Inner Classes</a:t>
            </a:r>
            <a:endParaRPr lang="en-US" dirty="0">
              <a:solidFill>
                <a:srgbClr val="0070C0"/>
              </a:solidFill>
            </a:endParaRPr>
          </a:p>
        </p:txBody>
      </p:sp>
      <p:sp>
        <p:nvSpPr>
          <p:cNvPr id="3" name="Content Placeholder 2"/>
          <p:cNvSpPr>
            <a:spLocks noGrp="1"/>
          </p:cNvSpPr>
          <p:nvPr>
            <p:ph idx="1"/>
          </p:nvPr>
        </p:nvSpPr>
        <p:spPr>
          <a:xfrm>
            <a:off x="457200" y="1600200"/>
            <a:ext cx="8229600" cy="5181600"/>
          </a:xfrm>
        </p:spPr>
        <p:txBody>
          <a:bodyPr>
            <a:normAutofit fontScale="92500" lnSpcReduction="10000"/>
          </a:bodyPr>
          <a:lstStyle/>
          <a:p>
            <a:r>
              <a:rPr lang="en-US" sz="2800" dirty="0" smtClean="0">
                <a:solidFill>
                  <a:srgbClr val="FF0000"/>
                </a:solidFill>
              </a:rPr>
              <a:t>Inner classes </a:t>
            </a:r>
            <a:r>
              <a:rPr lang="en-US" sz="2800" dirty="0" smtClean="0"/>
              <a:t>is another term used to describe </a:t>
            </a:r>
            <a:r>
              <a:rPr lang="en-US" sz="2800" dirty="0" smtClean="0">
                <a:solidFill>
                  <a:srgbClr val="FF0000"/>
                </a:solidFill>
              </a:rPr>
              <a:t>instance nested classes</a:t>
            </a:r>
            <a:r>
              <a:rPr lang="en-US" sz="2800" dirty="0" smtClean="0"/>
              <a:t>.</a:t>
            </a:r>
          </a:p>
          <a:p>
            <a:r>
              <a:rPr lang="en-US" sz="2800" dirty="0" smtClean="0"/>
              <a:t>We define the class inside another class without using the </a:t>
            </a:r>
            <a:r>
              <a:rPr lang="en-US" sz="2800" dirty="0" smtClean="0">
                <a:solidFill>
                  <a:srgbClr val="0070C0"/>
                </a:solidFill>
              </a:rPr>
              <a:t>static</a:t>
            </a:r>
            <a:r>
              <a:rPr lang="en-US" sz="2800" dirty="0" smtClean="0"/>
              <a:t> keyword.</a:t>
            </a:r>
          </a:p>
          <a:p>
            <a:r>
              <a:rPr lang="en-US" sz="2800" dirty="0" smtClean="0"/>
              <a:t>When we create an object that belongs to an inner class from the outer class, we save the reference to the outer class object.</a:t>
            </a:r>
          </a:p>
          <a:p>
            <a:r>
              <a:rPr lang="en-US" sz="2800" dirty="0"/>
              <a:t>When we create an object </a:t>
            </a:r>
            <a:r>
              <a:rPr lang="en-US" sz="2800" dirty="0" smtClean="0"/>
              <a:t>that belongs to an inner </a:t>
            </a:r>
            <a:r>
              <a:rPr lang="en-US" sz="2800" dirty="0"/>
              <a:t>class from </a:t>
            </a:r>
            <a:r>
              <a:rPr lang="en-US" sz="2800" dirty="0" smtClean="0"/>
              <a:t>outside the </a:t>
            </a:r>
            <a:r>
              <a:rPr lang="en-US" sz="2800" dirty="0"/>
              <a:t>outer class, we </a:t>
            </a:r>
            <a:r>
              <a:rPr lang="en-US" sz="2800" dirty="0" smtClean="0"/>
              <a:t>need to specify an object of the outer class as a parameter.</a:t>
            </a:r>
          </a:p>
          <a:p>
            <a:r>
              <a:rPr lang="en-US" sz="2800" dirty="0" smtClean="0"/>
              <a:t>In the inner class, we have access to all the variables of the outer class. We can use the syntax </a:t>
            </a:r>
            <a:r>
              <a:rPr lang="en-US" sz="2600" dirty="0" err="1" smtClean="0">
                <a:solidFill>
                  <a:srgbClr val="FF0000"/>
                </a:solidFill>
                <a:latin typeface="Courier New" pitchFamily="49" charset="0"/>
                <a:cs typeface="Courier New" pitchFamily="49" charset="0"/>
              </a:rPr>
              <a:t>OuterClass.this.variableName</a:t>
            </a:r>
            <a:r>
              <a:rPr lang="en-US" sz="2600" dirty="0" smtClean="0">
                <a:latin typeface="Courier New" pitchFamily="49" charset="0"/>
                <a:cs typeface="Courier New" pitchFamily="49" charset="0"/>
              </a:rPr>
              <a:t>.</a:t>
            </a:r>
            <a:endParaRPr lang="en-US" sz="2600" dirty="0">
              <a:latin typeface="Courier New" pitchFamily="49" charset="0"/>
              <a:cs typeface="Courier New" pitchFamily="49" charset="0"/>
            </a:endParaRPr>
          </a:p>
          <a:p>
            <a:endParaRPr lang="en-US" sz="2800" dirty="0" smtClean="0"/>
          </a:p>
        </p:txBody>
      </p:sp>
    </p:spTree>
    <p:extLst>
      <p:ext uri="{BB962C8B-B14F-4D97-AF65-F5344CB8AC3E}">
        <p14:creationId xmlns:p14="http://schemas.microsoft.com/office/powerpoint/2010/main" val="28025664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504" y="302359"/>
            <a:ext cx="9571851" cy="6555641"/>
          </a:xfrm>
          <a:prstGeom prst="rect">
            <a:avLst/>
          </a:prstGeom>
          <a:noFill/>
        </p:spPr>
        <p:txBody>
          <a:bodyPr wrap="none" rtlCol="0">
            <a:spAutoFit/>
          </a:bodyPr>
          <a:lstStyle/>
          <a:p>
            <a:r>
              <a:rPr lang="en-US" sz="2000" dirty="0">
                <a:latin typeface="Courier New" pitchFamily="49" charset="0"/>
                <a:cs typeface="Courier New" pitchFamily="49" charset="0"/>
              </a:rPr>
              <a:t>public class  </a:t>
            </a:r>
            <a:r>
              <a:rPr lang="en-US" sz="2000" dirty="0" err="1">
                <a:latin typeface="Courier New" pitchFamily="49" charset="0"/>
                <a:cs typeface="Courier New" pitchFamily="49" charset="0"/>
              </a:rPr>
              <a:t>TypingGame</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public static void main(String[] </a:t>
            </a:r>
            <a:r>
              <a:rPr lang="en-US" sz="2000" dirty="0" err="1">
                <a:latin typeface="Courier New" pitchFamily="49" charset="0"/>
                <a:cs typeface="Courier New" pitchFamily="49" charset="0"/>
              </a:rPr>
              <a:t>args</a:t>
            </a:r>
            <a:r>
              <a:rPr lang="en-US" sz="2000" dirty="0">
                <a:latin typeface="Courier New" pitchFamily="49" charset="0"/>
                <a:cs typeface="Courier New" pitchFamily="49" charset="0"/>
              </a:rPr>
              <a:t>) throws Exception {</a:t>
            </a:r>
          </a:p>
          <a:p>
            <a:r>
              <a:rPr lang="en-US" sz="2000" dirty="0">
                <a:latin typeface="Courier New" pitchFamily="49" charset="0"/>
                <a:cs typeface="Courier New" pitchFamily="49" charset="0"/>
              </a:rPr>
              <a:t>    new </a:t>
            </a:r>
            <a:r>
              <a:rPr lang="en-US" sz="2000" dirty="0" err="1">
                <a:latin typeface="Courier New" pitchFamily="49" charset="0"/>
                <a:cs typeface="Courier New" pitchFamily="49" charset="0"/>
              </a:rPr>
              <a:t>PopulateChars</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JFrame</a:t>
            </a:r>
            <a:r>
              <a:rPr lang="en-US" sz="2000" dirty="0">
                <a:latin typeface="Courier New" pitchFamily="49" charset="0"/>
                <a:cs typeface="Courier New" pitchFamily="49" charset="0"/>
              </a:rPr>
              <a:t> frame = new </a:t>
            </a:r>
            <a:r>
              <a:rPr lang="en-US" sz="2000" dirty="0" err="1">
                <a:latin typeface="Courier New" pitchFamily="49" charset="0"/>
                <a:cs typeface="Courier New" pitchFamily="49" charset="0"/>
              </a:rPr>
              <a:t>JFrame</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frame.setVisible</a:t>
            </a:r>
            <a:r>
              <a:rPr lang="en-US" sz="2000" dirty="0">
                <a:latin typeface="Courier New" pitchFamily="49" charset="0"/>
                <a:cs typeface="Courier New" pitchFamily="49" charset="0"/>
              </a:rPr>
              <a:t>(true);</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public class </a:t>
            </a:r>
            <a:r>
              <a:rPr lang="en-US" sz="2000" dirty="0" err="1">
                <a:latin typeface="Courier New" pitchFamily="49" charset="0"/>
                <a:cs typeface="Courier New" pitchFamily="49" charset="0"/>
              </a:rPr>
              <a:t>PopulateChars</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&lt;Character&gt; </a:t>
            </a:r>
            <a:r>
              <a:rPr lang="en-US" sz="2000" dirty="0" err="1">
                <a:solidFill>
                  <a:srgbClr val="FF0000"/>
                </a:solidFill>
                <a:latin typeface="Courier New" pitchFamily="49" charset="0"/>
                <a:cs typeface="Courier New" pitchFamily="49" charset="0"/>
              </a:rPr>
              <a:t>charList</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public </a:t>
            </a:r>
            <a:r>
              <a:rPr lang="en-US" sz="2000" dirty="0" err="1">
                <a:latin typeface="Courier New" pitchFamily="49" charset="0"/>
                <a:cs typeface="Courier New" pitchFamily="49" charset="0"/>
              </a:rPr>
              <a:t>PopulateChars</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charList</a:t>
            </a:r>
            <a:r>
              <a:rPr lang="en-US" sz="2000" dirty="0">
                <a:latin typeface="Courier New" pitchFamily="49" charset="0"/>
                <a:cs typeface="Courier New" pitchFamily="49" charset="0"/>
              </a:rPr>
              <a:t> = new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&lt;Character&gt;();</a:t>
            </a:r>
          </a:p>
          <a:p>
            <a:r>
              <a:rPr lang="en-US" sz="2000" dirty="0">
                <a:latin typeface="Courier New" pitchFamily="49" charset="0"/>
                <a:cs typeface="Courier New" pitchFamily="49" charset="0"/>
              </a:rPr>
              <a:t>    Timer </a:t>
            </a:r>
            <a:r>
              <a:rPr lang="en-US" sz="2000" dirty="0" err="1">
                <a:latin typeface="Courier New" pitchFamily="49" charset="0"/>
                <a:cs typeface="Courier New" pitchFamily="49" charset="0"/>
              </a:rPr>
              <a:t>timer</a:t>
            </a:r>
            <a:r>
              <a:rPr lang="en-US" sz="2000" dirty="0">
                <a:latin typeface="Courier New" pitchFamily="49" charset="0"/>
                <a:cs typeface="Courier New" pitchFamily="49" charset="0"/>
              </a:rPr>
              <a:t> = new Timer(200,new </a:t>
            </a:r>
            <a:r>
              <a:rPr lang="en-US" sz="2000" dirty="0" err="1">
                <a:solidFill>
                  <a:srgbClr val="FF0000"/>
                </a:solidFill>
                <a:latin typeface="Courier New" pitchFamily="49" charset="0"/>
                <a:cs typeface="Courier New" pitchFamily="49" charset="0"/>
              </a:rPr>
              <a:t>TimerListener</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timer.start</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a:solidFill>
                  <a:srgbClr val="FF0000"/>
                </a:solidFill>
                <a:latin typeface="Courier New" pitchFamily="49" charset="0"/>
                <a:cs typeface="Courier New" pitchFamily="49" charset="0"/>
              </a:rPr>
              <a:t> private </a:t>
            </a:r>
            <a:r>
              <a:rPr lang="en-US" sz="2000" dirty="0">
                <a:latin typeface="Courier New" pitchFamily="49" charset="0"/>
                <a:cs typeface="Courier New" pitchFamily="49" charset="0"/>
              </a:rPr>
              <a:t>class </a:t>
            </a:r>
            <a:r>
              <a:rPr lang="en-US" sz="2000" dirty="0" err="1">
                <a:latin typeface="Courier New" pitchFamily="49" charset="0"/>
                <a:cs typeface="Courier New" pitchFamily="49" charset="0"/>
              </a:rPr>
              <a:t>TimerListener</a:t>
            </a:r>
            <a:r>
              <a:rPr lang="en-US" sz="2000" dirty="0">
                <a:latin typeface="Courier New" pitchFamily="49" charset="0"/>
                <a:cs typeface="Courier New" pitchFamily="49" charset="0"/>
              </a:rPr>
              <a:t> implements </a:t>
            </a:r>
            <a:r>
              <a:rPr lang="en-US" sz="2000" dirty="0" err="1">
                <a:latin typeface="Courier New" pitchFamily="49" charset="0"/>
                <a:cs typeface="Courier New" pitchFamily="49" charset="0"/>
              </a:rPr>
              <a:t>ActionListener</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public void </a:t>
            </a:r>
            <a:r>
              <a:rPr lang="en-US" sz="2000" dirty="0" err="1">
                <a:latin typeface="Courier New" pitchFamily="49" charset="0"/>
                <a:cs typeface="Courier New" pitchFamily="49" charset="0"/>
              </a:rPr>
              <a:t>actionPerformed</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ActionEvent</a:t>
            </a:r>
            <a:r>
              <a:rPr lang="en-US" sz="2000" dirty="0">
                <a:latin typeface="Courier New" pitchFamily="49" charset="0"/>
                <a:cs typeface="Courier New" pitchFamily="49" charset="0"/>
              </a:rPr>
              <a:t> e)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charList.add</a:t>
            </a:r>
            <a:r>
              <a:rPr lang="en-US" sz="2000" dirty="0">
                <a:latin typeface="Courier New" pitchFamily="49" charset="0"/>
                <a:cs typeface="Courier New" pitchFamily="49" charset="0"/>
              </a:rPr>
              <a:t>((char) ('a</a:t>
            </a:r>
            <a:r>
              <a:rPr lang="en-US" sz="2000" dirty="0" smtClean="0">
                <a:latin typeface="Courier New" pitchFamily="49" charset="0"/>
                <a:cs typeface="Courier New" pitchFamily="49" charset="0"/>
              </a:rPr>
              <a:t>'+(</a:t>
            </a:r>
            <a:r>
              <a:rPr lang="en-US" sz="2000" dirty="0" err="1">
                <a:latin typeface="Courier New" pitchFamily="49" charset="0"/>
                <a:cs typeface="Courier New" pitchFamily="49" charset="0"/>
              </a:rPr>
              <a:t>int</a:t>
            </a:r>
            <a:r>
              <a:rPr lang="en-US" sz="2000" dirty="0" smtClean="0">
                <a:latin typeface="Courier New" pitchFamily="49" charset="0"/>
                <a:cs typeface="Courier New" pitchFamily="49" charset="0"/>
              </a:rPr>
              <a:t>)((</a:t>
            </a:r>
            <a:r>
              <a:rPr lang="en-US" sz="2000" dirty="0" err="1">
                <a:latin typeface="Courier New" pitchFamily="49" charset="0"/>
                <a:cs typeface="Courier New" pitchFamily="49" charset="0"/>
              </a:rPr>
              <a:t>Math.random</a:t>
            </a:r>
            <a:r>
              <a:rPr lang="en-US" sz="2000" dirty="0" smtClean="0">
                <a:latin typeface="Courier New" pitchFamily="49" charset="0"/>
                <a:cs typeface="Courier New" pitchFamily="49" charset="0"/>
              </a:rPr>
              <a:t>()*26</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System.out.println</a:t>
            </a:r>
            <a:r>
              <a:rPr lang="en-US" sz="2000" dirty="0">
                <a:latin typeface="Courier New" pitchFamily="49" charset="0"/>
                <a:cs typeface="Courier New" pitchFamily="49" charset="0"/>
              </a:rPr>
              <a:t>(</a:t>
            </a:r>
            <a:r>
              <a:rPr lang="en-US" sz="2000" dirty="0" err="1">
                <a:solidFill>
                  <a:srgbClr val="FF0000"/>
                </a:solidFill>
                <a:latin typeface="Courier New" pitchFamily="49" charset="0"/>
                <a:cs typeface="Courier New" pitchFamily="49" charset="0"/>
              </a:rPr>
              <a:t>charList</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a:t>
            </a:r>
          </a:p>
        </p:txBody>
      </p:sp>
    </p:spTree>
    <p:extLst>
      <p:ext uri="{BB962C8B-B14F-4D97-AF65-F5344CB8AC3E}">
        <p14:creationId xmlns:p14="http://schemas.microsoft.com/office/powerpoint/2010/main" val="6246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Inner-outer Objects</a:t>
            </a:r>
            <a:endParaRPr lang="en-US" dirty="0">
              <a:solidFill>
                <a:srgbClr val="0070C0"/>
              </a:solidFill>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057400"/>
            <a:ext cx="7732544" cy="3767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989139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Notes</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sz="2400" dirty="0" smtClean="0"/>
              <a:t>The </a:t>
            </a:r>
            <a:r>
              <a:rPr lang="en-US" sz="2400" dirty="0" err="1" smtClean="0">
                <a:solidFill>
                  <a:srgbClr val="0070C0"/>
                </a:solidFill>
              </a:rPr>
              <a:t>TimerListner</a:t>
            </a:r>
            <a:r>
              <a:rPr lang="en-US" sz="2400" dirty="0" smtClean="0"/>
              <a:t> class has access to the instance variable </a:t>
            </a:r>
            <a:r>
              <a:rPr lang="en-US" sz="2400" dirty="0" err="1" smtClean="0">
                <a:solidFill>
                  <a:srgbClr val="0070C0"/>
                </a:solidFill>
              </a:rPr>
              <a:t>charList</a:t>
            </a:r>
            <a:r>
              <a:rPr lang="en-US" sz="2400" dirty="0" smtClean="0"/>
              <a:t> of the outer class.</a:t>
            </a:r>
          </a:p>
          <a:p>
            <a:r>
              <a:rPr lang="en-US" sz="2400" dirty="0" smtClean="0"/>
              <a:t> The reason is that the class is inner (i.e., not static).</a:t>
            </a:r>
          </a:p>
          <a:p>
            <a:r>
              <a:rPr lang="en-US" sz="2400" dirty="0" smtClean="0"/>
              <a:t>When an object of type </a:t>
            </a:r>
            <a:r>
              <a:rPr lang="en-US" sz="2400" dirty="0" err="1" smtClean="0">
                <a:solidFill>
                  <a:srgbClr val="0070C0"/>
                </a:solidFill>
              </a:rPr>
              <a:t>TimerListener</a:t>
            </a:r>
            <a:r>
              <a:rPr lang="en-US" sz="2400" dirty="0" smtClean="0"/>
              <a:t> is created, an object of type </a:t>
            </a:r>
            <a:r>
              <a:rPr lang="en-US" sz="2400" dirty="0" err="1" smtClean="0">
                <a:solidFill>
                  <a:srgbClr val="0070C0"/>
                </a:solidFill>
              </a:rPr>
              <a:t>PopulateChars</a:t>
            </a:r>
            <a:r>
              <a:rPr lang="en-US" sz="2400" dirty="0" smtClean="0">
                <a:solidFill>
                  <a:srgbClr val="0070C0"/>
                </a:solidFill>
              </a:rPr>
              <a:t> </a:t>
            </a:r>
            <a:r>
              <a:rPr lang="en-US" sz="2400" dirty="0" smtClean="0"/>
              <a:t>is associated with it (the</a:t>
            </a:r>
            <a:r>
              <a:rPr lang="en-US" sz="2400" dirty="0" smtClean="0">
                <a:solidFill>
                  <a:srgbClr val="0070C0"/>
                </a:solidFill>
              </a:rPr>
              <a:t> this</a:t>
            </a:r>
            <a:r>
              <a:rPr lang="en-US" sz="2400" dirty="0" smtClean="0"/>
              <a:t> object that calls for the construction of a </a:t>
            </a:r>
            <a:r>
              <a:rPr lang="en-US" sz="2400" dirty="0" err="1" smtClean="0">
                <a:solidFill>
                  <a:srgbClr val="0070C0"/>
                </a:solidFill>
              </a:rPr>
              <a:t>TimerListner</a:t>
            </a:r>
            <a:r>
              <a:rPr lang="en-US" sz="2400" dirty="0" smtClean="0"/>
              <a:t> object). When we refer to </a:t>
            </a:r>
            <a:r>
              <a:rPr lang="en-US" sz="2400" dirty="0" err="1" smtClean="0">
                <a:solidFill>
                  <a:srgbClr val="0070C0"/>
                </a:solidFill>
              </a:rPr>
              <a:t>charList</a:t>
            </a:r>
            <a:r>
              <a:rPr lang="en-US" sz="2400" dirty="0" smtClean="0"/>
              <a:t> in the </a:t>
            </a:r>
            <a:r>
              <a:rPr lang="en-US" sz="2400" dirty="0" err="1" smtClean="0">
                <a:solidFill>
                  <a:srgbClr val="0070C0"/>
                </a:solidFill>
              </a:rPr>
              <a:t>TimerListner</a:t>
            </a:r>
            <a:r>
              <a:rPr lang="en-US" sz="2400" dirty="0" smtClean="0"/>
              <a:t> class, we refer to the variable </a:t>
            </a:r>
            <a:r>
              <a:rPr lang="en-US" sz="2400" dirty="0" err="1" smtClean="0">
                <a:solidFill>
                  <a:srgbClr val="0070C0"/>
                </a:solidFill>
              </a:rPr>
              <a:t>charList</a:t>
            </a:r>
            <a:r>
              <a:rPr lang="en-US" sz="2400" dirty="0" smtClean="0"/>
              <a:t> of that object.</a:t>
            </a:r>
          </a:p>
          <a:p>
            <a:r>
              <a:rPr lang="en-US" sz="2400" dirty="0" smtClean="0"/>
              <a:t>Next slides shows how to create an instance of an inner class from outside the outer class.</a:t>
            </a:r>
          </a:p>
          <a:p>
            <a:endParaRPr lang="en-US" sz="2400" dirty="0"/>
          </a:p>
        </p:txBody>
      </p:sp>
    </p:spTree>
    <p:extLst>
      <p:ext uri="{BB962C8B-B14F-4D97-AF65-F5344CB8AC3E}">
        <p14:creationId xmlns:p14="http://schemas.microsoft.com/office/powerpoint/2010/main" val="9968483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571851" cy="7171194"/>
          </a:xfrm>
          <a:prstGeom prst="rect">
            <a:avLst/>
          </a:prstGeom>
          <a:noFill/>
        </p:spPr>
        <p:txBody>
          <a:bodyPr wrap="none" rtlCol="0">
            <a:spAutoFit/>
          </a:bodyPr>
          <a:lstStyle/>
          <a:p>
            <a:r>
              <a:rPr lang="en-US" sz="2000" dirty="0">
                <a:latin typeface="Courier New" pitchFamily="49" charset="0"/>
                <a:cs typeface="Courier New" pitchFamily="49" charset="0"/>
              </a:rPr>
              <a:t>public class  </a:t>
            </a:r>
            <a:r>
              <a:rPr lang="en-US" sz="2000" dirty="0" err="1">
                <a:latin typeface="Courier New" pitchFamily="49" charset="0"/>
                <a:cs typeface="Courier New" pitchFamily="49" charset="0"/>
              </a:rPr>
              <a:t>TypingGame</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public static void main(String[] </a:t>
            </a:r>
            <a:r>
              <a:rPr lang="en-US" sz="2000" dirty="0" err="1">
                <a:latin typeface="Courier New" pitchFamily="49" charset="0"/>
                <a:cs typeface="Courier New" pitchFamily="49" charset="0"/>
              </a:rPr>
              <a:t>args</a:t>
            </a:r>
            <a:r>
              <a:rPr lang="en-US" sz="2000" dirty="0">
                <a:latin typeface="Courier New" pitchFamily="49" charset="0"/>
                <a:cs typeface="Courier New" pitchFamily="49" charset="0"/>
              </a:rPr>
              <a:t>) throws Exception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PopulateChars</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populateChars</a:t>
            </a:r>
            <a:r>
              <a:rPr lang="en-US" sz="2000" dirty="0">
                <a:latin typeface="Courier New" pitchFamily="49" charset="0"/>
                <a:cs typeface="Courier New" pitchFamily="49" charset="0"/>
              </a:rPr>
              <a:t> = new </a:t>
            </a:r>
            <a:r>
              <a:rPr lang="en-US" sz="2000" dirty="0" err="1">
                <a:latin typeface="Courier New" pitchFamily="49" charset="0"/>
                <a:cs typeface="Courier New" pitchFamily="49" charset="0"/>
              </a:rPr>
              <a:t>PopulateChars</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Timer </a:t>
            </a:r>
            <a:r>
              <a:rPr lang="en-US" sz="2000" dirty="0" err="1">
                <a:latin typeface="Courier New" pitchFamily="49" charset="0"/>
                <a:cs typeface="Courier New" pitchFamily="49" charset="0"/>
              </a:rPr>
              <a:t>timer</a:t>
            </a:r>
            <a:r>
              <a:rPr lang="en-US" sz="2000" dirty="0">
                <a:latin typeface="Courier New" pitchFamily="49" charset="0"/>
                <a:cs typeface="Courier New" pitchFamily="49" charset="0"/>
              </a:rPr>
              <a:t> = new Timer(200</a:t>
            </a:r>
            <a:r>
              <a:rPr lang="en-US" sz="2000" dirty="0" smtClean="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a:t>
            </a:r>
            <a:r>
              <a:rPr lang="en-US" sz="2000" dirty="0" err="1" smtClean="0">
                <a:solidFill>
                  <a:srgbClr val="FF0000"/>
                </a:solidFill>
                <a:latin typeface="Courier New" pitchFamily="49" charset="0"/>
                <a:cs typeface="Courier New" pitchFamily="49" charset="0"/>
              </a:rPr>
              <a:t>populateChars.new</a:t>
            </a:r>
            <a:r>
              <a:rPr lang="en-US" sz="2000" dirty="0" smtClean="0">
                <a:solidFill>
                  <a:srgbClr val="FF0000"/>
                </a:solidFill>
                <a:latin typeface="Courier New" pitchFamily="49" charset="0"/>
                <a:cs typeface="Courier New" pitchFamily="49" charset="0"/>
              </a:rPr>
              <a:t> </a:t>
            </a:r>
            <a:r>
              <a:rPr lang="en-US" sz="2000" dirty="0" err="1">
                <a:latin typeface="Courier New" pitchFamily="49" charset="0"/>
                <a:cs typeface="Courier New" pitchFamily="49" charset="0"/>
              </a:rPr>
              <a:t>TimerListener</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timer.start</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JFrame</a:t>
            </a:r>
            <a:r>
              <a:rPr lang="en-US" sz="2000" dirty="0">
                <a:latin typeface="Courier New" pitchFamily="49" charset="0"/>
                <a:cs typeface="Courier New" pitchFamily="49" charset="0"/>
              </a:rPr>
              <a:t> frame = new </a:t>
            </a:r>
            <a:r>
              <a:rPr lang="en-US" sz="2000" dirty="0" err="1">
                <a:latin typeface="Courier New" pitchFamily="49" charset="0"/>
                <a:cs typeface="Courier New" pitchFamily="49" charset="0"/>
              </a:rPr>
              <a:t>JFrame</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frame.setVisible</a:t>
            </a:r>
            <a:r>
              <a:rPr lang="en-US" sz="2000" dirty="0">
                <a:latin typeface="Courier New" pitchFamily="49" charset="0"/>
                <a:cs typeface="Courier New" pitchFamily="49" charset="0"/>
              </a:rPr>
              <a:t>(true);</a:t>
            </a:r>
          </a:p>
          <a:p>
            <a:r>
              <a:rPr lang="en-US" sz="2000" dirty="0">
                <a:latin typeface="Courier New" pitchFamily="49" charset="0"/>
                <a:cs typeface="Courier New" pitchFamily="49" charset="0"/>
              </a:rPr>
              <a:t>  }</a:t>
            </a:r>
          </a:p>
          <a:p>
            <a:r>
              <a:rPr lang="en-US" sz="2000" dirty="0" smtClean="0">
                <a:latin typeface="Courier New" pitchFamily="49" charset="0"/>
                <a:cs typeface="Courier New" pitchFamily="49" charset="0"/>
              </a:rPr>
              <a:t>}</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public class </a:t>
            </a:r>
            <a:r>
              <a:rPr lang="en-US" sz="2000" dirty="0" err="1">
                <a:latin typeface="Courier New" pitchFamily="49" charset="0"/>
                <a:cs typeface="Courier New" pitchFamily="49" charset="0"/>
              </a:rPr>
              <a:t>PopulateChars</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&lt;Character&gt; </a:t>
            </a:r>
            <a:r>
              <a:rPr lang="en-US" sz="2000" dirty="0" err="1">
                <a:latin typeface="Courier New" pitchFamily="49" charset="0"/>
                <a:cs typeface="Courier New" pitchFamily="49" charset="0"/>
              </a:rPr>
              <a:t>charList</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public </a:t>
            </a:r>
            <a:r>
              <a:rPr lang="en-US" sz="2000" dirty="0" err="1">
                <a:latin typeface="Courier New" pitchFamily="49" charset="0"/>
                <a:cs typeface="Courier New" pitchFamily="49" charset="0"/>
              </a:rPr>
              <a:t>PopulateChars</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charList</a:t>
            </a:r>
            <a:r>
              <a:rPr lang="en-US" sz="2000" dirty="0">
                <a:latin typeface="Courier New" pitchFamily="49" charset="0"/>
                <a:cs typeface="Courier New" pitchFamily="49" charset="0"/>
              </a:rPr>
              <a:t> = new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&lt;Character&gt;();</a:t>
            </a:r>
          </a:p>
          <a:p>
            <a:r>
              <a:rPr lang="en-US" sz="2000" dirty="0">
                <a:latin typeface="Courier New" pitchFamily="49" charset="0"/>
                <a:cs typeface="Courier New" pitchFamily="49" charset="0"/>
              </a:rPr>
              <a:t>  }</a:t>
            </a: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public class </a:t>
            </a:r>
            <a:r>
              <a:rPr lang="en-US" sz="2000" dirty="0" err="1">
                <a:latin typeface="Courier New" pitchFamily="49" charset="0"/>
                <a:cs typeface="Courier New" pitchFamily="49" charset="0"/>
              </a:rPr>
              <a:t>TimerListener</a:t>
            </a:r>
            <a:r>
              <a:rPr lang="en-US" sz="2000" dirty="0">
                <a:latin typeface="Courier New" pitchFamily="49" charset="0"/>
                <a:cs typeface="Courier New" pitchFamily="49" charset="0"/>
              </a:rPr>
              <a:t> implements </a:t>
            </a:r>
            <a:r>
              <a:rPr lang="en-US" sz="2000" dirty="0" err="1">
                <a:latin typeface="Courier New" pitchFamily="49" charset="0"/>
                <a:cs typeface="Courier New" pitchFamily="49" charset="0"/>
              </a:rPr>
              <a:t>ActionListener</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public void </a:t>
            </a:r>
            <a:r>
              <a:rPr lang="en-US" sz="2000" dirty="0" err="1">
                <a:latin typeface="Courier New" pitchFamily="49" charset="0"/>
                <a:cs typeface="Courier New" pitchFamily="49" charset="0"/>
              </a:rPr>
              <a:t>actionPerformed</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ActionEvent</a:t>
            </a:r>
            <a:r>
              <a:rPr lang="en-US" sz="2000" dirty="0">
                <a:latin typeface="Courier New" pitchFamily="49" charset="0"/>
                <a:cs typeface="Courier New" pitchFamily="49" charset="0"/>
              </a:rPr>
              <a:t> e)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charList.add</a:t>
            </a:r>
            <a:r>
              <a:rPr lang="en-US" sz="2000" dirty="0">
                <a:latin typeface="Courier New" pitchFamily="49" charset="0"/>
                <a:cs typeface="Courier New" pitchFamily="49" charset="0"/>
              </a:rPr>
              <a:t>((char) ('a</a:t>
            </a:r>
            <a:r>
              <a:rPr lang="en-US" sz="2000" dirty="0" smtClean="0">
                <a:latin typeface="Courier New" pitchFamily="49" charset="0"/>
                <a:cs typeface="Courier New" pitchFamily="49" charset="0"/>
              </a:rPr>
              <a:t>'+(</a:t>
            </a:r>
            <a:r>
              <a:rPr lang="en-US" sz="2000" dirty="0" err="1">
                <a:latin typeface="Courier New" pitchFamily="49" charset="0"/>
                <a:cs typeface="Courier New" pitchFamily="49" charset="0"/>
              </a:rPr>
              <a:t>int</a:t>
            </a:r>
            <a:r>
              <a:rPr lang="en-US" sz="2000" dirty="0" smtClean="0">
                <a:latin typeface="Courier New" pitchFamily="49" charset="0"/>
                <a:cs typeface="Courier New" pitchFamily="49" charset="0"/>
              </a:rPr>
              <a:t>)((</a:t>
            </a:r>
            <a:r>
              <a:rPr lang="en-US" sz="2000" dirty="0" err="1">
                <a:latin typeface="Courier New" pitchFamily="49" charset="0"/>
                <a:cs typeface="Courier New" pitchFamily="49" charset="0"/>
              </a:rPr>
              <a:t>Math.random</a:t>
            </a:r>
            <a:r>
              <a:rPr lang="en-US" sz="2000" dirty="0" smtClean="0">
                <a:latin typeface="Courier New" pitchFamily="49" charset="0"/>
                <a:cs typeface="Courier New" pitchFamily="49" charset="0"/>
              </a:rPr>
              <a:t>()*26</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System.out.println</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charList</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a:t>
            </a:r>
            <a:endParaRPr lang="en-US" sz="2000" dirty="0">
              <a:latin typeface="Courier New" pitchFamily="49" charset="0"/>
              <a:cs typeface="Courier New" pitchFamily="49" charset="0"/>
            </a:endParaRPr>
          </a:p>
          <a:p>
            <a:endParaRPr lang="en-US" sz="2000" dirty="0">
              <a:latin typeface="Courier New" pitchFamily="49" charset="0"/>
              <a:cs typeface="Courier New" pitchFamily="49" charset="0"/>
            </a:endParaRPr>
          </a:p>
        </p:txBody>
      </p:sp>
    </p:spTree>
    <p:extLst>
      <p:ext uri="{BB962C8B-B14F-4D97-AF65-F5344CB8AC3E}">
        <p14:creationId xmlns:p14="http://schemas.microsoft.com/office/powerpoint/2010/main" val="19207330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0000"/>
                </a:solidFill>
              </a:rPr>
              <a:t>object.new</a:t>
            </a:r>
            <a:r>
              <a:rPr lang="en-US" dirty="0" smtClean="0">
                <a:solidFill>
                  <a:srgbClr val="0070C0"/>
                </a:solidFill>
              </a:rPr>
              <a:t> Syntax</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sz="2400" dirty="0" smtClean="0"/>
              <a:t>When we are outside the outer class and we want to create an instance of an inner class, we need to specify the outer object. </a:t>
            </a:r>
          </a:p>
          <a:p>
            <a:r>
              <a:rPr lang="en-US" sz="2400" dirty="0" smtClean="0"/>
              <a:t>The syntax is </a:t>
            </a:r>
            <a:r>
              <a:rPr lang="en-US" sz="2400" dirty="0" err="1" smtClean="0">
                <a:solidFill>
                  <a:srgbClr val="FF0000"/>
                </a:solidFill>
              </a:rPr>
              <a:t>outerObject.new</a:t>
            </a:r>
            <a:r>
              <a:rPr lang="en-US" sz="2400" dirty="0" smtClean="0">
                <a:solidFill>
                  <a:srgbClr val="FF0000"/>
                </a:solidFill>
              </a:rPr>
              <a:t> </a:t>
            </a:r>
            <a:r>
              <a:rPr lang="en-US" sz="2400" dirty="0" err="1" smtClean="0">
                <a:solidFill>
                  <a:srgbClr val="FF0000"/>
                </a:solidFill>
              </a:rPr>
              <a:t>InnerClass</a:t>
            </a:r>
            <a:r>
              <a:rPr lang="en-US" sz="2400" dirty="0" smtClean="0">
                <a:solidFill>
                  <a:srgbClr val="FF0000"/>
                </a:solidFill>
              </a:rPr>
              <a:t>(...)</a:t>
            </a:r>
            <a:r>
              <a:rPr lang="en-US" sz="2400" dirty="0" smtClean="0"/>
              <a:t>, where </a:t>
            </a:r>
            <a:r>
              <a:rPr lang="en-US" sz="2400" dirty="0" err="1" smtClean="0">
                <a:solidFill>
                  <a:srgbClr val="0070C0"/>
                </a:solidFill>
              </a:rPr>
              <a:t>outerObject</a:t>
            </a:r>
            <a:r>
              <a:rPr lang="en-US" sz="2400" dirty="0" smtClean="0"/>
              <a:t> is the object of the outer class that we want to associated with the newly created object of the inner class.</a:t>
            </a:r>
            <a:endParaRPr lang="en-US" sz="2400" dirty="0"/>
          </a:p>
        </p:txBody>
      </p:sp>
    </p:spTree>
    <p:extLst>
      <p:ext uri="{BB962C8B-B14F-4D97-AF65-F5344CB8AC3E}">
        <p14:creationId xmlns:p14="http://schemas.microsoft.com/office/powerpoint/2010/main" val="42901125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70C0"/>
                </a:solidFill>
              </a:rPr>
              <a:t>Explicitly Referring to the Outer Class</a:t>
            </a:r>
            <a:endParaRPr lang="en-US" dirty="0">
              <a:solidFill>
                <a:srgbClr val="0070C0"/>
              </a:solidFill>
            </a:endParaRPr>
          </a:p>
        </p:txBody>
      </p:sp>
      <p:sp>
        <p:nvSpPr>
          <p:cNvPr id="4" name="TextBox 3"/>
          <p:cNvSpPr txBox="1"/>
          <p:nvPr/>
        </p:nvSpPr>
        <p:spPr>
          <a:xfrm>
            <a:off x="18197" y="1447800"/>
            <a:ext cx="9571851" cy="5324535"/>
          </a:xfrm>
          <a:prstGeom prst="rect">
            <a:avLst/>
          </a:prstGeom>
          <a:noFill/>
        </p:spPr>
        <p:txBody>
          <a:bodyPr wrap="none" rtlCol="0">
            <a:spAutoFit/>
          </a:bodyPr>
          <a:lstStyle/>
          <a:p>
            <a:r>
              <a:rPr lang="en-US" sz="2000" dirty="0">
                <a:latin typeface="Courier New" pitchFamily="49" charset="0"/>
                <a:cs typeface="Courier New" pitchFamily="49" charset="0"/>
              </a:rPr>
              <a:t>public class </a:t>
            </a:r>
            <a:r>
              <a:rPr lang="en-US" sz="2000" dirty="0" err="1">
                <a:latin typeface="Courier New" pitchFamily="49" charset="0"/>
                <a:cs typeface="Courier New" pitchFamily="49" charset="0"/>
              </a:rPr>
              <a:t>PopulateChars</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&lt;Character&gt; </a:t>
            </a:r>
            <a:r>
              <a:rPr lang="en-US" sz="2000" dirty="0" err="1">
                <a:latin typeface="Courier New" pitchFamily="49" charset="0"/>
                <a:cs typeface="Courier New" pitchFamily="49" charset="0"/>
              </a:rPr>
              <a:t>charList</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public </a:t>
            </a:r>
            <a:r>
              <a:rPr lang="en-US" sz="2000" dirty="0" err="1">
                <a:latin typeface="Courier New" pitchFamily="49" charset="0"/>
                <a:cs typeface="Courier New" pitchFamily="49" charset="0"/>
              </a:rPr>
              <a:t>PopulateChars</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charList</a:t>
            </a:r>
            <a:r>
              <a:rPr lang="en-US" sz="2000" dirty="0">
                <a:latin typeface="Courier New" pitchFamily="49" charset="0"/>
                <a:cs typeface="Courier New" pitchFamily="49" charset="0"/>
              </a:rPr>
              <a:t> = new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&lt;Character&gt;();</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public void </a:t>
            </a:r>
            <a:r>
              <a:rPr lang="en-US" sz="2000" dirty="0" err="1">
                <a:latin typeface="Courier New" pitchFamily="49" charset="0"/>
                <a:cs typeface="Courier New" pitchFamily="49" charset="0"/>
              </a:rPr>
              <a:t>printChars</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System.out.println</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charList</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public class </a:t>
            </a:r>
            <a:r>
              <a:rPr lang="en-US" sz="2000" dirty="0" err="1">
                <a:latin typeface="Courier New" pitchFamily="49" charset="0"/>
                <a:cs typeface="Courier New" pitchFamily="49" charset="0"/>
              </a:rPr>
              <a:t>TimerListener</a:t>
            </a:r>
            <a:r>
              <a:rPr lang="en-US" sz="2000" dirty="0">
                <a:latin typeface="Courier New" pitchFamily="49" charset="0"/>
                <a:cs typeface="Courier New" pitchFamily="49" charset="0"/>
              </a:rPr>
              <a:t> implements </a:t>
            </a:r>
            <a:r>
              <a:rPr lang="en-US" sz="2000" dirty="0" err="1">
                <a:latin typeface="Courier New" pitchFamily="49" charset="0"/>
                <a:cs typeface="Courier New" pitchFamily="49" charset="0"/>
              </a:rPr>
              <a:t>ActionListener</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public void </a:t>
            </a:r>
            <a:r>
              <a:rPr lang="en-US" sz="2000" dirty="0" err="1">
                <a:latin typeface="Courier New" pitchFamily="49" charset="0"/>
                <a:cs typeface="Courier New" pitchFamily="49" charset="0"/>
              </a:rPr>
              <a:t>actionPerformed</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ActionEvent</a:t>
            </a:r>
            <a:r>
              <a:rPr lang="en-US" sz="2000" dirty="0">
                <a:latin typeface="Courier New" pitchFamily="49" charset="0"/>
                <a:cs typeface="Courier New" pitchFamily="49" charset="0"/>
              </a:rPr>
              <a:t> e)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charList.add</a:t>
            </a:r>
            <a:r>
              <a:rPr lang="en-US" sz="2000" dirty="0">
                <a:latin typeface="Courier New" pitchFamily="49" charset="0"/>
                <a:cs typeface="Courier New" pitchFamily="49" charset="0"/>
              </a:rPr>
              <a:t>((char) ('a</a:t>
            </a:r>
            <a:r>
              <a:rPr lang="en-US" sz="2000" dirty="0" smtClean="0">
                <a:latin typeface="Courier New" pitchFamily="49" charset="0"/>
                <a:cs typeface="Courier New" pitchFamily="49" charset="0"/>
              </a:rPr>
              <a:t>'+(</a:t>
            </a:r>
            <a:r>
              <a:rPr lang="en-US" sz="2000" dirty="0" err="1">
                <a:latin typeface="Courier New" pitchFamily="49" charset="0"/>
                <a:cs typeface="Courier New" pitchFamily="49" charset="0"/>
              </a:rPr>
              <a:t>int</a:t>
            </a:r>
            <a:r>
              <a:rPr lang="en-US" sz="2000" dirty="0" smtClean="0">
                <a:latin typeface="Courier New" pitchFamily="49" charset="0"/>
                <a:cs typeface="Courier New" pitchFamily="49" charset="0"/>
              </a:rPr>
              <a:t>)((</a:t>
            </a:r>
            <a:r>
              <a:rPr lang="en-US" sz="2000" dirty="0" err="1">
                <a:latin typeface="Courier New" pitchFamily="49" charset="0"/>
                <a:cs typeface="Courier New" pitchFamily="49" charset="0"/>
              </a:rPr>
              <a:t>Math.random</a:t>
            </a:r>
            <a:r>
              <a:rPr lang="en-US" sz="2000" dirty="0" smtClean="0">
                <a:latin typeface="Courier New" pitchFamily="49" charset="0"/>
                <a:cs typeface="Courier New" pitchFamily="49" charset="0"/>
              </a:rPr>
              <a:t>()*26</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solidFill>
                  <a:srgbClr val="FF0000"/>
                </a:solidFill>
                <a:latin typeface="Courier New" pitchFamily="49" charset="0"/>
                <a:cs typeface="Courier New" pitchFamily="49" charset="0"/>
              </a:rPr>
              <a:t>PopulateChars.this</a:t>
            </a:r>
            <a:r>
              <a:rPr lang="en-US" sz="2000" dirty="0" err="1">
                <a:latin typeface="Courier New" pitchFamily="49" charset="0"/>
                <a:cs typeface="Courier New" pitchFamily="49" charset="0"/>
              </a:rPr>
              <a:t>.printChars</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a:t>
            </a:r>
            <a:r>
              <a:rPr lang="en-US" sz="2000" dirty="0" smtClean="0">
                <a:solidFill>
                  <a:srgbClr val="FF0000"/>
                </a:solidFill>
                <a:latin typeface="Courier New" pitchFamily="49" charset="0"/>
                <a:cs typeface="Courier New" pitchFamily="49" charset="0"/>
              </a:rPr>
              <a:t>//above line calls the method from the outer class</a:t>
            </a:r>
            <a:endParaRPr lang="en-US" sz="2000" dirty="0">
              <a:solidFill>
                <a:srgbClr val="FF0000"/>
              </a:solidFill>
              <a:latin typeface="Courier New" pitchFamily="49" charset="0"/>
              <a:cs typeface="Courier New" pitchFamily="49" charset="0"/>
            </a:endParaRPr>
          </a:p>
          <a:p>
            <a:r>
              <a:rPr lang="en-US" sz="2000" dirty="0">
                <a:latin typeface="Courier New" pitchFamily="49" charset="0"/>
                <a:cs typeface="Courier New" pitchFamily="49" charset="0"/>
              </a:rPr>
              <a:t>    public void </a:t>
            </a:r>
            <a:r>
              <a:rPr lang="en-US" sz="2000" dirty="0" err="1">
                <a:latin typeface="Courier New" pitchFamily="49" charset="0"/>
                <a:cs typeface="Courier New" pitchFamily="49" charset="0"/>
              </a:rPr>
              <a:t>printChars</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a:t>
            </a:r>
          </a:p>
        </p:txBody>
      </p:sp>
    </p:spTree>
    <p:extLst>
      <p:ext uri="{BB962C8B-B14F-4D97-AF65-F5344CB8AC3E}">
        <p14:creationId xmlns:p14="http://schemas.microsoft.com/office/powerpoint/2010/main" val="39411795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Local Classes</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sz="2400" dirty="0" smtClean="0"/>
              <a:t>A </a:t>
            </a:r>
            <a:r>
              <a:rPr lang="en-US" sz="2400" dirty="0" smtClean="0">
                <a:solidFill>
                  <a:srgbClr val="FF0000"/>
                </a:solidFill>
              </a:rPr>
              <a:t>local class </a:t>
            </a:r>
            <a:r>
              <a:rPr lang="en-US" sz="2400" dirty="0" smtClean="0"/>
              <a:t>is a class inside a method.</a:t>
            </a:r>
          </a:p>
          <a:p>
            <a:r>
              <a:rPr lang="en-US" sz="2400" dirty="0" smtClean="0"/>
              <a:t>An </a:t>
            </a:r>
            <a:r>
              <a:rPr lang="en-US" sz="2400" dirty="0" smtClean="0">
                <a:solidFill>
                  <a:srgbClr val="FF0000"/>
                </a:solidFill>
              </a:rPr>
              <a:t>anonymous local class </a:t>
            </a:r>
            <a:r>
              <a:rPr lang="en-US" sz="2400" dirty="0" smtClean="0"/>
              <a:t>is a class inside a method with no name for the class (most common type of local class).</a:t>
            </a:r>
          </a:p>
          <a:p>
            <a:r>
              <a:rPr lang="en-US" sz="2400" dirty="0" smtClean="0"/>
              <a:t>Local classes have </a:t>
            </a:r>
            <a:r>
              <a:rPr lang="en-US" sz="2400" dirty="0" smtClean="0">
                <a:solidFill>
                  <a:srgbClr val="FF0000"/>
                </a:solidFill>
              </a:rPr>
              <a:t>access to </a:t>
            </a:r>
            <a:r>
              <a:rPr lang="en-US" sz="2400" dirty="0" smtClean="0"/>
              <a:t>only the constants (i.e., </a:t>
            </a:r>
            <a:r>
              <a:rPr lang="en-US" sz="2400" dirty="0" smtClean="0">
                <a:solidFill>
                  <a:srgbClr val="FF0000"/>
                </a:solidFill>
              </a:rPr>
              <a:t>final</a:t>
            </a:r>
            <a:r>
              <a:rPr lang="en-US" sz="2400" dirty="0" smtClean="0"/>
              <a:t>) variables of the method.</a:t>
            </a:r>
          </a:p>
          <a:p>
            <a:r>
              <a:rPr lang="en-US" sz="2400" dirty="0" smtClean="0"/>
              <a:t>Local classes are usually anonymous. Local anonymous classes are created </a:t>
            </a:r>
            <a:r>
              <a:rPr lang="en-US" sz="2400" i="1" dirty="0" smtClean="0"/>
              <a:t>on the fly </a:t>
            </a:r>
            <a:r>
              <a:rPr lang="en-US" sz="2400" dirty="0" smtClean="0"/>
              <a:t>and no name is given to them. They are created with the only purpose of creating an object from them. Once the object is created, we cannot directly refer to the class ever again.</a:t>
            </a:r>
          </a:p>
        </p:txBody>
      </p:sp>
    </p:spTree>
    <p:extLst>
      <p:ext uri="{BB962C8B-B14F-4D97-AF65-F5344CB8AC3E}">
        <p14:creationId xmlns:p14="http://schemas.microsoft.com/office/powerpoint/2010/main" val="2863009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Overview</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sz="2400" dirty="0" smtClean="0"/>
              <a:t>We explain how to write Java code that responds to events.</a:t>
            </a:r>
          </a:p>
          <a:p>
            <a:r>
              <a:rPr lang="en-US" sz="2400" dirty="0" smtClean="0"/>
              <a:t>The </a:t>
            </a:r>
            <a:r>
              <a:rPr lang="en-US" sz="2400" dirty="0" smtClean="0">
                <a:solidFill>
                  <a:srgbClr val="0070C0"/>
                </a:solidFill>
              </a:rPr>
              <a:t>Timer</a:t>
            </a:r>
            <a:r>
              <a:rPr lang="en-US" sz="2400" dirty="0" smtClean="0"/>
              <a:t> class can be used to respond to elapsed time event (e.g., something to be executed every minute).</a:t>
            </a:r>
          </a:p>
          <a:p>
            <a:r>
              <a:rPr lang="en-US" sz="2400" dirty="0" smtClean="0"/>
              <a:t>There are also key listeners and mouse listeners that can be used to respond to keyboard events and mouse events.</a:t>
            </a:r>
          </a:p>
          <a:p>
            <a:r>
              <a:rPr lang="en-US" sz="2400" dirty="0" smtClean="0"/>
              <a:t>We handle an event by creating an event listener object. A method of this object is executed every time the event occurs.</a:t>
            </a:r>
          </a:p>
          <a:p>
            <a:r>
              <a:rPr lang="en-US" sz="2400" dirty="0" smtClean="0"/>
              <a:t>The event listener object belongs to a new class that we need to create. For simplicity, this class can be declared inside another class and even inside a method.</a:t>
            </a:r>
            <a:endParaRPr lang="en-US" sz="2400" dirty="0"/>
          </a:p>
        </p:txBody>
      </p:sp>
    </p:spTree>
    <p:extLst>
      <p:ext uri="{BB962C8B-B14F-4D97-AF65-F5344CB8AC3E}">
        <p14:creationId xmlns:p14="http://schemas.microsoft.com/office/powerpoint/2010/main" val="15384033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70C0"/>
                </a:solidFill>
              </a:rPr>
              <a:t>Example of Anonymous Local Class</a:t>
            </a:r>
            <a:endParaRPr lang="en-US" dirty="0">
              <a:solidFill>
                <a:srgbClr val="0070C0"/>
              </a:solidFill>
            </a:endParaRPr>
          </a:p>
        </p:txBody>
      </p:sp>
      <p:sp>
        <p:nvSpPr>
          <p:cNvPr id="4" name="TextBox 3"/>
          <p:cNvSpPr txBox="1"/>
          <p:nvPr/>
        </p:nvSpPr>
        <p:spPr>
          <a:xfrm>
            <a:off x="228600" y="1981200"/>
            <a:ext cx="8802410" cy="5016758"/>
          </a:xfrm>
          <a:prstGeom prst="rect">
            <a:avLst/>
          </a:prstGeom>
          <a:noFill/>
        </p:spPr>
        <p:txBody>
          <a:bodyPr wrap="none" rtlCol="0">
            <a:spAutoFit/>
          </a:bodyPr>
          <a:lstStyle/>
          <a:p>
            <a:r>
              <a:rPr lang="en-US" sz="2000" dirty="0">
                <a:latin typeface="Courier New" pitchFamily="49" charset="0"/>
                <a:cs typeface="Courier New" pitchFamily="49" charset="0"/>
              </a:rPr>
              <a:t>public class  </a:t>
            </a:r>
            <a:r>
              <a:rPr lang="en-US" sz="2000" dirty="0" err="1">
                <a:latin typeface="Courier New" pitchFamily="49" charset="0"/>
                <a:cs typeface="Courier New" pitchFamily="49" charset="0"/>
              </a:rPr>
              <a:t>TypingGame</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public static void main(String[] </a:t>
            </a:r>
            <a:r>
              <a:rPr lang="en-US" sz="2000" dirty="0" err="1">
                <a:latin typeface="Courier New" pitchFamily="49" charset="0"/>
                <a:cs typeface="Courier New" pitchFamily="49" charset="0"/>
              </a:rPr>
              <a:t>args</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a:solidFill>
                  <a:srgbClr val="FF0000"/>
                </a:solidFill>
                <a:latin typeface="Courier New" pitchFamily="49" charset="0"/>
                <a:cs typeface="Courier New" pitchFamily="49" charset="0"/>
              </a:rPr>
              <a:t>final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&lt;Character&gt; </a:t>
            </a:r>
            <a:r>
              <a:rPr lang="en-US" sz="2000" dirty="0" err="1">
                <a:latin typeface="Courier New" pitchFamily="49" charset="0"/>
                <a:cs typeface="Courier New" pitchFamily="49" charset="0"/>
              </a:rPr>
              <a:t>charList</a:t>
            </a:r>
            <a:r>
              <a:rPr lang="en-US" sz="2000" dirty="0">
                <a:latin typeface="Courier New" pitchFamily="49" charset="0"/>
                <a:cs typeface="Courier New" pitchFamily="49" charset="0"/>
              </a:rPr>
              <a:t> = </a:t>
            </a:r>
            <a:endParaRPr lang="en-US" sz="2000" dirty="0" smtClean="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new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&lt;Character&gt;();</a:t>
            </a:r>
          </a:p>
          <a:p>
            <a:r>
              <a:rPr lang="en-US" sz="2000" dirty="0">
                <a:latin typeface="Courier New" pitchFamily="49" charset="0"/>
                <a:cs typeface="Courier New" pitchFamily="49" charset="0"/>
              </a:rPr>
              <a:t>    Timer t = new Timer(200, </a:t>
            </a:r>
            <a:r>
              <a:rPr lang="en-US" sz="2000" dirty="0">
                <a:solidFill>
                  <a:srgbClr val="FF0000"/>
                </a:solidFill>
                <a:latin typeface="Courier New" pitchFamily="49" charset="0"/>
                <a:cs typeface="Courier New" pitchFamily="49" charset="0"/>
              </a:rPr>
              <a:t>new </a:t>
            </a:r>
            <a:r>
              <a:rPr lang="en-US" sz="2000" dirty="0" err="1">
                <a:solidFill>
                  <a:srgbClr val="FF0000"/>
                </a:solidFill>
                <a:latin typeface="Courier New" pitchFamily="49" charset="0"/>
                <a:cs typeface="Courier New" pitchFamily="49" charset="0"/>
              </a:rPr>
              <a:t>ActionListener</a:t>
            </a:r>
            <a:r>
              <a:rPr lang="en-US" sz="2000" dirty="0">
                <a:solidFill>
                  <a:srgbClr val="FF0000"/>
                </a:solidFill>
                <a:latin typeface="Courier New" pitchFamily="49" charset="0"/>
                <a:cs typeface="Courier New" pitchFamily="49" charset="0"/>
              </a:rPr>
              <a:t>() </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public void </a:t>
            </a:r>
            <a:r>
              <a:rPr lang="en-US" sz="2000" dirty="0" err="1">
                <a:latin typeface="Courier New" pitchFamily="49" charset="0"/>
                <a:cs typeface="Courier New" pitchFamily="49" charset="0"/>
              </a:rPr>
              <a:t>actionPerformed</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ActionEvent</a:t>
            </a:r>
            <a:r>
              <a:rPr lang="en-US" sz="2000" dirty="0">
                <a:latin typeface="Courier New" pitchFamily="49" charset="0"/>
                <a:cs typeface="Courier New" pitchFamily="49" charset="0"/>
              </a:rPr>
              <a:t> e) {</a:t>
            </a:r>
          </a:p>
          <a:p>
            <a:r>
              <a:rPr lang="en-US" sz="2000" dirty="0">
                <a:latin typeface="Courier New" pitchFamily="49" charset="0"/>
                <a:cs typeface="Courier New" pitchFamily="49" charset="0"/>
              </a:rPr>
              <a:t>        </a:t>
            </a:r>
            <a:r>
              <a:rPr lang="en-US" sz="2000" dirty="0" err="1">
                <a:solidFill>
                  <a:srgbClr val="FF0000"/>
                </a:solidFill>
                <a:latin typeface="Courier New" pitchFamily="49" charset="0"/>
                <a:cs typeface="Courier New" pitchFamily="49" charset="0"/>
              </a:rPr>
              <a:t>charList</a:t>
            </a:r>
            <a:r>
              <a:rPr lang="en-US" sz="2000" dirty="0" err="1">
                <a:latin typeface="Courier New" pitchFamily="49" charset="0"/>
                <a:cs typeface="Courier New" pitchFamily="49" charset="0"/>
              </a:rPr>
              <a:t>.add</a:t>
            </a:r>
            <a:r>
              <a:rPr lang="en-US" sz="2000" dirty="0">
                <a:latin typeface="Courier New" pitchFamily="49" charset="0"/>
                <a:cs typeface="Courier New" pitchFamily="49" charset="0"/>
              </a:rPr>
              <a:t>((char) ('a' + </a:t>
            </a:r>
            <a:endParaRPr lang="en-US" sz="2000" dirty="0" smtClean="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Math.random</a:t>
            </a:r>
            <a:r>
              <a:rPr lang="en-US" sz="2000" dirty="0">
                <a:latin typeface="Courier New" pitchFamily="49" charset="0"/>
                <a:cs typeface="Courier New" pitchFamily="49" charset="0"/>
              </a:rPr>
              <a:t>() * 26))));</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System.out.println</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charList</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t.start</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JFrame</a:t>
            </a:r>
            <a:r>
              <a:rPr lang="en-US" sz="2000" dirty="0">
                <a:latin typeface="Courier New" pitchFamily="49" charset="0"/>
                <a:cs typeface="Courier New" pitchFamily="49" charset="0"/>
              </a:rPr>
              <a:t> frame = new </a:t>
            </a:r>
            <a:r>
              <a:rPr lang="en-US" sz="2000" dirty="0" err="1">
                <a:latin typeface="Courier New" pitchFamily="49" charset="0"/>
                <a:cs typeface="Courier New" pitchFamily="49" charset="0"/>
              </a:rPr>
              <a:t>JFrame</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frame.setVisible</a:t>
            </a:r>
            <a:r>
              <a:rPr lang="en-US" sz="2000" dirty="0">
                <a:latin typeface="Courier New" pitchFamily="49" charset="0"/>
                <a:cs typeface="Courier New" pitchFamily="49" charset="0"/>
              </a:rPr>
              <a:t>(true);</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a:t>
            </a:r>
          </a:p>
        </p:txBody>
      </p:sp>
    </p:spTree>
    <p:extLst>
      <p:ext uri="{BB962C8B-B14F-4D97-AF65-F5344CB8AC3E}">
        <p14:creationId xmlns:p14="http://schemas.microsoft.com/office/powerpoint/2010/main" val="42337017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Equivalent Rewrite</a:t>
            </a:r>
            <a:endParaRPr lang="en-US" dirty="0">
              <a:solidFill>
                <a:srgbClr val="0070C0"/>
              </a:solidFill>
            </a:endParaRPr>
          </a:p>
        </p:txBody>
      </p:sp>
      <p:sp>
        <p:nvSpPr>
          <p:cNvPr id="4" name="TextBox 3"/>
          <p:cNvSpPr txBox="1"/>
          <p:nvPr/>
        </p:nvSpPr>
        <p:spPr>
          <a:xfrm>
            <a:off x="-76200" y="1576316"/>
            <a:ext cx="9417963" cy="4708981"/>
          </a:xfrm>
          <a:prstGeom prst="rect">
            <a:avLst/>
          </a:prstGeom>
          <a:noFill/>
        </p:spPr>
        <p:txBody>
          <a:bodyPr wrap="none" rtlCol="0">
            <a:spAutoFit/>
          </a:bodyPr>
          <a:lstStyle/>
          <a:p>
            <a:r>
              <a:rPr lang="en-US" sz="2000" dirty="0">
                <a:latin typeface="Courier New" pitchFamily="49" charset="0"/>
                <a:cs typeface="Courier New" pitchFamily="49" charset="0"/>
              </a:rPr>
              <a:t>public class </a:t>
            </a:r>
            <a:r>
              <a:rPr lang="en-US" sz="2000" dirty="0" err="1">
                <a:latin typeface="Courier New" pitchFamily="49" charset="0"/>
                <a:cs typeface="Courier New" pitchFamily="49" charset="0"/>
              </a:rPr>
              <a:t>TypingGame</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public static void main(String[] </a:t>
            </a:r>
            <a:r>
              <a:rPr lang="en-US" sz="2000" dirty="0" err="1">
                <a:latin typeface="Courier New" pitchFamily="49" charset="0"/>
                <a:cs typeface="Courier New" pitchFamily="49" charset="0"/>
              </a:rPr>
              <a:t>args</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final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&lt;Character&gt; </a:t>
            </a:r>
            <a:r>
              <a:rPr lang="en-US" sz="2000" dirty="0" err="1">
                <a:latin typeface="Courier New" pitchFamily="49" charset="0"/>
                <a:cs typeface="Courier New" pitchFamily="49" charset="0"/>
              </a:rPr>
              <a:t>charList</a:t>
            </a:r>
            <a:r>
              <a:rPr lang="en-US" sz="2000" dirty="0">
                <a:latin typeface="Courier New" pitchFamily="49" charset="0"/>
                <a:cs typeface="Courier New" pitchFamily="49" charset="0"/>
              </a:rPr>
              <a:t> = new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&lt;&gt;();</a:t>
            </a:r>
          </a:p>
          <a:p>
            <a:r>
              <a:rPr lang="en-US" sz="2000" dirty="0">
                <a:latin typeface="Courier New" pitchFamily="49" charset="0"/>
                <a:cs typeface="Courier New" pitchFamily="49" charset="0"/>
              </a:rPr>
              <a:t>    </a:t>
            </a:r>
            <a:r>
              <a:rPr lang="en-US" sz="2000" dirty="0">
                <a:solidFill>
                  <a:srgbClr val="FF0000"/>
                </a:solidFill>
                <a:latin typeface="Courier New" pitchFamily="49" charset="0"/>
                <a:cs typeface="Courier New" pitchFamily="49" charset="0"/>
              </a:rPr>
              <a:t>class X</a:t>
            </a:r>
            <a:r>
              <a:rPr lang="en-US" sz="2000" dirty="0">
                <a:latin typeface="Courier New" pitchFamily="49" charset="0"/>
                <a:cs typeface="Courier New" pitchFamily="49" charset="0"/>
              </a:rPr>
              <a:t> implements </a:t>
            </a:r>
            <a:r>
              <a:rPr lang="en-US" sz="2000" dirty="0" err="1">
                <a:latin typeface="Courier New" pitchFamily="49" charset="0"/>
                <a:cs typeface="Courier New" pitchFamily="49" charset="0"/>
              </a:rPr>
              <a:t>ActionListener</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public void </a:t>
            </a:r>
            <a:r>
              <a:rPr lang="en-US" sz="2000" dirty="0" err="1">
                <a:latin typeface="Courier New" pitchFamily="49" charset="0"/>
                <a:cs typeface="Courier New" pitchFamily="49" charset="0"/>
              </a:rPr>
              <a:t>actionPerformed</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ActionEvent</a:t>
            </a:r>
            <a:r>
              <a:rPr lang="en-US" sz="2000" dirty="0">
                <a:latin typeface="Courier New" pitchFamily="49" charset="0"/>
                <a:cs typeface="Courier New" pitchFamily="49" charset="0"/>
              </a:rPr>
              <a:t> e)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charList.add</a:t>
            </a:r>
            <a:r>
              <a:rPr lang="en-US" sz="2000" dirty="0">
                <a:latin typeface="Courier New" pitchFamily="49" charset="0"/>
                <a:cs typeface="Courier New" pitchFamily="49" charset="0"/>
              </a:rPr>
              <a:t>((char</a:t>
            </a:r>
            <a:r>
              <a:rPr lang="en-US" sz="2000" dirty="0" smtClean="0">
                <a:latin typeface="Courier New" pitchFamily="49" charset="0"/>
                <a:cs typeface="Courier New" pitchFamily="49" charset="0"/>
              </a:rPr>
              <a:t>)(</a:t>
            </a:r>
            <a:r>
              <a:rPr lang="en-US" sz="2000" dirty="0">
                <a:latin typeface="Courier New" pitchFamily="49" charset="0"/>
                <a:cs typeface="Courier New" pitchFamily="49" charset="0"/>
              </a:rPr>
              <a:t>'a</a:t>
            </a:r>
            <a:r>
              <a:rPr lang="en-US" sz="2000" dirty="0" smtClean="0">
                <a:latin typeface="Courier New" pitchFamily="49" charset="0"/>
                <a:cs typeface="Courier New" pitchFamily="49" charset="0"/>
              </a:rPr>
              <a:t>'+(</a:t>
            </a:r>
            <a:r>
              <a:rPr lang="en-US" sz="2000" dirty="0" err="1">
                <a:latin typeface="Courier New" pitchFamily="49" charset="0"/>
                <a:cs typeface="Courier New" pitchFamily="49" charset="0"/>
              </a:rPr>
              <a:t>int</a:t>
            </a:r>
            <a:r>
              <a:rPr lang="en-US" sz="2000" dirty="0" smtClean="0">
                <a:latin typeface="Courier New" pitchFamily="49" charset="0"/>
                <a:cs typeface="Courier New" pitchFamily="49" charset="0"/>
              </a:rPr>
              <a:t>)((</a:t>
            </a:r>
            <a:r>
              <a:rPr lang="en-US" sz="2000" dirty="0" err="1">
                <a:latin typeface="Courier New" pitchFamily="49" charset="0"/>
                <a:cs typeface="Courier New" pitchFamily="49" charset="0"/>
              </a:rPr>
              <a:t>Math.random</a:t>
            </a:r>
            <a:r>
              <a:rPr lang="en-US" sz="2000" dirty="0" smtClean="0">
                <a:latin typeface="Courier New" pitchFamily="49" charset="0"/>
                <a:cs typeface="Courier New" pitchFamily="49" charset="0"/>
              </a:rPr>
              <a:t>()*26</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System.out.println</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charList</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Timer t = new Timer(1000, new X());</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t.start</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JFrame</a:t>
            </a:r>
            <a:r>
              <a:rPr lang="en-US" sz="2000" dirty="0">
                <a:latin typeface="Courier New" pitchFamily="49" charset="0"/>
                <a:cs typeface="Courier New" pitchFamily="49" charset="0"/>
              </a:rPr>
              <a:t> frame = new </a:t>
            </a:r>
            <a:r>
              <a:rPr lang="en-US" sz="2000" dirty="0" err="1">
                <a:latin typeface="Courier New" pitchFamily="49" charset="0"/>
                <a:cs typeface="Courier New" pitchFamily="49" charset="0"/>
              </a:rPr>
              <a:t>JFrame</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frame.setVisible</a:t>
            </a:r>
            <a:r>
              <a:rPr lang="en-US" sz="2000" dirty="0">
                <a:latin typeface="Courier New" pitchFamily="49" charset="0"/>
                <a:cs typeface="Courier New" pitchFamily="49" charset="0"/>
              </a:rPr>
              <a:t>(true);</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a:t>
            </a:r>
          </a:p>
        </p:txBody>
      </p:sp>
    </p:spTree>
    <p:extLst>
      <p:ext uri="{BB962C8B-B14F-4D97-AF65-F5344CB8AC3E}">
        <p14:creationId xmlns:p14="http://schemas.microsoft.com/office/powerpoint/2010/main" val="15029916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Creating Anonymous Local Classes</a:t>
            </a:r>
            <a:endParaRPr lang="en-US" dirty="0">
              <a:solidFill>
                <a:srgbClr val="0070C0"/>
              </a:solidFill>
            </a:endParaRPr>
          </a:p>
        </p:txBody>
      </p:sp>
      <p:sp>
        <p:nvSpPr>
          <p:cNvPr id="3" name="Content Placeholder 2"/>
          <p:cNvSpPr>
            <a:spLocks noGrp="1"/>
          </p:cNvSpPr>
          <p:nvPr>
            <p:ph idx="1"/>
          </p:nvPr>
        </p:nvSpPr>
        <p:spPr>
          <a:xfrm>
            <a:off x="457200" y="1600200"/>
            <a:ext cx="8458200" cy="5105400"/>
          </a:xfrm>
        </p:spPr>
        <p:txBody>
          <a:bodyPr>
            <a:normAutofit lnSpcReduction="10000"/>
          </a:bodyPr>
          <a:lstStyle/>
          <a:p>
            <a:r>
              <a:rPr lang="en-US" sz="2400" dirty="0" smtClean="0"/>
              <a:t>Syntax is:</a:t>
            </a:r>
            <a:endParaRPr lang="en-US" sz="2000" dirty="0" smtClean="0"/>
          </a:p>
          <a:p>
            <a:pPr marL="0" indent="0">
              <a:buNone/>
            </a:pPr>
            <a:r>
              <a:rPr lang="en-US" sz="2000" dirty="0" smtClean="0">
                <a:solidFill>
                  <a:srgbClr val="FF0000"/>
                </a:solidFill>
                <a:latin typeface="Courier New" pitchFamily="49" charset="0"/>
                <a:cs typeface="Courier New" pitchFamily="49" charset="0"/>
              </a:rPr>
              <a:t>new </a:t>
            </a:r>
            <a:r>
              <a:rPr lang="en-US" sz="2000" dirty="0" err="1" smtClean="0">
                <a:solidFill>
                  <a:srgbClr val="FF0000"/>
                </a:solidFill>
                <a:latin typeface="Courier New" pitchFamily="49" charset="0"/>
                <a:cs typeface="Courier New" pitchFamily="49" charset="0"/>
              </a:rPr>
              <a:t>NameOfSuperClas</a:t>
            </a:r>
            <a:r>
              <a:rPr lang="en-US" sz="2000" dirty="0" smtClean="0">
                <a:solidFill>
                  <a:srgbClr val="FF0000"/>
                </a:solidFill>
                <a:latin typeface="Courier New" pitchFamily="49" charset="0"/>
                <a:cs typeface="Courier New" pitchFamily="49" charset="0"/>
              </a:rPr>
              <a:t>(arguments to the constructor){     </a:t>
            </a:r>
          </a:p>
          <a:p>
            <a:pPr marL="0" indent="0">
              <a:buNone/>
            </a:pPr>
            <a:r>
              <a:rPr lang="en-US" sz="2000" dirty="0">
                <a:solidFill>
                  <a:srgbClr val="FF0000"/>
                </a:solidFill>
                <a:latin typeface="Courier New" pitchFamily="49" charset="0"/>
                <a:cs typeface="Courier New" pitchFamily="49" charset="0"/>
              </a:rPr>
              <a:t> </a:t>
            </a:r>
            <a:r>
              <a:rPr lang="en-US" sz="2000" dirty="0" smtClean="0">
                <a:solidFill>
                  <a:srgbClr val="FF0000"/>
                </a:solidFill>
                <a:latin typeface="Courier New" pitchFamily="49" charset="0"/>
                <a:cs typeface="Courier New" pitchFamily="49" charset="0"/>
              </a:rPr>
              <a:t> ...  </a:t>
            </a:r>
          </a:p>
          <a:p>
            <a:pPr marL="0" indent="0">
              <a:buNone/>
            </a:pPr>
            <a:r>
              <a:rPr lang="en-US" sz="2000" dirty="0" smtClean="0">
                <a:solidFill>
                  <a:srgbClr val="FF0000"/>
                </a:solidFill>
                <a:latin typeface="Courier New" pitchFamily="49" charset="0"/>
                <a:cs typeface="Courier New" pitchFamily="49" charset="0"/>
              </a:rPr>
              <a:t>}</a:t>
            </a:r>
          </a:p>
          <a:p>
            <a:r>
              <a:rPr lang="en-US" sz="2400" dirty="0" smtClean="0">
                <a:cs typeface="Courier New" pitchFamily="49" charset="0"/>
              </a:rPr>
              <a:t>This creates a new object that belongs to the </a:t>
            </a:r>
            <a:r>
              <a:rPr lang="en-US" sz="2400" dirty="0" smtClean="0">
                <a:solidFill>
                  <a:srgbClr val="0070C0"/>
                </a:solidFill>
                <a:cs typeface="Courier New" pitchFamily="49" charset="0"/>
              </a:rPr>
              <a:t>X</a:t>
            </a:r>
            <a:r>
              <a:rPr lang="en-US" sz="2400" dirty="0" smtClean="0">
                <a:cs typeface="Courier New" pitchFamily="49" charset="0"/>
              </a:rPr>
              <a:t> class.</a:t>
            </a:r>
          </a:p>
          <a:p>
            <a:r>
              <a:rPr lang="en-US" sz="2400" dirty="0" smtClean="0">
                <a:cs typeface="Courier New" pitchFamily="49" charset="0"/>
              </a:rPr>
              <a:t>Note that we cannot refer to </a:t>
            </a:r>
            <a:r>
              <a:rPr lang="en-US" sz="2400" dirty="0" smtClean="0">
                <a:solidFill>
                  <a:srgbClr val="0070C0"/>
                </a:solidFill>
                <a:cs typeface="Courier New" pitchFamily="49" charset="0"/>
              </a:rPr>
              <a:t>X</a:t>
            </a:r>
            <a:r>
              <a:rPr lang="en-US" sz="2400" dirty="0" smtClean="0">
                <a:cs typeface="Courier New" pitchFamily="49" charset="0"/>
              </a:rPr>
              <a:t> ever again.</a:t>
            </a:r>
          </a:p>
          <a:p>
            <a:r>
              <a:rPr lang="en-US" sz="2400" dirty="0" smtClean="0">
                <a:cs typeface="Courier New" pitchFamily="49" charset="0"/>
              </a:rPr>
              <a:t>The </a:t>
            </a:r>
            <a:r>
              <a:rPr lang="en-US" sz="2400" dirty="0" smtClean="0">
                <a:solidFill>
                  <a:srgbClr val="0070C0"/>
                </a:solidFill>
                <a:cs typeface="Courier New" pitchFamily="49" charset="0"/>
              </a:rPr>
              <a:t>X</a:t>
            </a:r>
            <a:r>
              <a:rPr lang="en-US" sz="2400" dirty="0" smtClean="0">
                <a:cs typeface="Courier New" pitchFamily="49" charset="0"/>
              </a:rPr>
              <a:t> </a:t>
            </a:r>
            <a:r>
              <a:rPr lang="en-US" sz="2400" dirty="0">
                <a:cs typeface="Courier New" pitchFamily="49" charset="0"/>
              </a:rPr>
              <a:t>class </a:t>
            </a:r>
            <a:r>
              <a:rPr lang="en-US" sz="2400" dirty="0" smtClean="0">
                <a:cs typeface="Courier New" pitchFamily="49" charset="0"/>
              </a:rPr>
              <a:t>inherits from the </a:t>
            </a:r>
            <a:r>
              <a:rPr lang="en-US" sz="2400" dirty="0" err="1" smtClean="0">
                <a:solidFill>
                  <a:srgbClr val="0070C0"/>
                </a:solidFill>
                <a:cs typeface="Courier New" pitchFamily="49" charset="0"/>
              </a:rPr>
              <a:t>NameOfSuperClass</a:t>
            </a:r>
            <a:r>
              <a:rPr lang="en-US" sz="2400" dirty="0" smtClean="0">
                <a:cs typeface="Courier New" pitchFamily="49" charset="0"/>
              </a:rPr>
              <a:t> class.</a:t>
            </a:r>
          </a:p>
          <a:p>
            <a:r>
              <a:rPr lang="en-US" sz="2400" dirty="0" smtClean="0">
                <a:cs typeface="Courier New" pitchFamily="49" charset="0"/>
              </a:rPr>
              <a:t>In the parenthesis, we specify the parameters to the constructor of the class </a:t>
            </a:r>
            <a:r>
              <a:rPr lang="en-US" sz="2400" dirty="0" smtClean="0">
                <a:solidFill>
                  <a:srgbClr val="0070C0"/>
                </a:solidFill>
                <a:cs typeface="Courier New" pitchFamily="49" charset="0"/>
              </a:rPr>
              <a:t>X</a:t>
            </a:r>
            <a:r>
              <a:rPr lang="en-US" sz="2400" dirty="0" smtClean="0">
                <a:cs typeface="Courier New" pitchFamily="49" charset="0"/>
              </a:rPr>
              <a:t>.</a:t>
            </a:r>
          </a:p>
          <a:p>
            <a:r>
              <a:rPr lang="en-US" sz="2400" dirty="0" smtClean="0">
                <a:cs typeface="Courier New" pitchFamily="49" charset="0"/>
              </a:rPr>
              <a:t>Anonymous local classes are very similar to method callbacks. We use special syntax to specify the method to be called. They should be used only when the class that is created will never need to be referred to again.</a:t>
            </a:r>
            <a:endParaRPr lang="en-US" sz="2000" dirty="0"/>
          </a:p>
          <a:p>
            <a:pPr marL="0" indent="0">
              <a:buNone/>
            </a:pPr>
            <a:endParaRPr lang="en-US" sz="2400" dirty="0" smtClean="0"/>
          </a:p>
        </p:txBody>
      </p:sp>
    </p:spTree>
    <p:extLst>
      <p:ext uri="{BB962C8B-B14F-4D97-AF65-F5344CB8AC3E}">
        <p14:creationId xmlns:p14="http://schemas.microsoft.com/office/powerpoint/2010/main" val="1923006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0EB3B47-97C4-4346-ACF3-EAFE473243A7}" type="slidenum">
              <a:rPr lang="en-US" sz="1400" smtClean="0"/>
              <a:pPr eaLnBrk="1" hangingPunct="1"/>
              <a:t>23</a:t>
            </a:fld>
            <a:endParaRPr lang="en-US" sz="1400" smtClean="0"/>
          </a:p>
        </p:txBody>
      </p:sp>
      <p:sp>
        <p:nvSpPr>
          <p:cNvPr id="5123" name="Rectangle 2"/>
          <p:cNvSpPr>
            <a:spLocks noGrp="1" noChangeArrowheads="1"/>
          </p:cNvSpPr>
          <p:nvPr>
            <p:ph type="title"/>
          </p:nvPr>
        </p:nvSpPr>
        <p:spPr/>
        <p:txBody>
          <a:bodyPr/>
          <a:lstStyle/>
          <a:p>
            <a:pPr eaLnBrk="1" hangingPunct="1"/>
            <a:r>
              <a:rPr lang="en-US" dirty="0" smtClean="0">
                <a:solidFill>
                  <a:srgbClr val="0070C0"/>
                </a:solidFill>
              </a:rPr>
              <a:t>Events</a:t>
            </a:r>
            <a:endParaRPr lang="en-CA" dirty="0" smtClean="0">
              <a:solidFill>
                <a:srgbClr val="0070C0"/>
              </a:solidFill>
            </a:endParaRPr>
          </a:p>
        </p:txBody>
      </p:sp>
      <p:sp>
        <p:nvSpPr>
          <p:cNvPr id="5124" name="Rectangle 3"/>
          <p:cNvSpPr>
            <a:spLocks noGrp="1" noChangeArrowheads="1"/>
          </p:cNvSpPr>
          <p:nvPr>
            <p:ph type="body" idx="1"/>
          </p:nvPr>
        </p:nvSpPr>
        <p:spPr>
          <a:xfrm>
            <a:off x="685800" y="1524000"/>
            <a:ext cx="7924800" cy="4876800"/>
          </a:xfrm>
        </p:spPr>
        <p:txBody>
          <a:bodyPr>
            <a:normAutofit fontScale="92500"/>
          </a:bodyPr>
          <a:lstStyle/>
          <a:p>
            <a:pPr eaLnBrk="1" hangingPunct="1"/>
            <a:r>
              <a:rPr lang="en-US" sz="2400" dirty="0" smtClean="0"/>
              <a:t>Examples:</a:t>
            </a:r>
          </a:p>
          <a:p>
            <a:pPr lvl="1" eaLnBrk="1" hangingPunct="1"/>
            <a:r>
              <a:rPr lang="en-US" sz="2400" dirty="0" smtClean="0"/>
              <a:t>keyboard (or just key) strokes and</a:t>
            </a:r>
          </a:p>
          <a:p>
            <a:pPr lvl="1" eaLnBrk="1" hangingPunct="1"/>
            <a:r>
              <a:rPr lang="en-US" sz="2400" dirty="0" smtClean="0"/>
              <a:t>mouse clicks.</a:t>
            </a:r>
          </a:p>
          <a:p>
            <a:pPr eaLnBrk="1" hangingPunct="1"/>
            <a:r>
              <a:rPr lang="en-US" sz="2400" dirty="0" smtClean="0"/>
              <a:t>The OS reports these events to all running programs.</a:t>
            </a:r>
          </a:p>
          <a:p>
            <a:pPr eaLnBrk="1" hangingPunct="1"/>
            <a:r>
              <a:rPr lang="en-US" sz="2400" dirty="0" smtClean="0"/>
              <a:t>In Java we have:</a:t>
            </a:r>
          </a:p>
          <a:p>
            <a:pPr lvl="1" eaLnBrk="1" hangingPunct="1"/>
            <a:r>
              <a:rPr lang="en-US" sz="2400" dirty="0" smtClean="0"/>
              <a:t>an </a:t>
            </a:r>
            <a:r>
              <a:rPr lang="en-US" sz="2400" dirty="0" smtClean="0">
                <a:solidFill>
                  <a:srgbClr val="FF0000"/>
                </a:solidFill>
              </a:rPr>
              <a:t>event source </a:t>
            </a:r>
            <a:r>
              <a:rPr lang="en-US" sz="2400" dirty="0" smtClean="0"/>
              <a:t>- the object that produced the event</a:t>
            </a:r>
          </a:p>
          <a:p>
            <a:pPr lvl="2" eaLnBrk="1" hangingPunct="1"/>
            <a:r>
              <a:rPr lang="en-US" dirty="0" smtClean="0"/>
              <a:t>e.g., button, scrollbar, window,</a:t>
            </a:r>
          </a:p>
          <a:p>
            <a:pPr lvl="1" eaLnBrk="1" hangingPunct="1"/>
            <a:r>
              <a:rPr lang="en-US" sz="2400" dirty="0" smtClean="0"/>
              <a:t>an </a:t>
            </a:r>
            <a:r>
              <a:rPr lang="en-US" sz="2400" dirty="0" smtClean="0">
                <a:solidFill>
                  <a:srgbClr val="FF0000"/>
                </a:solidFill>
              </a:rPr>
              <a:t>event listener </a:t>
            </a:r>
            <a:r>
              <a:rPr lang="en-US" sz="2400" dirty="0" smtClean="0"/>
              <a:t>- we create this object,</a:t>
            </a:r>
            <a:endParaRPr lang="en-US" sz="2400" dirty="0" smtClean="0">
              <a:solidFill>
                <a:srgbClr val="FF0000"/>
              </a:solidFill>
            </a:endParaRPr>
          </a:p>
          <a:p>
            <a:pPr lvl="1" eaLnBrk="1" hangingPunct="1"/>
            <a:r>
              <a:rPr lang="en-US" sz="2400" dirty="0" smtClean="0"/>
              <a:t>when an </a:t>
            </a:r>
            <a:r>
              <a:rPr lang="en-US" sz="2400" dirty="0" smtClean="0">
                <a:solidFill>
                  <a:srgbClr val="FF0000"/>
                </a:solidFill>
              </a:rPr>
              <a:t>event</a:t>
            </a:r>
            <a:r>
              <a:rPr lang="en-US" sz="2400" dirty="0" smtClean="0"/>
              <a:t> happens, the event source contacts the event listeners, passing the event object as a parameter, and</a:t>
            </a:r>
          </a:p>
          <a:p>
            <a:pPr lvl="1" eaLnBrk="1" hangingPunct="1"/>
            <a:r>
              <a:rPr lang="en-US" sz="2400" dirty="0" smtClean="0"/>
              <a:t>there can be multiple event listeners that are registered with the same event source.</a:t>
            </a:r>
          </a:p>
          <a:p>
            <a:pPr lvl="1" eaLnBrk="1" hangingPunct="1"/>
            <a:endParaRPr lang="en-US" sz="2400" dirty="0" smtClean="0"/>
          </a:p>
          <a:p>
            <a:pPr eaLnBrk="1" hangingPunct="1"/>
            <a:endParaRPr lang="en-US" sz="2400" dirty="0" smtClean="0"/>
          </a:p>
          <a:p>
            <a:pPr eaLnBrk="1" hangingPunct="1"/>
            <a:endParaRPr lang="en-CA" sz="2000" dirty="0" smtClean="0"/>
          </a:p>
        </p:txBody>
      </p:sp>
    </p:spTree>
    <p:extLst>
      <p:ext uri="{BB962C8B-B14F-4D97-AF65-F5344CB8AC3E}">
        <p14:creationId xmlns:p14="http://schemas.microsoft.com/office/powerpoint/2010/main" val="40456562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E40614F-BD7A-401F-B02F-2DBE14B03F76}" type="slidenum">
              <a:rPr lang="en-US" sz="1400" smtClean="0"/>
              <a:pPr eaLnBrk="1" hangingPunct="1"/>
              <a:t>24</a:t>
            </a:fld>
            <a:endParaRPr lang="en-US" sz="1400" smtClean="0"/>
          </a:p>
        </p:txBody>
      </p:sp>
      <p:sp>
        <p:nvSpPr>
          <p:cNvPr id="6147" name="Rectangle 2"/>
          <p:cNvSpPr>
            <a:spLocks noGrp="1" noChangeArrowheads="1"/>
          </p:cNvSpPr>
          <p:nvPr>
            <p:ph type="title"/>
          </p:nvPr>
        </p:nvSpPr>
        <p:spPr/>
        <p:txBody>
          <a:bodyPr/>
          <a:lstStyle/>
          <a:p>
            <a:pPr eaLnBrk="1" hangingPunct="1"/>
            <a:r>
              <a:rPr lang="en-US" dirty="0" smtClean="0">
                <a:solidFill>
                  <a:srgbClr val="0070C0"/>
                </a:solidFill>
              </a:rPr>
              <a:t>Example</a:t>
            </a:r>
            <a:endParaRPr lang="en-CA" dirty="0" smtClean="0">
              <a:solidFill>
                <a:srgbClr val="0070C0"/>
              </a:solidFill>
            </a:endParaRPr>
          </a:p>
        </p:txBody>
      </p:sp>
      <p:sp>
        <p:nvSpPr>
          <p:cNvPr id="6148" name="Rectangle 3"/>
          <p:cNvSpPr>
            <a:spLocks noGrp="1" noChangeArrowheads="1"/>
          </p:cNvSpPr>
          <p:nvPr>
            <p:ph type="body" idx="1"/>
          </p:nvPr>
        </p:nvSpPr>
        <p:spPr/>
        <p:txBody>
          <a:bodyPr/>
          <a:lstStyle/>
          <a:p>
            <a:pPr eaLnBrk="1" hangingPunct="1">
              <a:buFont typeface="Wingdings" pitchFamily="2" charset="2"/>
              <a:buNone/>
            </a:pPr>
            <a:r>
              <a:rPr lang="en-US" sz="2000" dirty="0" err="1" smtClean="0">
                <a:latin typeface="Courier New" pitchFamily="49" charset="0"/>
              </a:rPr>
              <a:t>ActionListener</a:t>
            </a:r>
            <a:r>
              <a:rPr lang="en-US" sz="2000" dirty="0" smtClean="0">
                <a:latin typeface="Courier New" pitchFamily="49" charset="0"/>
              </a:rPr>
              <a:t> listener1 = new </a:t>
            </a:r>
            <a:r>
              <a:rPr lang="en-US" sz="2000" dirty="0" err="1" smtClean="0">
                <a:latin typeface="Courier New" pitchFamily="49" charset="0"/>
              </a:rPr>
              <a:t>MyListener</a:t>
            </a:r>
            <a:r>
              <a:rPr lang="en-US" sz="2000" dirty="0" smtClean="0">
                <a:latin typeface="Courier New" pitchFamily="49" charset="0"/>
              </a:rPr>
              <a:t>(...);</a:t>
            </a:r>
          </a:p>
          <a:p>
            <a:pPr eaLnBrk="1" hangingPunct="1">
              <a:buFont typeface="Wingdings" pitchFamily="2" charset="2"/>
              <a:buNone/>
            </a:pPr>
            <a:r>
              <a:rPr lang="en-US" sz="2000" dirty="0" err="1" smtClean="0">
                <a:latin typeface="Courier New" pitchFamily="49" charset="0"/>
              </a:rPr>
              <a:t>ActionListener</a:t>
            </a:r>
            <a:r>
              <a:rPr lang="en-US" sz="2000" dirty="0" smtClean="0">
                <a:latin typeface="Courier New" pitchFamily="49" charset="0"/>
              </a:rPr>
              <a:t> listener2 = new MyListener1(...);</a:t>
            </a:r>
          </a:p>
          <a:p>
            <a:pPr eaLnBrk="1" hangingPunct="1">
              <a:buFont typeface="Wingdings" pitchFamily="2" charset="2"/>
              <a:buNone/>
            </a:pPr>
            <a:r>
              <a:rPr lang="en-US" sz="2000" dirty="0" err="1" smtClean="0">
                <a:latin typeface="Courier New" pitchFamily="49" charset="0"/>
              </a:rPr>
              <a:t>JButton</a:t>
            </a:r>
            <a:r>
              <a:rPr lang="en-US" sz="2000" dirty="0" smtClean="0">
                <a:latin typeface="Courier New" pitchFamily="49" charset="0"/>
              </a:rPr>
              <a:t> button = new </a:t>
            </a:r>
            <a:r>
              <a:rPr lang="en-US" sz="2000" dirty="0" err="1" smtClean="0">
                <a:latin typeface="Courier New" pitchFamily="49" charset="0"/>
              </a:rPr>
              <a:t>JButton</a:t>
            </a:r>
            <a:r>
              <a:rPr lang="en-US" sz="2000" dirty="0" smtClean="0">
                <a:latin typeface="Courier New" pitchFamily="49" charset="0"/>
              </a:rPr>
              <a:t>("OK");</a:t>
            </a:r>
          </a:p>
          <a:p>
            <a:pPr eaLnBrk="1" hangingPunct="1">
              <a:buFont typeface="Wingdings" pitchFamily="2" charset="2"/>
              <a:buNone/>
            </a:pPr>
            <a:r>
              <a:rPr lang="en-US" sz="2000" dirty="0" err="1" smtClean="0">
                <a:latin typeface="Courier New" pitchFamily="49" charset="0"/>
              </a:rPr>
              <a:t>button.</a:t>
            </a:r>
            <a:r>
              <a:rPr lang="en-US" sz="2000" dirty="0" err="1" smtClean="0">
                <a:solidFill>
                  <a:srgbClr val="FF0000"/>
                </a:solidFill>
                <a:latin typeface="Courier New" pitchFamily="49" charset="0"/>
              </a:rPr>
              <a:t>addActionListener</a:t>
            </a:r>
            <a:r>
              <a:rPr lang="en-US" sz="2000" dirty="0" smtClean="0">
                <a:latin typeface="Courier New" pitchFamily="49" charset="0"/>
              </a:rPr>
              <a:t>(listener1);</a:t>
            </a:r>
          </a:p>
          <a:p>
            <a:pPr eaLnBrk="1" hangingPunct="1">
              <a:buFont typeface="Wingdings" pitchFamily="2" charset="2"/>
              <a:buNone/>
            </a:pPr>
            <a:r>
              <a:rPr lang="en-US" sz="2000" dirty="0" err="1" smtClean="0">
                <a:latin typeface="Courier New" pitchFamily="49" charset="0"/>
              </a:rPr>
              <a:t>button.addActionListener</a:t>
            </a:r>
            <a:r>
              <a:rPr lang="en-US" sz="2000" dirty="0" smtClean="0">
                <a:latin typeface="Courier New" pitchFamily="49" charset="0"/>
              </a:rPr>
              <a:t>(listener2);</a:t>
            </a:r>
          </a:p>
          <a:p>
            <a:pPr eaLnBrk="1" hangingPunct="1"/>
            <a:r>
              <a:rPr lang="en-US" sz="2400" dirty="0" smtClean="0">
                <a:latin typeface="Courier New" pitchFamily="49" charset="0"/>
                <a:cs typeface="Courier New" pitchFamily="49" charset="0"/>
              </a:rPr>
              <a:t>button</a:t>
            </a:r>
            <a:r>
              <a:rPr lang="en-US" sz="2400" dirty="0" smtClean="0"/>
              <a:t> is the </a:t>
            </a:r>
            <a:r>
              <a:rPr lang="en-US" sz="2400" dirty="0" smtClean="0">
                <a:solidFill>
                  <a:srgbClr val="FF0000"/>
                </a:solidFill>
              </a:rPr>
              <a:t>event source.</a:t>
            </a:r>
          </a:p>
          <a:p>
            <a:pPr eaLnBrk="1" hangingPunct="1"/>
            <a:r>
              <a:rPr lang="en-US" sz="2400" dirty="0" smtClean="0">
                <a:latin typeface="Courier New" pitchFamily="49" charset="0"/>
                <a:cs typeface="Courier New" pitchFamily="49" charset="0"/>
              </a:rPr>
              <a:t>listener1</a:t>
            </a:r>
            <a:r>
              <a:rPr lang="en-US" sz="2400" dirty="0" smtClean="0"/>
              <a:t> and </a:t>
            </a:r>
            <a:r>
              <a:rPr lang="en-US" sz="2400" dirty="0" smtClean="0">
                <a:latin typeface="Courier New" pitchFamily="49" charset="0"/>
                <a:cs typeface="Courier New" pitchFamily="49" charset="0"/>
              </a:rPr>
              <a:t>listener2</a:t>
            </a:r>
            <a:r>
              <a:rPr lang="en-US" sz="2400" dirty="0" smtClean="0"/>
              <a:t>  are two </a:t>
            </a:r>
            <a:r>
              <a:rPr lang="en-US" sz="2400" dirty="0" smtClean="0">
                <a:solidFill>
                  <a:srgbClr val="FF0000"/>
                </a:solidFill>
              </a:rPr>
              <a:t>event listeners.</a:t>
            </a:r>
          </a:p>
          <a:p>
            <a:pPr eaLnBrk="1" hangingPunct="1"/>
            <a:r>
              <a:rPr lang="en-US" sz="2400" dirty="0"/>
              <a:t>E</a:t>
            </a:r>
            <a:r>
              <a:rPr lang="en-US" sz="2400" dirty="0" smtClean="0"/>
              <a:t>vent sources have methods for registering event listeners, for example, </a:t>
            </a:r>
            <a:r>
              <a:rPr lang="en-US" sz="2400" dirty="0" err="1" smtClean="0">
                <a:solidFill>
                  <a:srgbClr val="0070C0"/>
                </a:solidFill>
              </a:rPr>
              <a:t>addActionListener</a:t>
            </a:r>
            <a:r>
              <a:rPr lang="en-US" sz="2400" dirty="0" smtClean="0"/>
              <a:t>.</a:t>
            </a:r>
          </a:p>
          <a:p>
            <a:pPr eaLnBrk="1" hangingPunct="1"/>
            <a:endParaRPr lang="en-US" sz="2400" dirty="0" smtClean="0"/>
          </a:p>
          <a:p>
            <a:pPr eaLnBrk="1" hangingPunct="1"/>
            <a:endParaRPr lang="en-US" sz="2400" dirty="0" smtClean="0"/>
          </a:p>
          <a:p>
            <a:pPr eaLnBrk="1" hangingPunct="1"/>
            <a:endParaRPr lang="en-CA" sz="2400" dirty="0" smtClean="0"/>
          </a:p>
        </p:txBody>
      </p:sp>
    </p:spTree>
    <p:extLst>
      <p:ext uri="{BB962C8B-B14F-4D97-AF65-F5344CB8AC3E}">
        <p14:creationId xmlns:p14="http://schemas.microsoft.com/office/powerpoint/2010/main" val="29107064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5E7CAC8-926A-4CE3-8DA5-CBC8E23DDAE5}" type="slidenum">
              <a:rPr lang="en-US" sz="1400" smtClean="0"/>
              <a:pPr eaLnBrk="1" hangingPunct="1"/>
              <a:t>25</a:t>
            </a:fld>
            <a:endParaRPr lang="en-US" sz="1400" smtClean="0"/>
          </a:p>
        </p:txBody>
      </p:sp>
      <p:sp>
        <p:nvSpPr>
          <p:cNvPr id="7171" name="Rectangle 2"/>
          <p:cNvSpPr>
            <a:spLocks noGrp="1" noChangeArrowheads="1"/>
          </p:cNvSpPr>
          <p:nvPr>
            <p:ph type="title"/>
          </p:nvPr>
        </p:nvSpPr>
        <p:spPr/>
        <p:txBody>
          <a:bodyPr/>
          <a:lstStyle/>
          <a:p>
            <a:pPr eaLnBrk="1" hangingPunct="1"/>
            <a:r>
              <a:rPr lang="en-US" sz="3200" dirty="0" smtClean="0">
                <a:solidFill>
                  <a:srgbClr val="0070C0"/>
                </a:solidFill>
              </a:rPr>
              <a:t>General Syntax to Register an Event Listener</a:t>
            </a:r>
            <a:endParaRPr lang="en-CA" sz="3200" dirty="0" smtClean="0">
              <a:solidFill>
                <a:srgbClr val="0070C0"/>
              </a:solidFill>
            </a:endParaRPr>
          </a:p>
        </p:txBody>
      </p:sp>
      <p:sp>
        <p:nvSpPr>
          <p:cNvPr id="7172" name="Rectangle 3"/>
          <p:cNvSpPr>
            <a:spLocks noGrp="1" noChangeArrowheads="1"/>
          </p:cNvSpPr>
          <p:nvPr>
            <p:ph type="body" idx="1"/>
          </p:nvPr>
        </p:nvSpPr>
        <p:spPr>
          <a:xfrm>
            <a:off x="685800" y="1981200"/>
            <a:ext cx="8229600" cy="4114800"/>
          </a:xfrm>
        </p:spPr>
        <p:txBody>
          <a:bodyPr/>
          <a:lstStyle/>
          <a:p>
            <a:pPr eaLnBrk="1" hangingPunct="1"/>
            <a:r>
              <a:rPr lang="en-US" sz="1800" i="1" dirty="0" err="1" smtClean="0">
                <a:latin typeface="Courier New" pitchFamily="49" charset="0"/>
              </a:rPr>
              <a:t>eventSourceObject</a:t>
            </a:r>
            <a:r>
              <a:rPr lang="en-US" sz="1800" dirty="0" err="1" smtClean="0">
                <a:latin typeface="Courier New" pitchFamily="49" charset="0"/>
              </a:rPr>
              <a:t>.add</a:t>
            </a:r>
            <a:r>
              <a:rPr lang="en-US" sz="1800" i="1" dirty="0" err="1" smtClean="0">
                <a:solidFill>
                  <a:srgbClr val="0070C0"/>
                </a:solidFill>
                <a:latin typeface="Courier New" pitchFamily="49" charset="0"/>
              </a:rPr>
              <a:t>Event</a:t>
            </a:r>
            <a:r>
              <a:rPr lang="en-US" sz="1800" dirty="0" err="1" smtClean="0">
                <a:latin typeface="Courier New" pitchFamily="49" charset="0"/>
              </a:rPr>
              <a:t>Listener</a:t>
            </a:r>
            <a:r>
              <a:rPr lang="en-US" sz="1800" dirty="0" smtClean="0">
                <a:latin typeface="Courier New" pitchFamily="49" charset="0"/>
              </a:rPr>
              <a:t>(</a:t>
            </a:r>
            <a:r>
              <a:rPr lang="en-US" sz="1800" dirty="0" err="1" smtClean="0">
                <a:latin typeface="Courier New" pitchFamily="49" charset="0"/>
              </a:rPr>
              <a:t>eventListenerObject</a:t>
            </a:r>
            <a:r>
              <a:rPr lang="en-US" sz="1800" dirty="0" smtClean="0">
                <a:latin typeface="Courier New" pitchFamily="49" charset="0"/>
              </a:rPr>
              <a:t>);</a:t>
            </a:r>
          </a:p>
          <a:p>
            <a:pPr eaLnBrk="1" hangingPunct="1"/>
            <a:r>
              <a:rPr lang="en-US" sz="2400" dirty="0" smtClean="0"/>
              <a:t>where </a:t>
            </a:r>
            <a:r>
              <a:rPr lang="en-US" sz="2400" i="1" dirty="0" smtClean="0">
                <a:solidFill>
                  <a:srgbClr val="0070C0"/>
                </a:solidFill>
                <a:latin typeface="Courier New" pitchFamily="49" charset="0"/>
              </a:rPr>
              <a:t>Event</a:t>
            </a:r>
            <a:r>
              <a:rPr lang="en-US" sz="2400" dirty="0" smtClean="0"/>
              <a:t> can be:</a:t>
            </a:r>
          </a:p>
          <a:p>
            <a:pPr lvl="1" eaLnBrk="1" hangingPunct="1"/>
            <a:r>
              <a:rPr lang="en-US" sz="2200" dirty="0" smtClean="0">
                <a:latin typeface="Courier New" pitchFamily="49" charset="0"/>
              </a:rPr>
              <a:t>Action , </a:t>
            </a:r>
          </a:p>
          <a:p>
            <a:pPr lvl="1" eaLnBrk="1" hangingPunct="1"/>
            <a:r>
              <a:rPr lang="en-US" sz="2200" dirty="0" smtClean="0">
                <a:latin typeface="Courier New" pitchFamily="49" charset="0"/>
              </a:rPr>
              <a:t>Window,</a:t>
            </a:r>
          </a:p>
          <a:p>
            <a:pPr lvl="1" eaLnBrk="1" hangingPunct="1"/>
            <a:r>
              <a:rPr lang="en-US" sz="2200" dirty="0" smtClean="0">
                <a:latin typeface="Courier New" pitchFamily="49" charset="0"/>
              </a:rPr>
              <a:t>Mouse,</a:t>
            </a:r>
          </a:p>
          <a:p>
            <a:pPr lvl="1" eaLnBrk="1" hangingPunct="1"/>
            <a:r>
              <a:rPr lang="en-US" sz="2200" dirty="0" err="1" smtClean="0">
                <a:latin typeface="Courier New" pitchFamily="49" charset="0"/>
              </a:rPr>
              <a:t>MouseMotion</a:t>
            </a:r>
            <a:r>
              <a:rPr lang="en-US" sz="2200" dirty="0" smtClean="0"/>
              <a:t>, and</a:t>
            </a:r>
          </a:p>
          <a:p>
            <a:pPr lvl="1" eaLnBrk="1" hangingPunct="1"/>
            <a:r>
              <a:rPr lang="en-US" sz="2200" dirty="0" smtClean="0">
                <a:latin typeface="Courier New" pitchFamily="49" charset="0"/>
              </a:rPr>
              <a:t>Key.</a:t>
            </a:r>
          </a:p>
          <a:p>
            <a:pPr eaLnBrk="1" hangingPunct="1"/>
            <a:r>
              <a:rPr lang="en-US" sz="2400" i="1" dirty="0" err="1" smtClean="0">
                <a:latin typeface="Courier New" pitchFamily="49" charset="0"/>
              </a:rPr>
              <a:t>eventListenerObject</a:t>
            </a:r>
            <a:r>
              <a:rPr lang="en-US" sz="2400" dirty="0" smtClean="0">
                <a:latin typeface="Courier New" pitchFamily="49" charset="0"/>
              </a:rPr>
              <a:t> </a:t>
            </a:r>
            <a:r>
              <a:rPr lang="en-US" sz="2400" dirty="0" smtClean="0"/>
              <a:t>is an instance of a class that implements the</a:t>
            </a:r>
            <a:r>
              <a:rPr lang="en-US" sz="2400" dirty="0" smtClean="0">
                <a:latin typeface="Courier New" pitchFamily="49" charset="0"/>
              </a:rPr>
              <a:t> </a:t>
            </a:r>
            <a:r>
              <a:rPr lang="en-US" sz="2400" i="1" dirty="0" err="1" smtClean="0">
                <a:solidFill>
                  <a:srgbClr val="0070C0"/>
                </a:solidFill>
                <a:latin typeface="Courier New" pitchFamily="49" charset="0"/>
              </a:rPr>
              <a:t>Event</a:t>
            </a:r>
            <a:r>
              <a:rPr lang="en-US" sz="2400" dirty="0" err="1" smtClean="0">
                <a:latin typeface="Courier New" pitchFamily="49" charset="0"/>
              </a:rPr>
              <a:t>Lister</a:t>
            </a:r>
            <a:r>
              <a:rPr lang="en-US" sz="2400" dirty="0" smtClean="0">
                <a:latin typeface="Courier New" pitchFamily="49" charset="0"/>
              </a:rPr>
              <a:t> </a:t>
            </a:r>
            <a:r>
              <a:rPr lang="en-US" sz="2400" dirty="0" smtClean="0"/>
              <a:t>interface. One exception: use </a:t>
            </a:r>
            <a:r>
              <a:rPr lang="en-US" sz="2400" dirty="0" err="1" smtClean="0">
                <a:solidFill>
                  <a:srgbClr val="0070C0"/>
                </a:solidFill>
              </a:rPr>
              <a:t>MouseEvent</a:t>
            </a:r>
            <a:r>
              <a:rPr lang="en-US" sz="2400" dirty="0" smtClean="0"/>
              <a:t> instead of</a:t>
            </a:r>
            <a:r>
              <a:rPr lang="en-US" sz="2400" dirty="0" smtClean="0">
                <a:solidFill>
                  <a:srgbClr val="0070C0"/>
                </a:solidFill>
              </a:rPr>
              <a:t> </a:t>
            </a:r>
            <a:r>
              <a:rPr lang="en-US" sz="2400" dirty="0" err="1" smtClean="0">
                <a:solidFill>
                  <a:srgbClr val="0070C0"/>
                </a:solidFill>
              </a:rPr>
              <a:t>MouseMotionEvent</a:t>
            </a:r>
            <a:r>
              <a:rPr lang="en-US" sz="2400" dirty="0" smtClean="0"/>
              <a:t>.</a:t>
            </a:r>
          </a:p>
          <a:p>
            <a:pPr lvl="1" eaLnBrk="1" hangingPunct="1"/>
            <a:endParaRPr lang="en-CA" sz="2200" dirty="0" smtClean="0"/>
          </a:p>
        </p:txBody>
      </p:sp>
    </p:spTree>
    <p:extLst>
      <p:ext uri="{BB962C8B-B14F-4D97-AF65-F5344CB8AC3E}">
        <p14:creationId xmlns:p14="http://schemas.microsoft.com/office/powerpoint/2010/main" val="20980365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The </a:t>
            </a:r>
            <a:r>
              <a:rPr lang="en-US" dirty="0" err="1" smtClean="0">
                <a:solidFill>
                  <a:srgbClr val="FF0000"/>
                </a:solidFill>
              </a:rPr>
              <a:t>KeyListener</a:t>
            </a:r>
            <a:r>
              <a:rPr lang="en-US" dirty="0" smtClean="0">
                <a:solidFill>
                  <a:srgbClr val="0070C0"/>
                </a:solidFill>
              </a:rPr>
              <a:t> Interface</a:t>
            </a:r>
            <a:endParaRPr lang="en-US" dirty="0">
              <a:solidFill>
                <a:srgbClr val="0070C0"/>
              </a:solidFill>
            </a:endParaRPr>
          </a:p>
        </p:txBody>
      </p:sp>
      <p:sp>
        <p:nvSpPr>
          <p:cNvPr id="3" name="Content Placeholder 2"/>
          <p:cNvSpPr>
            <a:spLocks noGrp="1"/>
          </p:cNvSpPr>
          <p:nvPr>
            <p:ph idx="1"/>
          </p:nvPr>
        </p:nvSpPr>
        <p:spPr>
          <a:xfrm>
            <a:off x="457200" y="1600200"/>
            <a:ext cx="8610600" cy="5257800"/>
          </a:xfrm>
        </p:spPr>
        <p:txBody>
          <a:bodyPr>
            <a:normAutofit fontScale="92500" lnSpcReduction="10000"/>
          </a:bodyPr>
          <a:lstStyle/>
          <a:p>
            <a:r>
              <a:rPr lang="en-US" sz="2400" dirty="0" smtClean="0"/>
              <a:t>To complete the game, we need to handle key inputs. The </a:t>
            </a:r>
            <a:r>
              <a:rPr lang="en-US" sz="2400" dirty="0" smtClean="0">
                <a:solidFill>
                  <a:srgbClr val="0070C0"/>
                </a:solidFill>
              </a:rPr>
              <a:t>next </a:t>
            </a:r>
            <a:r>
              <a:rPr lang="en-US" sz="2400" dirty="0" smtClean="0"/>
              <a:t>method on a </a:t>
            </a:r>
            <a:r>
              <a:rPr lang="en-US" sz="2400" dirty="0" smtClean="0">
                <a:solidFill>
                  <a:srgbClr val="0070C0"/>
                </a:solidFill>
              </a:rPr>
              <a:t>Scanner </a:t>
            </a:r>
            <a:r>
              <a:rPr lang="en-US" sz="2400" dirty="0" smtClean="0"/>
              <a:t>object will not work. The user needs to press ENTER before input is processed.</a:t>
            </a:r>
          </a:p>
          <a:p>
            <a:pPr>
              <a:defRPr/>
            </a:pPr>
            <a:r>
              <a:rPr lang="en-US" sz="2400" dirty="0" smtClean="0"/>
              <a:t>When </a:t>
            </a:r>
            <a:r>
              <a:rPr lang="en-US" sz="2400" dirty="0"/>
              <a:t>a key is pressed, </a:t>
            </a:r>
            <a:r>
              <a:rPr lang="en-US" sz="2400" dirty="0" smtClean="0"/>
              <a:t>an event of type </a:t>
            </a:r>
            <a:r>
              <a:rPr lang="en-US" sz="2400" dirty="0" err="1">
                <a:solidFill>
                  <a:srgbClr val="0070C0"/>
                </a:solidFill>
                <a:latin typeface="Courier New" pitchFamily="49" charset="0"/>
              </a:rPr>
              <a:t>KeyEvent</a:t>
            </a:r>
            <a:r>
              <a:rPr lang="en-US" sz="2400" dirty="0"/>
              <a:t> </a:t>
            </a:r>
            <a:r>
              <a:rPr lang="en-US" sz="2400" dirty="0" smtClean="0"/>
              <a:t>is generated.</a:t>
            </a:r>
            <a:endParaRPr lang="en-US" sz="2400" dirty="0"/>
          </a:p>
          <a:p>
            <a:pPr>
              <a:defRPr/>
            </a:pPr>
            <a:r>
              <a:rPr lang="en-US" sz="2400" dirty="0" smtClean="0"/>
              <a:t>There </a:t>
            </a:r>
            <a:r>
              <a:rPr lang="en-US" sz="2400" dirty="0"/>
              <a:t>is a </a:t>
            </a:r>
            <a:r>
              <a:rPr lang="en-US" sz="2400" dirty="0" err="1">
                <a:solidFill>
                  <a:srgbClr val="FF0000"/>
                </a:solidFill>
                <a:latin typeface="Courier New" pitchFamily="49" charset="0"/>
              </a:rPr>
              <a:t>KeyListener</a:t>
            </a:r>
            <a:r>
              <a:rPr lang="en-US" sz="2400" dirty="0">
                <a:solidFill>
                  <a:srgbClr val="FF0000"/>
                </a:solidFill>
              </a:rPr>
              <a:t> </a:t>
            </a:r>
            <a:r>
              <a:rPr lang="en-US" sz="2400" dirty="0"/>
              <a:t>interface and a </a:t>
            </a:r>
            <a:r>
              <a:rPr lang="en-US" sz="2400" dirty="0" err="1">
                <a:solidFill>
                  <a:srgbClr val="FF0000"/>
                </a:solidFill>
                <a:latin typeface="Courier New" pitchFamily="49" charset="0"/>
              </a:rPr>
              <a:t>KeyListenerAdapter</a:t>
            </a:r>
            <a:r>
              <a:rPr lang="en-US" sz="2400" dirty="0">
                <a:latin typeface="Courier New" pitchFamily="49" charset="0"/>
              </a:rPr>
              <a:t> </a:t>
            </a:r>
            <a:r>
              <a:rPr lang="en-US" sz="2400" dirty="0" smtClean="0"/>
              <a:t>class. The adapter class has empty implementation of all methods, that is, we don't have to override all the methods.</a:t>
            </a:r>
            <a:endParaRPr lang="en-US" sz="2400" dirty="0">
              <a:latin typeface="Courier New" pitchFamily="49" charset="0"/>
            </a:endParaRPr>
          </a:p>
          <a:p>
            <a:pPr>
              <a:defRPr/>
            </a:pPr>
            <a:r>
              <a:rPr lang="en-US" sz="2400" dirty="0" smtClean="0"/>
              <a:t>The methods are: </a:t>
            </a:r>
            <a:r>
              <a:rPr lang="en-US" sz="2400" dirty="0" err="1" smtClean="0">
                <a:solidFill>
                  <a:srgbClr val="0070C0"/>
                </a:solidFill>
                <a:latin typeface="Courier New" pitchFamily="49" charset="0"/>
              </a:rPr>
              <a:t>keyPressed</a:t>
            </a:r>
            <a:r>
              <a:rPr lang="en-US" sz="2400" dirty="0">
                <a:latin typeface="Courier New" pitchFamily="49" charset="0"/>
              </a:rPr>
              <a:t>, </a:t>
            </a:r>
            <a:r>
              <a:rPr lang="en-US" sz="2400" dirty="0" err="1">
                <a:solidFill>
                  <a:srgbClr val="0070C0"/>
                </a:solidFill>
                <a:latin typeface="Courier New" pitchFamily="49" charset="0"/>
              </a:rPr>
              <a:t>keyReleased</a:t>
            </a:r>
            <a:r>
              <a:rPr lang="en-US" sz="2400" dirty="0" smtClean="0">
                <a:latin typeface="Courier New" pitchFamily="49" charset="0"/>
              </a:rPr>
              <a:t>, </a:t>
            </a:r>
            <a:r>
              <a:rPr lang="en-US" sz="2400" dirty="0" smtClean="0"/>
              <a:t>and</a:t>
            </a:r>
            <a:r>
              <a:rPr lang="en-US" sz="2400" dirty="0" smtClean="0">
                <a:latin typeface="Courier New" pitchFamily="49" charset="0"/>
              </a:rPr>
              <a:t> </a:t>
            </a:r>
            <a:r>
              <a:rPr lang="en-US" sz="2400" dirty="0" err="1" smtClean="0">
                <a:solidFill>
                  <a:srgbClr val="0070C0"/>
                </a:solidFill>
                <a:latin typeface="Courier New" pitchFamily="49" charset="0"/>
              </a:rPr>
              <a:t>keyTyped</a:t>
            </a:r>
            <a:r>
              <a:rPr lang="en-US" sz="2400" dirty="0" smtClean="0">
                <a:solidFill>
                  <a:srgbClr val="0070C0"/>
                </a:solidFill>
                <a:latin typeface="Courier New" pitchFamily="49" charset="0"/>
              </a:rPr>
              <a:t>.</a:t>
            </a:r>
            <a:endParaRPr lang="en-US" sz="2400" dirty="0"/>
          </a:p>
          <a:p>
            <a:pPr>
              <a:defRPr/>
            </a:pPr>
            <a:r>
              <a:rPr lang="en-US" sz="2400" dirty="0"/>
              <a:t>A</a:t>
            </a:r>
            <a:r>
              <a:rPr lang="en-US" sz="2400" dirty="0" smtClean="0"/>
              <a:t>ny </a:t>
            </a:r>
            <a:r>
              <a:rPr lang="en-US" sz="2400" dirty="0"/>
              <a:t>component can handle key </a:t>
            </a:r>
            <a:r>
              <a:rPr lang="en-US" sz="2400" dirty="0" smtClean="0"/>
              <a:t>events, </a:t>
            </a:r>
            <a:r>
              <a:rPr lang="en-US" sz="2400" dirty="0"/>
              <a:t>but it needs </a:t>
            </a:r>
            <a:r>
              <a:rPr lang="en-US" sz="2400" dirty="0" smtClean="0"/>
              <a:t>focus.</a:t>
            </a:r>
            <a:endParaRPr lang="en-US" sz="2400" dirty="0"/>
          </a:p>
          <a:p>
            <a:pPr>
              <a:defRPr/>
            </a:pPr>
            <a:r>
              <a:rPr lang="en-US" sz="2400" dirty="0"/>
              <a:t>M</a:t>
            </a:r>
            <a:r>
              <a:rPr lang="en-US" sz="2400" dirty="0" smtClean="0"/>
              <a:t>ethods </a:t>
            </a:r>
            <a:r>
              <a:rPr lang="en-US" sz="2400" dirty="0"/>
              <a:t>for a </a:t>
            </a:r>
            <a:r>
              <a:rPr lang="en-US" sz="2400" dirty="0" err="1">
                <a:solidFill>
                  <a:srgbClr val="0070C0"/>
                </a:solidFill>
                <a:latin typeface="Courier New" pitchFamily="49" charset="0"/>
              </a:rPr>
              <a:t>KeyEvent</a:t>
            </a:r>
            <a:r>
              <a:rPr lang="en-US" sz="2400" dirty="0"/>
              <a:t> object:</a:t>
            </a:r>
          </a:p>
          <a:p>
            <a:pPr lvl="1">
              <a:defRPr/>
            </a:pPr>
            <a:r>
              <a:rPr lang="en-US" sz="2200" dirty="0" err="1">
                <a:solidFill>
                  <a:srgbClr val="0070C0"/>
                </a:solidFill>
                <a:latin typeface="Courier New" pitchFamily="49" charset="0"/>
              </a:rPr>
              <a:t>getKeyChar</a:t>
            </a:r>
            <a:r>
              <a:rPr lang="en-US" sz="2200" dirty="0">
                <a:solidFill>
                  <a:srgbClr val="0070C0"/>
                </a:solidFill>
                <a:latin typeface="Courier New" pitchFamily="49" charset="0"/>
              </a:rPr>
              <a:t>()</a:t>
            </a:r>
            <a:r>
              <a:rPr lang="en-US" sz="2200" dirty="0"/>
              <a:t> - returns a char, the character that is </a:t>
            </a:r>
            <a:r>
              <a:rPr lang="en-US" sz="2200" dirty="0" smtClean="0"/>
              <a:t>pressed/released/typed,</a:t>
            </a:r>
            <a:endParaRPr lang="en-US" sz="2200" dirty="0"/>
          </a:p>
          <a:p>
            <a:pPr lvl="1">
              <a:defRPr/>
            </a:pPr>
            <a:r>
              <a:rPr lang="en-US" sz="2200" dirty="0" err="1">
                <a:solidFill>
                  <a:srgbClr val="0070C0"/>
                </a:solidFill>
                <a:latin typeface="Courier New" pitchFamily="49" charset="0"/>
              </a:rPr>
              <a:t>getKeyCode</a:t>
            </a:r>
            <a:r>
              <a:rPr lang="en-US" sz="2200" dirty="0">
                <a:solidFill>
                  <a:srgbClr val="0070C0"/>
                </a:solidFill>
                <a:latin typeface="Courier New" pitchFamily="49" charset="0"/>
              </a:rPr>
              <a:t>()</a:t>
            </a:r>
            <a:r>
              <a:rPr lang="en-US" sz="2200" dirty="0">
                <a:solidFill>
                  <a:srgbClr val="0070C0"/>
                </a:solidFill>
              </a:rPr>
              <a:t> </a:t>
            </a:r>
            <a:r>
              <a:rPr lang="en-US" sz="2200" dirty="0"/>
              <a:t>- returns key </a:t>
            </a:r>
            <a:r>
              <a:rPr lang="en-US" sz="2200" dirty="0" smtClean="0"/>
              <a:t>code, and</a:t>
            </a:r>
            <a:endParaRPr lang="en-US" sz="2200" dirty="0"/>
          </a:p>
          <a:p>
            <a:pPr lvl="1">
              <a:defRPr/>
            </a:pPr>
            <a:r>
              <a:rPr lang="en-US" sz="2200" dirty="0" err="1">
                <a:solidFill>
                  <a:srgbClr val="0070C0"/>
                </a:solidFill>
                <a:latin typeface="Courier New" pitchFamily="49" charset="0"/>
              </a:rPr>
              <a:t>getKeyText</a:t>
            </a:r>
            <a:r>
              <a:rPr lang="en-US" sz="2200" dirty="0">
                <a:solidFill>
                  <a:srgbClr val="0070C0"/>
                </a:solidFill>
                <a:latin typeface="Courier New" pitchFamily="49" charset="0"/>
              </a:rPr>
              <a:t>(</a:t>
            </a:r>
            <a:r>
              <a:rPr lang="en-US" sz="2200" dirty="0" err="1">
                <a:solidFill>
                  <a:srgbClr val="0070C0"/>
                </a:solidFill>
                <a:latin typeface="Courier New" pitchFamily="49" charset="0"/>
              </a:rPr>
              <a:t>keyCode</a:t>
            </a:r>
            <a:r>
              <a:rPr lang="en-US" sz="2200" dirty="0">
                <a:solidFill>
                  <a:srgbClr val="0070C0"/>
                </a:solidFill>
                <a:latin typeface="Courier New" pitchFamily="49" charset="0"/>
              </a:rPr>
              <a:t>)</a:t>
            </a:r>
            <a:r>
              <a:rPr lang="en-US" sz="2200" dirty="0"/>
              <a:t> - returns text like "F1", "A", "</a:t>
            </a:r>
            <a:r>
              <a:rPr lang="en-US" sz="2200" dirty="0" smtClean="0"/>
              <a:t>HOME."</a:t>
            </a:r>
            <a:endParaRPr lang="en-US" sz="2200" dirty="0"/>
          </a:p>
          <a:p>
            <a:endParaRPr lang="en-US" sz="2400" dirty="0" smtClean="0"/>
          </a:p>
          <a:p>
            <a:endParaRPr lang="en-US" sz="2400" dirty="0"/>
          </a:p>
        </p:txBody>
      </p:sp>
    </p:spTree>
    <p:extLst>
      <p:ext uri="{BB962C8B-B14F-4D97-AF65-F5344CB8AC3E}">
        <p14:creationId xmlns:p14="http://schemas.microsoft.com/office/powerpoint/2010/main" val="39039806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More on </a:t>
            </a:r>
            <a:r>
              <a:rPr lang="en-US" dirty="0" err="1" smtClean="0">
                <a:solidFill>
                  <a:srgbClr val="FF0000"/>
                </a:solidFill>
              </a:rPr>
              <a:t>KeyListener</a:t>
            </a:r>
            <a:endParaRPr lang="en-US" dirty="0">
              <a:solidFill>
                <a:srgbClr val="FF0000"/>
              </a:solidFill>
            </a:endParaRPr>
          </a:p>
        </p:txBody>
      </p:sp>
      <p:sp>
        <p:nvSpPr>
          <p:cNvPr id="4" name="TextBox 3"/>
          <p:cNvSpPr txBox="1"/>
          <p:nvPr/>
        </p:nvSpPr>
        <p:spPr>
          <a:xfrm>
            <a:off x="381000" y="1524000"/>
            <a:ext cx="8026941" cy="4893647"/>
          </a:xfrm>
          <a:prstGeom prst="rect">
            <a:avLst/>
          </a:prstGeom>
          <a:noFill/>
        </p:spPr>
        <p:txBody>
          <a:bodyPr wrap="none" rtlCol="0">
            <a:spAutoFit/>
          </a:bodyPr>
          <a:lstStyle/>
          <a:p>
            <a:r>
              <a:rPr lang="en-US" sz="2000" dirty="0">
                <a:latin typeface="Courier New" pitchFamily="49" charset="0"/>
                <a:cs typeface="Courier New" pitchFamily="49" charset="0"/>
              </a:rPr>
              <a:t>interface </a:t>
            </a:r>
            <a:r>
              <a:rPr lang="en-US" sz="2000" dirty="0" err="1">
                <a:latin typeface="Courier New" pitchFamily="49" charset="0"/>
                <a:cs typeface="Courier New" pitchFamily="49" charset="0"/>
              </a:rPr>
              <a:t>KeyListener</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void </a:t>
            </a:r>
            <a:r>
              <a:rPr lang="en-US" sz="2000" dirty="0" err="1">
                <a:latin typeface="Courier New" pitchFamily="49" charset="0"/>
                <a:cs typeface="Courier New" pitchFamily="49" charset="0"/>
              </a:rPr>
              <a:t>keyPressed</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KeyEvent</a:t>
            </a:r>
            <a:r>
              <a:rPr lang="en-US" sz="2000" dirty="0">
                <a:latin typeface="Courier New" pitchFamily="49" charset="0"/>
                <a:cs typeface="Courier New" pitchFamily="49" charset="0"/>
              </a:rPr>
              <a:t> e);</a:t>
            </a:r>
          </a:p>
          <a:p>
            <a:r>
              <a:rPr lang="en-US" sz="2000" dirty="0">
                <a:latin typeface="Courier New" pitchFamily="49" charset="0"/>
                <a:cs typeface="Courier New" pitchFamily="49" charset="0"/>
              </a:rPr>
              <a:t>  void </a:t>
            </a:r>
            <a:r>
              <a:rPr lang="en-US" sz="2000" dirty="0" err="1">
                <a:latin typeface="Courier New" pitchFamily="49" charset="0"/>
                <a:cs typeface="Courier New" pitchFamily="49" charset="0"/>
              </a:rPr>
              <a:t>keyReleased</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KeyEvent</a:t>
            </a:r>
            <a:r>
              <a:rPr lang="en-US" sz="2000" dirty="0">
                <a:latin typeface="Courier New" pitchFamily="49" charset="0"/>
                <a:cs typeface="Courier New" pitchFamily="49" charset="0"/>
              </a:rPr>
              <a:t> e);</a:t>
            </a:r>
          </a:p>
          <a:p>
            <a:r>
              <a:rPr lang="en-US" sz="2000" dirty="0">
                <a:latin typeface="Courier New" pitchFamily="49" charset="0"/>
                <a:cs typeface="Courier New" pitchFamily="49" charset="0"/>
              </a:rPr>
              <a:t>  void </a:t>
            </a:r>
            <a:r>
              <a:rPr lang="en-US" sz="2000" dirty="0" err="1">
                <a:latin typeface="Courier New" pitchFamily="49" charset="0"/>
                <a:cs typeface="Courier New" pitchFamily="49" charset="0"/>
              </a:rPr>
              <a:t>keyTyped</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KeyEvent</a:t>
            </a:r>
            <a:r>
              <a:rPr lang="en-US" sz="2000" dirty="0">
                <a:latin typeface="Courier New" pitchFamily="49" charset="0"/>
                <a:cs typeface="Courier New" pitchFamily="49" charset="0"/>
              </a:rPr>
              <a:t> e);</a:t>
            </a:r>
          </a:p>
          <a:p>
            <a:r>
              <a:rPr lang="en-US" sz="2000" dirty="0" smtClean="0">
                <a:latin typeface="Courier New" pitchFamily="49" charset="0"/>
                <a:cs typeface="Courier New" pitchFamily="49" charset="0"/>
              </a:rPr>
              <a:t>}</a:t>
            </a:r>
          </a:p>
          <a:p>
            <a:endParaRPr lang="en-US" sz="2000" dirty="0">
              <a:latin typeface="Courier New" pitchFamily="49" charset="0"/>
              <a:cs typeface="Courier New" pitchFamily="49" charset="0"/>
            </a:endParaRPr>
          </a:p>
          <a:p>
            <a:pPr marL="342900" indent="-342900">
              <a:buFont typeface="Arial" pitchFamily="34" charset="0"/>
              <a:buChar char="•"/>
            </a:pPr>
            <a:r>
              <a:rPr lang="en-US" sz="2400" dirty="0">
                <a:cs typeface="Courier New" pitchFamily="49" charset="0"/>
              </a:rPr>
              <a:t>In order to listen for keystrokes, one needs to perform the </a:t>
            </a:r>
            <a:endParaRPr lang="en-US" sz="2400" dirty="0" smtClean="0">
              <a:cs typeface="Courier New" pitchFamily="49" charset="0"/>
            </a:endParaRPr>
          </a:p>
          <a:p>
            <a:r>
              <a:rPr lang="en-US" sz="2400" dirty="0" smtClean="0">
                <a:cs typeface="Courier New" pitchFamily="49" charset="0"/>
              </a:rPr>
              <a:t>following tasks:</a:t>
            </a:r>
          </a:p>
          <a:p>
            <a:pPr lvl="1"/>
            <a:r>
              <a:rPr lang="en-US" sz="2400" dirty="0" smtClean="0">
                <a:cs typeface="Courier New" pitchFamily="49" charset="0"/>
              </a:rPr>
              <a:t>1. Create </a:t>
            </a:r>
            <a:r>
              <a:rPr lang="en-US" sz="2400" dirty="0">
                <a:cs typeface="Courier New" pitchFamily="49" charset="0"/>
              </a:rPr>
              <a:t>a class that overrides the three methods of the </a:t>
            </a:r>
            <a:endParaRPr lang="en-US" sz="2400" dirty="0" smtClean="0">
              <a:cs typeface="Courier New" pitchFamily="49" charset="0"/>
            </a:endParaRPr>
          </a:p>
          <a:p>
            <a:pPr lvl="1"/>
            <a:r>
              <a:rPr lang="en-US" sz="2400" dirty="0" err="1" smtClean="0">
                <a:solidFill>
                  <a:srgbClr val="0070C0"/>
                </a:solidFill>
                <a:cs typeface="Courier New" pitchFamily="49" charset="0"/>
              </a:rPr>
              <a:t>KeyListener</a:t>
            </a:r>
            <a:r>
              <a:rPr lang="en-US" sz="2400" dirty="0" smtClean="0">
                <a:cs typeface="Courier New" pitchFamily="49" charset="0"/>
              </a:rPr>
              <a:t> interface (or inherit from </a:t>
            </a:r>
            <a:r>
              <a:rPr lang="en-US" sz="2400" dirty="0" err="1" smtClean="0">
                <a:solidFill>
                  <a:srgbClr val="0070C0"/>
                </a:solidFill>
                <a:cs typeface="Courier New" pitchFamily="49" charset="0"/>
              </a:rPr>
              <a:t>KeyAdapter</a:t>
            </a:r>
            <a:r>
              <a:rPr lang="en-US" sz="2400" dirty="0" smtClean="0">
                <a:cs typeface="Courier New" pitchFamily="49" charset="0"/>
              </a:rPr>
              <a:t>).</a:t>
            </a:r>
          </a:p>
          <a:p>
            <a:pPr lvl="1"/>
            <a:r>
              <a:rPr lang="en-US" sz="2400" dirty="0" smtClean="0">
                <a:cs typeface="Courier New" pitchFamily="49" charset="0"/>
              </a:rPr>
              <a:t>2. Instantiate </a:t>
            </a:r>
            <a:r>
              <a:rPr lang="en-US" sz="2400" dirty="0">
                <a:cs typeface="Courier New" pitchFamily="49" charset="0"/>
              </a:rPr>
              <a:t>an object of that class. This will be the </a:t>
            </a:r>
            <a:r>
              <a:rPr lang="en-US" sz="2400" dirty="0" smtClean="0">
                <a:cs typeface="Courier New" pitchFamily="49" charset="0"/>
              </a:rPr>
              <a:t>key </a:t>
            </a:r>
          </a:p>
          <a:p>
            <a:pPr lvl="1"/>
            <a:r>
              <a:rPr lang="en-US" sz="2400" dirty="0" smtClean="0">
                <a:cs typeface="Courier New" pitchFamily="49" charset="0"/>
              </a:rPr>
              <a:t>listener.</a:t>
            </a:r>
          </a:p>
          <a:p>
            <a:pPr lvl="1"/>
            <a:r>
              <a:rPr lang="en-US" sz="2400" dirty="0" smtClean="0">
                <a:cs typeface="Courier New" pitchFamily="49" charset="0"/>
              </a:rPr>
              <a:t>3. Register </a:t>
            </a:r>
            <a:r>
              <a:rPr lang="en-US" sz="2400" dirty="0">
                <a:cs typeface="Courier New" pitchFamily="49" charset="0"/>
              </a:rPr>
              <a:t>the </a:t>
            </a:r>
            <a:r>
              <a:rPr lang="en-US" sz="2400" dirty="0" smtClean="0">
                <a:cs typeface="Courier New" pitchFamily="49" charset="0"/>
              </a:rPr>
              <a:t>key </a:t>
            </a:r>
            <a:r>
              <a:rPr lang="en-US" sz="2400" dirty="0">
                <a:cs typeface="Courier New" pitchFamily="49" charset="0"/>
              </a:rPr>
              <a:t>listener with the event source (e.g., a </a:t>
            </a:r>
            <a:endParaRPr lang="en-US" sz="2400" dirty="0" smtClean="0">
              <a:cs typeface="Courier New" pitchFamily="49" charset="0"/>
            </a:endParaRPr>
          </a:p>
          <a:p>
            <a:pPr lvl="1"/>
            <a:r>
              <a:rPr lang="en-US" sz="2400" dirty="0" smtClean="0">
                <a:cs typeface="Courier New" pitchFamily="49" charset="0"/>
              </a:rPr>
              <a:t>window </a:t>
            </a:r>
            <a:r>
              <a:rPr lang="en-US" sz="2400" dirty="0">
                <a:cs typeface="Courier New" pitchFamily="49" charset="0"/>
              </a:rPr>
              <a:t>or a panel</a:t>
            </a:r>
            <a:r>
              <a:rPr lang="en-US" sz="2400" dirty="0" smtClean="0">
                <a:cs typeface="Courier New" pitchFamily="49" charset="0"/>
              </a:rPr>
              <a:t>). Use the method </a:t>
            </a:r>
            <a:r>
              <a:rPr lang="en-US" sz="2400" dirty="0" err="1" smtClean="0">
                <a:solidFill>
                  <a:srgbClr val="FF0000"/>
                </a:solidFill>
                <a:cs typeface="Courier New" pitchFamily="49" charset="0"/>
              </a:rPr>
              <a:t>addKeyListner</a:t>
            </a:r>
            <a:r>
              <a:rPr lang="en-US" sz="2400" dirty="0" smtClean="0">
                <a:cs typeface="Courier New" pitchFamily="49" charset="0"/>
              </a:rPr>
              <a:t>.</a:t>
            </a:r>
            <a:endParaRPr lang="en-US" sz="2400" dirty="0">
              <a:cs typeface="Courier New" pitchFamily="49" charset="0"/>
            </a:endParaRPr>
          </a:p>
        </p:txBody>
      </p:sp>
    </p:spTree>
    <p:extLst>
      <p:ext uri="{BB962C8B-B14F-4D97-AF65-F5344CB8AC3E}">
        <p14:creationId xmlns:p14="http://schemas.microsoft.com/office/powerpoint/2010/main" val="39094507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59847"/>
            <a:ext cx="6801862" cy="3477875"/>
          </a:xfrm>
          <a:prstGeom prst="rect">
            <a:avLst/>
          </a:prstGeom>
          <a:noFill/>
        </p:spPr>
        <p:txBody>
          <a:bodyPr wrap="none" rtlCol="0">
            <a:spAutoFit/>
          </a:bodyPr>
          <a:lstStyle/>
          <a:p>
            <a:r>
              <a:rPr lang="en-US" sz="2000" dirty="0">
                <a:latin typeface="Courier New" pitchFamily="49" charset="0"/>
                <a:cs typeface="Courier New" pitchFamily="49" charset="0"/>
              </a:rPr>
              <a:t>class </a:t>
            </a:r>
            <a:r>
              <a:rPr lang="en-US" sz="2000" dirty="0" err="1">
                <a:latin typeface="Courier New" pitchFamily="49" charset="0"/>
                <a:cs typeface="Courier New" pitchFamily="49" charset="0"/>
              </a:rPr>
              <a:t>MyKeyListener</a:t>
            </a:r>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implements </a:t>
            </a:r>
            <a:r>
              <a:rPr lang="en-US" sz="2000" dirty="0" err="1">
                <a:solidFill>
                  <a:srgbClr val="0070C0"/>
                </a:solidFill>
                <a:latin typeface="Courier New" pitchFamily="49" charset="0"/>
                <a:cs typeface="Courier New" pitchFamily="49" charset="0"/>
              </a:rPr>
              <a:t>KeyListener</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public void </a:t>
            </a:r>
            <a:r>
              <a:rPr lang="en-US" sz="2000" dirty="0" err="1">
                <a:latin typeface="Courier New" pitchFamily="49" charset="0"/>
                <a:cs typeface="Courier New" pitchFamily="49" charset="0"/>
              </a:rPr>
              <a:t>keyPressed</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KeyEvent</a:t>
            </a:r>
            <a:r>
              <a:rPr lang="en-US" sz="2000" dirty="0">
                <a:latin typeface="Courier New" pitchFamily="49" charset="0"/>
                <a:cs typeface="Courier New" pitchFamily="49" charset="0"/>
              </a:rPr>
              <a:t> e) {</a:t>
            </a:r>
          </a:p>
          <a:p>
            <a:r>
              <a:rPr lang="en-US" sz="2000" dirty="0">
                <a:latin typeface="Courier New" pitchFamily="49" charset="0"/>
                <a:cs typeface="Courier New" pitchFamily="49" charset="0"/>
              </a:rPr>
              <a:t>    char c = </a:t>
            </a:r>
            <a:r>
              <a:rPr lang="en-US" sz="2000" dirty="0" err="1">
                <a:latin typeface="Courier New" pitchFamily="49" charset="0"/>
                <a:cs typeface="Courier New" pitchFamily="49" charset="0"/>
              </a:rPr>
              <a:t>e.</a:t>
            </a:r>
            <a:r>
              <a:rPr lang="en-US" sz="2000" dirty="0" err="1">
                <a:solidFill>
                  <a:srgbClr val="FF0000"/>
                </a:solidFill>
                <a:latin typeface="Courier New" pitchFamily="49" charset="0"/>
                <a:cs typeface="Courier New" pitchFamily="49" charset="0"/>
              </a:rPr>
              <a:t>getKeyChar</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if (</a:t>
            </a:r>
            <a:r>
              <a:rPr lang="en-US" sz="2000" dirty="0" err="1">
                <a:solidFill>
                  <a:srgbClr val="FF0000"/>
                </a:solidFill>
                <a:latin typeface="Courier New" pitchFamily="49" charset="0"/>
                <a:cs typeface="Courier New" pitchFamily="49" charset="0"/>
              </a:rPr>
              <a:t>charList</a:t>
            </a:r>
            <a:r>
              <a:rPr lang="en-US" sz="2000" dirty="0" err="1">
                <a:latin typeface="Courier New" pitchFamily="49" charset="0"/>
                <a:cs typeface="Courier New" pitchFamily="49" charset="0"/>
              </a:rPr>
              <a:t>.contains</a:t>
            </a:r>
            <a:r>
              <a:rPr lang="en-US" sz="2000" dirty="0">
                <a:latin typeface="Courier New" pitchFamily="49" charset="0"/>
                <a:cs typeface="Courier New" pitchFamily="49" charset="0"/>
              </a:rPr>
              <a:t>(c))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charList.remove</a:t>
            </a:r>
            <a:r>
              <a:rPr lang="en-US" sz="2000" dirty="0">
                <a:latin typeface="Courier New" pitchFamily="49" charset="0"/>
                <a:cs typeface="Courier New" pitchFamily="49" charset="0"/>
              </a:rPr>
              <a:t>(</a:t>
            </a:r>
            <a:r>
              <a:rPr lang="en-US" sz="2000" dirty="0">
                <a:solidFill>
                  <a:srgbClr val="FF0000"/>
                </a:solidFill>
                <a:latin typeface="Courier New" pitchFamily="49" charset="0"/>
                <a:cs typeface="Courier New" pitchFamily="49" charset="0"/>
              </a:rPr>
              <a:t>(Character) </a:t>
            </a:r>
            <a:r>
              <a:rPr lang="en-US" sz="2000" dirty="0">
                <a:latin typeface="Courier New" pitchFamily="49" charset="0"/>
                <a:cs typeface="Courier New" pitchFamily="49" charset="0"/>
              </a:rPr>
              <a:t>c);</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System.out.println</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charList</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public void </a:t>
            </a:r>
            <a:r>
              <a:rPr lang="en-US" sz="2000" dirty="0" err="1">
                <a:solidFill>
                  <a:srgbClr val="FF0000"/>
                </a:solidFill>
                <a:latin typeface="Courier New" pitchFamily="49" charset="0"/>
                <a:cs typeface="Courier New" pitchFamily="49" charset="0"/>
              </a:rPr>
              <a:t>keyReleased</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KeyEvent</a:t>
            </a:r>
            <a:r>
              <a:rPr lang="en-US" sz="2000" dirty="0">
                <a:latin typeface="Courier New" pitchFamily="49" charset="0"/>
                <a:cs typeface="Courier New" pitchFamily="49" charset="0"/>
              </a:rPr>
              <a:t> e){}</a:t>
            </a:r>
          </a:p>
          <a:p>
            <a:r>
              <a:rPr lang="en-US" sz="2000" dirty="0">
                <a:latin typeface="Courier New" pitchFamily="49" charset="0"/>
                <a:cs typeface="Courier New" pitchFamily="49" charset="0"/>
              </a:rPr>
              <a:t>  public void </a:t>
            </a:r>
            <a:r>
              <a:rPr lang="en-US" sz="2000" dirty="0" err="1">
                <a:solidFill>
                  <a:srgbClr val="FF0000"/>
                </a:solidFill>
                <a:latin typeface="Courier New" pitchFamily="49" charset="0"/>
                <a:cs typeface="Courier New" pitchFamily="49" charset="0"/>
              </a:rPr>
              <a:t>keyTyped</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KeyEvent</a:t>
            </a:r>
            <a:r>
              <a:rPr lang="en-US" sz="2000" dirty="0">
                <a:latin typeface="Courier New" pitchFamily="49" charset="0"/>
                <a:cs typeface="Courier New" pitchFamily="49" charset="0"/>
              </a:rPr>
              <a:t> e){}</a:t>
            </a:r>
          </a:p>
          <a:p>
            <a:r>
              <a:rPr lang="en-US" sz="2000" dirty="0">
                <a:latin typeface="Courier New" pitchFamily="49" charset="0"/>
                <a:cs typeface="Courier New" pitchFamily="49" charset="0"/>
              </a:rPr>
              <a:t>}</a:t>
            </a:r>
          </a:p>
        </p:txBody>
      </p:sp>
      <p:sp>
        <p:nvSpPr>
          <p:cNvPr id="5" name="TextBox 4"/>
          <p:cNvSpPr txBox="1"/>
          <p:nvPr/>
        </p:nvSpPr>
        <p:spPr>
          <a:xfrm>
            <a:off x="540026" y="3995678"/>
            <a:ext cx="6186309" cy="2862322"/>
          </a:xfrm>
          <a:prstGeom prst="rect">
            <a:avLst/>
          </a:prstGeom>
          <a:noFill/>
        </p:spPr>
        <p:txBody>
          <a:bodyPr wrap="none" rtlCol="0">
            <a:spAutoFit/>
          </a:bodyPr>
          <a:lstStyle/>
          <a:p>
            <a:r>
              <a:rPr lang="en-US" sz="2000" dirty="0">
                <a:latin typeface="Courier New" pitchFamily="49" charset="0"/>
                <a:cs typeface="Courier New" pitchFamily="49" charset="0"/>
              </a:rPr>
              <a:t>class </a:t>
            </a:r>
            <a:r>
              <a:rPr lang="en-US" sz="2000" dirty="0" err="1">
                <a:latin typeface="Courier New" pitchFamily="49" charset="0"/>
                <a:cs typeface="Courier New" pitchFamily="49" charset="0"/>
              </a:rPr>
              <a:t>MyKeyListener</a:t>
            </a:r>
            <a:r>
              <a:rPr lang="en-US" sz="2000">
                <a:latin typeface="Courier New" pitchFamily="49" charset="0"/>
                <a:cs typeface="Courier New" pitchFamily="49" charset="0"/>
              </a:rPr>
              <a:t> </a:t>
            </a:r>
            <a:r>
              <a:rPr lang="en-US" sz="2000" smtClean="0">
                <a:latin typeface="Courier New" pitchFamily="49" charset="0"/>
                <a:cs typeface="Courier New" pitchFamily="49" charset="0"/>
              </a:rPr>
              <a:t>extends </a:t>
            </a:r>
            <a:r>
              <a:rPr lang="en-US" sz="2000" dirty="0" err="1" smtClean="0">
                <a:solidFill>
                  <a:srgbClr val="0070C0"/>
                </a:solidFill>
                <a:latin typeface="Courier New" pitchFamily="49" charset="0"/>
                <a:cs typeface="Courier New" pitchFamily="49" charset="0"/>
              </a:rPr>
              <a:t>KeyAdapter</a:t>
            </a:r>
            <a:r>
              <a:rPr lang="en-US" sz="2000" dirty="0" smtClean="0">
                <a:latin typeface="Courier New" pitchFamily="49" charset="0"/>
                <a:cs typeface="Courier New" pitchFamily="49" charset="0"/>
              </a:rPr>
              <a:t>{</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public void </a:t>
            </a:r>
            <a:r>
              <a:rPr lang="en-US" sz="2000" dirty="0" err="1">
                <a:latin typeface="Courier New" pitchFamily="49" charset="0"/>
                <a:cs typeface="Courier New" pitchFamily="49" charset="0"/>
              </a:rPr>
              <a:t>keyPressed</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KeyEvent</a:t>
            </a:r>
            <a:r>
              <a:rPr lang="en-US" sz="2000" dirty="0">
                <a:latin typeface="Courier New" pitchFamily="49" charset="0"/>
                <a:cs typeface="Courier New" pitchFamily="49" charset="0"/>
              </a:rPr>
              <a:t> e) {</a:t>
            </a:r>
          </a:p>
          <a:p>
            <a:r>
              <a:rPr lang="en-US" sz="2000" dirty="0">
                <a:latin typeface="Courier New" pitchFamily="49" charset="0"/>
                <a:cs typeface="Courier New" pitchFamily="49" charset="0"/>
              </a:rPr>
              <a:t>    char c = </a:t>
            </a:r>
            <a:r>
              <a:rPr lang="en-US" sz="2000" dirty="0" err="1">
                <a:latin typeface="Courier New" pitchFamily="49" charset="0"/>
                <a:cs typeface="Courier New" pitchFamily="49" charset="0"/>
              </a:rPr>
              <a:t>e.getKeyChar</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if (</a:t>
            </a:r>
            <a:r>
              <a:rPr lang="en-US" sz="2000" dirty="0" err="1">
                <a:solidFill>
                  <a:srgbClr val="FF0000"/>
                </a:solidFill>
                <a:latin typeface="Courier New" pitchFamily="49" charset="0"/>
                <a:cs typeface="Courier New" pitchFamily="49" charset="0"/>
              </a:rPr>
              <a:t>charList</a:t>
            </a:r>
            <a:r>
              <a:rPr lang="en-US" sz="2000" dirty="0" err="1">
                <a:latin typeface="Courier New" pitchFamily="49" charset="0"/>
                <a:cs typeface="Courier New" pitchFamily="49" charset="0"/>
              </a:rPr>
              <a:t>.contains</a:t>
            </a:r>
            <a:r>
              <a:rPr lang="en-US" sz="2000" dirty="0">
                <a:latin typeface="Courier New" pitchFamily="49" charset="0"/>
                <a:cs typeface="Courier New" pitchFamily="49" charset="0"/>
              </a:rPr>
              <a:t>(c))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charList.remove</a:t>
            </a:r>
            <a:r>
              <a:rPr lang="en-US" sz="2000" dirty="0">
                <a:latin typeface="Courier New" pitchFamily="49" charset="0"/>
                <a:cs typeface="Courier New" pitchFamily="49" charset="0"/>
              </a:rPr>
              <a:t>(</a:t>
            </a:r>
            <a:r>
              <a:rPr lang="en-US" sz="2000" dirty="0">
                <a:solidFill>
                  <a:srgbClr val="FF0000"/>
                </a:solidFill>
                <a:latin typeface="Courier New" pitchFamily="49" charset="0"/>
                <a:cs typeface="Courier New" pitchFamily="49" charset="0"/>
              </a:rPr>
              <a:t>(Character) </a:t>
            </a:r>
            <a:r>
              <a:rPr lang="en-US" sz="2000" dirty="0">
                <a:latin typeface="Courier New" pitchFamily="49" charset="0"/>
                <a:cs typeface="Courier New" pitchFamily="49" charset="0"/>
              </a:rPr>
              <a:t>c);</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System.out.println</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charList</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p>
          <a:p>
            <a:r>
              <a:rPr lang="en-US" sz="2000" dirty="0" smtClean="0">
                <a:latin typeface="Courier New" pitchFamily="49" charset="0"/>
                <a:cs typeface="Courier New" pitchFamily="49" charset="0"/>
              </a:rPr>
              <a:t>}</a:t>
            </a:r>
            <a:endParaRPr lang="en-US" sz="2000" dirty="0">
              <a:latin typeface="Courier New" pitchFamily="49" charset="0"/>
              <a:cs typeface="Courier New" pitchFamily="49" charset="0"/>
            </a:endParaRPr>
          </a:p>
        </p:txBody>
      </p:sp>
      <p:sp>
        <p:nvSpPr>
          <p:cNvPr id="6" name="TextBox 5"/>
          <p:cNvSpPr txBox="1"/>
          <p:nvPr/>
        </p:nvSpPr>
        <p:spPr>
          <a:xfrm>
            <a:off x="3226971" y="3406889"/>
            <a:ext cx="554960" cy="461665"/>
          </a:xfrm>
          <a:prstGeom prst="rect">
            <a:avLst/>
          </a:prstGeom>
          <a:noFill/>
        </p:spPr>
        <p:txBody>
          <a:bodyPr wrap="none" rtlCol="0">
            <a:spAutoFit/>
          </a:bodyPr>
          <a:lstStyle/>
          <a:p>
            <a:r>
              <a:rPr lang="en-US" sz="2400" dirty="0" smtClean="0">
                <a:solidFill>
                  <a:srgbClr val="FF0000"/>
                </a:solidFill>
              </a:rPr>
              <a:t>OR</a:t>
            </a:r>
            <a:endParaRPr lang="en-US" sz="2400" dirty="0">
              <a:solidFill>
                <a:srgbClr val="FF0000"/>
              </a:solidFill>
            </a:endParaRPr>
          </a:p>
        </p:txBody>
      </p:sp>
    </p:spTree>
    <p:extLst>
      <p:ext uri="{BB962C8B-B14F-4D97-AF65-F5344CB8AC3E}">
        <p14:creationId xmlns:p14="http://schemas.microsoft.com/office/powerpoint/2010/main" val="32665298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Typing Program (complete version)</a:t>
            </a:r>
            <a:endParaRPr lang="en-US" dirty="0">
              <a:solidFill>
                <a:srgbClr val="0070C0"/>
              </a:solidFill>
            </a:endParaRPr>
          </a:p>
        </p:txBody>
      </p:sp>
      <p:sp>
        <p:nvSpPr>
          <p:cNvPr id="4" name="TextBox 3"/>
          <p:cNvSpPr txBox="1"/>
          <p:nvPr/>
        </p:nvSpPr>
        <p:spPr>
          <a:xfrm>
            <a:off x="228600" y="1676400"/>
            <a:ext cx="8456161" cy="5078313"/>
          </a:xfrm>
          <a:prstGeom prst="rect">
            <a:avLst/>
          </a:prstGeom>
          <a:noFill/>
        </p:spPr>
        <p:txBody>
          <a:bodyPr wrap="none" rtlCol="0">
            <a:spAutoFit/>
          </a:bodyPr>
          <a:lstStyle/>
          <a:p>
            <a:r>
              <a:rPr lang="en-US" dirty="0">
                <a:latin typeface="Courier New" pitchFamily="49" charset="0"/>
                <a:cs typeface="Courier New" pitchFamily="49" charset="0"/>
              </a:rPr>
              <a:t>import </a:t>
            </a:r>
            <a:r>
              <a:rPr lang="en-US" dirty="0" err="1">
                <a:latin typeface="Courier New" pitchFamily="49" charset="0"/>
                <a:cs typeface="Courier New" pitchFamily="49" charset="0"/>
              </a:rPr>
              <a:t>java.awt.event</a:t>
            </a:r>
            <a:r>
              <a:rPr lang="en-US" dirty="0">
                <a:latin typeface="Courier New" pitchFamily="49" charset="0"/>
                <a:cs typeface="Courier New" pitchFamily="49" charset="0"/>
              </a:rPr>
              <a:t>.*;</a:t>
            </a:r>
          </a:p>
          <a:p>
            <a:r>
              <a:rPr lang="en-US" dirty="0">
                <a:latin typeface="Courier New" pitchFamily="49" charset="0"/>
                <a:cs typeface="Courier New" pitchFamily="49" charset="0"/>
              </a:rPr>
              <a:t>import </a:t>
            </a:r>
            <a:r>
              <a:rPr lang="en-US" dirty="0" err="1">
                <a:latin typeface="Courier New" pitchFamily="49" charset="0"/>
                <a:cs typeface="Courier New" pitchFamily="49" charset="0"/>
              </a:rPr>
              <a:t>java.util</a:t>
            </a:r>
            <a:r>
              <a:rPr lang="en-US" dirty="0">
                <a:latin typeface="Courier New" pitchFamily="49" charset="0"/>
                <a:cs typeface="Courier New" pitchFamily="49" charset="0"/>
              </a:rPr>
              <a:t>.*;</a:t>
            </a:r>
          </a:p>
          <a:p>
            <a:r>
              <a:rPr lang="en-US" dirty="0">
                <a:latin typeface="Courier New" pitchFamily="49" charset="0"/>
                <a:cs typeface="Courier New" pitchFamily="49" charset="0"/>
              </a:rPr>
              <a:t>import </a:t>
            </a:r>
            <a:r>
              <a:rPr lang="en-US" dirty="0" err="1">
                <a:latin typeface="Courier New" pitchFamily="49" charset="0"/>
                <a:cs typeface="Courier New" pitchFamily="49" charset="0"/>
              </a:rPr>
              <a:t>javax.swing</a:t>
            </a:r>
            <a:r>
              <a:rPr lang="en-US" dirty="0">
                <a:latin typeface="Courier New" pitchFamily="49" charset="0"/>
                <a:cs typeface="Courier New" pitchFamily="49" charset="0"/>
              </a:rPr>
              <a:t>.*;</a:t>
            </a:r>
          </a:p>
          <a:p>
            <a:r>
              <a:rPr lang="en-US" dirty="0">
                <a:latin typeface="Courier New" pitchFamily="49" charset="0"/>
                <a:cs typeface="Courier New" pitchFamily="49" charset="0"/>
              </a:rPr>
              <a:t>import </a:t>
            </a:r>
            <a:r>
              <a:rPr lang="en-US" dirty="0" err="1">
                <a:latin typeface="Courier New" pitchFamily="49" charset="0"/>
                <a:cs typeface="Courier New" pitchFamily="49" charset="0"/>
              </a:rPr>
              <a:t>javax.swing.Timer</a:t>
            </a:r>
            <a:r>
              <a:rPr lang="en-US" dirty="0">
                <a:latin typeface="Courier New" pitchFamily="49" charset="0"/>
                <a:cs typeface="Courier New" pitchFamily="49" charset="0"/>
              </a:rPr>
              <a:t>;</a:t>
            </a:r>
          </a:p>
          <a:p>
            <a:endParaRPr lang="en-US" dirty="0">
              <a:latin typeface="Courier New" pitchFamily="49" charset="0"/>
              <a:cs typeface="Courier New" pitchFamily="49" charset="0"/>
            </a:endParaRPr>
          </a:p>
          <a:p>
            <a:r>
              <a:rPr lang="en-US" dirty="0">
                <a:latin typeface="Courier New" pitchFamily="49" charset="0"/>
                <a:cs typeface="Courier New" pitchFamily="49" charset="0"/>
              </a:rPr>
              <a:t>public class </a:t>
            </a:r>
            <a:r>
              <a:rPr lang="en-US" dirty="0" err="1">
                <a:latin typeface="Courier New" pitchFamily="49" charset="0"/>
                <a:cs typeface="Courier New" pitchFamily="49" charset="0"/>
              </a:rPr>
              <a:t>TypingGame</a:t>
            </a:r>
            <a:r>
              <a:rPr lang="en-US" dirty="0">
                <a:latin typeface="Courier New" pitchFamily="49" charset="0"/>
                <a:cs typeface="Courier New" pitchFamily="49" charset="0"/>
              </a:rPr>
              <a:t> {</a:t>
            </a:r>
          </a:p>
          <a:p>
            <a:r>
              <a:rPr lang="en-US" dirty="0">
                <a:latin typeface="Courier New" pitchFamily="49" charset="0"/>
                <a:cs typeface="Courier New" pitchFamily="49" charset="0"/>
              </a:rPr>
              <a:t>  public static final </a:t>
            </a:r>
            <a:r>
              <a:rPr lang="en-US" dirty="0" err="1">
                <a:latin typeface="Courier New" pitchFamily="49" charset="0"/>
                <a:cs typeface="Courier New" pitchFamily="49" charset="0"/>
              </a:rPr>
              <a:t>int</a:t>
            </a:r>
            <a:r>
              <a:rPr lang="en-US" dirty="0">
                <a:latin typeface="Courier New" pitchFamily="49" charset="0"/>
                <a:cs typeface="Courier New" pitchFamily="49" charset="0"/>
              </a:rPr>
              <a:t> MAX_COUNTER = 150;</a:t>
            </a:r>
          </a:p>
          <a:p>
            <a:r>
              <a:rPr lang="en-US" dirty="0">
                <a:latin typeface="Courier New" pitchFamily="49" charset="0"/>
                <a:cs typeface="Courier New" pitchFamily="49" charset="0"/>
              </a:rPr>
              <a:t>  public static final </a:t>
            </a:r>
            <a:r>
              <a:rPr lang="en-US" dirty="0" err="1">
                <a:latin typeface="Courier New" pitchFamily="49" charset="0"/>
                <a:cs typeface="Courier New" pitchFamily="49" charset="0"/>
              </a:rPr>
              <a:t>int</a:t>
            </a:r>
            <a:r>
              <a:rPr lang="en-US" dirty="0">
                <a:latin typeface="Courier New" pitchFamily="49" charset="0"/>
                <a:cs typeface="Courier New" pitchFamily="49" charset="0"/>
              </a:rPr>
              <a:t> MAX_SIZE = 10;</a:t>
            </a:r>
          </a:p>
          <a:p>
            <a:r>
              <a:rPr lang="en-US" dirty="0">
                <a:latin typeface="Courier New" pitchFamily="49" charset="0"/>
                <a:cs typeface="Courier New" pitchFamily="49" charset="0"/>
              </a:rPr>
              <a:t>  public static final </a:t>
            </a:r>
            <a:r>
              <a:rPr lang="en-US" dirty="0" err="1">
                <a:latin typeface="Courier New" pitchFamily="49" charset="0"/>
                <a:cs typeface="Courier New" pitchFamily="49" charset="0"/>
              </a:rPr>
              <a:t>int</a:t>
            </a:r>
            <a:r>
              <a:rPr lang="en-US" dirty="0">
                <a:latin typeface="Courier New" pitchFamily="49" charset="0"/>
                <a:cs typeface="Courier New" pitchFamily="49" charset="0"/>
              </a:rPr>
              <a:t> INTERVAL = 200;</a:t>
            </a:r>
          </a:p>
          <a:p>
            <a:r>
              <a:rPr lang="en-US" dirty="0">
                <a:latin typeface="Courier New" pitchFamily="49" charset="0"/>
                <a:cs typeface="Courier New" pitchFamily="49" charset="0"/>
              </a:rPr>
              <a:t>  public static void main(String[] </a:t>
            </a:r>
            <a:r>
              <a:rPr lang="en-US" dirty="0" err="1">
                <a:latin typeface="Courier New" pitchFamily="49" charset="0"/>
                <a:cs typeface="Courier New" pitchFamily="49" charset="0"/>
              </a:rPr>
              <a:t>args</a:t>
            </a:r>
            <a:r>
              <a:rPr lang="en-US" dirty="0">
                <a:latin typeface="Courier New" pitchFamily="49" charset="0"/>
                <a:cs typeface="Courier New" pitchFamily="49" charset="0"/>
              </a:rPr>
              <a:t>) {</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JFrame</a:t>
            </a:r>
            <a:r>
              <a:rPr lang="en-US" dirty="0">
                <a:latin typeface="Courier New" pitchFamily="49" charset="0"/>
                <a:cs typeface="Courier New" pitchFamily="49" charset="0"/>
              </a:rPr>
              <a:t> frame = new </a:t>
            </a:r>
            <a:r>
              <a:rPr lang="en-US" dirty="0" err="1">
                <a:latin typeface="Courier New" pitchFamily="49" charset="0"/>
                <a:cs typeface="Courier New" pitchFamily="49" charset="0"/>
              </a:rPr>
              <a:t>JFrame</a:t>
            </a:r>
            <a:r>
              <a:rPr lang="en-US" dirty="0">
                <a:latin typeface="Courier New" pitchFamily="49" charset="0"/>
                <a:cs typeface="Courier New" pitchFamily="49" charset="0"/>
              </a:rPr>
              <a:t>();</a:t>
            </a:r>
          </a:p>
          <a:p>
            <a:r>
              <a:rPr lang="en-US" dirty="0">
                <a:latin typeface="Courier New" pitchFamily="49" charset="0"/>
                <a:cs typeface="Courier New" pitchFamily="49" charset="0"/>
              </a:rPr>
              <a:t>    final </a:t>
            </a:r>
            <a:r>
              <a:rPr lang="en-US" dirty="0" err="1">
                <a:latin typeface="Courier New" pitchFamily="49" charset="0"/>
                <a:cs typeface="Courier New" pitchFamily="49" charset="0"/>
              </a:rPr>
              <a:t>ArrayList</a:t>
            </a:r>
            <a:r>
              <a:rPr lang="en-US" dirty="0">
                <a:latin typeface="Courier New" pitchFamily="49" charset="0"/>
                <a:cs typeface="Courier New" pitchFamily="49" charset="0"/>
              </a:rPr>
              <a:t>&lt;Character&gt; </a:t>
            </a:r>
            <a:r>
              <a:rPr lang="en-US" dirty="0" err="1">
                <a:latin typeface="Courier New" pitchFamily="49" charset="0"/>
                <a:cs typeface="Courier New" pitchFamily="49" charset="0"/>
              </a:rPr>
              <a:t>charList</a:t>
            </a:r>
            <a:r>
              <a:rPr lang="en-US" dirty="0">
                <a:latin typeface="Courier New" pitchFamily="49" charset="0"/>
                <a:cs typeface="Courier New" pitchFamily="49" charset="0"/>
              </a:rPr>
              <a:t> = new </a:t>
            </a:r>
            <a:r>
              <a:rPr lang="en-US" dirty="0" err="1">
                <a:latin typeface="Courier New" pitchFamily="49" charset="0"/>
                <a:cs typeface="Courier New" pitchFamily="49" charset="0"/>
              </a:rPr>
              <a:t>ArrayList</a:t>
            </a:r>
            <a:r>
              <a:rPr lang="en-US" dirty="0">
                <a:latin typeface="Courier New" pitchFamily="49" charset="0"/>
                <a:cs typeface="Courier New" pitchFamily="49" charset="0"/>
              </a:rPr>
              <a:t>&lt;&gt;();</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frame.</a:t>
            </a:r>
            <a:r>
              <a:rPr lang="en-US" dirty="0" err="1">
                <a:solidFill>
                  <a:srgbClr val="FF0000"/>
                </a:solidFill>
                <a:latin typeface="Courier New" pitchFamily="49" charset="0"/>
                <a:cs typeface="Courier New" pitchFamily="49" charset="0"/>
              </a:rPr>
              <a:t>addKeyListener</a:t>
            </a:r>
            <a:r>
              <a:rPr lang="en-US" dirty="0">
                <a:latin typeface="Courier New" pitchFamily="49" charset="0"/>
                <a:cs typeface="Courier New" pitchFamily="49" charset="0"/>
              </a:rPr>
              <a:t>(new </a:t>
            </a:r>
            <a:r>
              <a:rPr lang="en-US" dirty="0" err="1">
                <a:latin typeface="Courier New" pitchFamily="49" charset="0"/>
                <a:cs typeface="Courier New" pitchFamily="49" charset="0"/>
              </a:rPr>
              <a:t>KeyAdapter</a:t>
            </a:r>
            <a:r>
              <a:rPr lang="en-US" dirty="0">
                <a:latin typeface="Courier New" pitchFamily="49" charset="0"/>
                <a:cs typeface="Courier New" pitchFamily="49" charset="0"/>
              </a:rPr>
              <a:t>() {</a:t>
            </a:r>
          </a:p>
          <a:p>
            <a:r>
              <a:rPr lang="en-US" dirty="0">
                <a:latin typeface="Courier New" pitchFamily="49" charset="0"/>
                <a:cs typeface="Courier New" pitchFamily="49" charset="0"/>
              </a:rPr>
              <a:t>      public void </a:t>
            </a:r>
            <a:r>
              <a:rPr lang="en-US" dirty="0" err="1">
                <a:latin typeface="Courier New" pitchFamily="49" charset="0"/>
                <a:cs typeface="Courier New" pitchFamily="49" charset="0"/>
              </a:rPr>
              <a:t>keyPressed</a:t>
            </a:r>
            <a:r>
              <a:rPr lang="en-US" dirty="0">
                <a:latin typeface="Courier New" pitchFamily="49" charset="0"/>
                <a:cs typeface="Courier New" pitchFamily="49" charset="0"/>
              </a:rPr>
              <a:t>(</a:t>
            </a:r>
            <a:r>
              <a:rPr lang="en-US" dirty="0" err="1">
                <a:latin typeface="Courier New" pitchFamily="49" charset="0"/>
                <a:cs typeface="Courier New" pitchFamily="49" charset="0"/>
              </a:rPr>
              <a:t>KeyEvent</a:t>
            </a:r>
            <a:r>
              <a:rPr lang="en-US" dirty="0">
                <a:latin typeface="Courier New" pitchFamily="49" charset="0"/>
                <a:cs typeface="Courier New" pitchFamily="49" charset="0"/>
              </a:rPr>
              <a:t> e) {</a:t>
            </a:r>
          </a:p>
          <a:p>
            <a:r>
              <a:rPr lang="en-US" dirty="0">
                <a:latin typeface="Courier New" pitchFamily="49" charset="0"/>
                <a:cs typeface="Courier New" pitchFamily="49" charset="0"/>
              </a:rPr>
              <a:t>        char c = </a:t>
            </a:r>
            <a:r>
              <a:rPr lang="en-US" dirty="0" err="1">
                <a:latin typeface="Courier New" pitchFamily="49" charset="0"/>
                <a:cs typeface="Courier New" pitchFamily="49" charset="0"/>
              </a:rPr>
              <a:t>e.getKeyChar</a:t>
            </a:r>
            <a:r>
              <a:rPr lang="en-US" dirty="0">
                <a:latin typeface="Courier New" pitchFamily="49" charset="0"/>
                <a:cs typeface="Courier New" pitchFamily="49" charset="0"/>
              </a:rPr>
              <a:t>();</a:t>
            </a:r>
          </a:p>
          <a:p>
            <a:r>
              <a:rPr lang="en-US" dirty="0">
                <a:latin typeface="Courier New" pitchFamily="49" charset="0"/>
                <a:cs typeface="Courier New" pitchFamily="49" charset="0"/>
              </a:rPr>
              <a:t>        if (</a:t>
            </a:r>
            <a:r>
              <a:rPr lang="en-US" dirty="0" err="1">
                <a:latin typeface="Courier New" pitchFamily="49" charset="0"/>
                <a:cs typeface="Courier New" pitchFamily="49" charset="0"/>
              </a:rPr>
              <a:t>charList.contains</a:t>
            </a:r>
            <a:r>
              <a:rPr lang="en-US" dirty="0">
                <a:latin typeface="Courier New" pitchFamily="49" charset="0"/>
                <a:cs typeface="Courier New" pitchFamily="49" charset="0"/>
              </a:rPr>
              <a:t>(c)) {</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charList.remove</a:t>
            </a:r>
            <a:r>
              <a:rPr lang="en-US" dirty="0">
                <a:latin typeface="Courier New" pitchFamily="49" charset="0"/>
                <a:cs typeface="Courier New" pitchFamily="49" charset="0"/>
              </a:rPr>
              <a:t>((Character) c);</a:t>
            </a:r>
          </a:p>
          <a:p>
            <a:r>
              <a:rPr lang="en-US" dirty="0">
                <a:latin typeface="Courier New" pitchFamily="49" charset="0"/>
                <a:cs typeface="Courier New" pitchFamily="49" charset="0"/>
              </a:rPr>
              <a:t>        </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spTree>
    <p:extLst>
      <p:ext uri="{BB962C8B-B14F-4D97-AF65-F5344CB8AC3E}">
        <p14:creationId xmlns:p14="http://schemas.microsoft.com/office/powerpoint/2010/main" val="21807836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70C0"/>
                </a:solidFill>
              </a:rPr>
              <a:t>The Typing Game</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sz="2400" dirty="0" smtClean="0"/>
              <a:t>We want to create a game that display random letters.</a:t>
            </a:r>
          </a:p>
          <a:p>
            <a:r>
              <a:rPr lang="en-US" sz="2400" dirty="0" smtClean="0"/>
              <a:t>A new letter is added every 200 milliseconds (i.e., 5 letters per second). </a:t>
            </a:r>
          </a:p>
          <a:p>
            <a:r>
              <a:rPr lang="en-US" sz="2400" dirty="0" smtClean="0"/>
              <a:t>When the user types a letter from the list it disappears.</a:t>
            </a:r>
          </a:p>
          <a:p>
            <a:r>
              <a:rPr lang="en-US" sz="2400" dirty="0" smtClean="0"/>
              <a:t>If the list becomes more than 10 character, then the player loses.</a:t>
            </a:r>
          </a:p>
          <a:p>
            <a:r>
              <a:rPr lang="en-US" sz="2400" dirty="0" smtClean="0"/>
              <a:t>The player wins if she stays alive for </a:t>
            </a:r>
            <a:r>
              <a:rPr lang="en-US" sz="2400" dirty="0"/>
              <a:t>3</a:t>
            </a:r>
            <a:r>
              <a:rPr lang="en-US" sz="2400" dirty="0" smtClean="0"/>
              <a:t>0 seconds.</a:t>
            </a:r>
            <a:endParaRPr lang="en-US" sz="2400" dirty="0"/>
          </a:p>
        </p:txBody>
      </p:sp>
    </p:spTree>
    <p:extLst>
      <p:ext uri="{BB962C8B-B14F-4D97-AF65-F5344CB8AC3E}">
        <p14:creationId xmlns:p14="http://schemas.microsoft.com/office/powerpoint/2010/main" val="42506464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3963" y="0"/>
            <a:ext cx="9417963" cy="6863417"/>
          </a:xfrm>
          <a:prstGeom prst="rect">
            <a:avLst/>
          </a:prstGeom>
          <a:noFill/>
        </p:spPr>
        <p:txBody>
          <a:bodyPr wrap="none" rtlCol="0">
            <a:spAutoFit/>
          </a:bodyPr>
          <a:lstStyle/>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System.out.println</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charList</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Timer t = new Timer(INTERVAL, </a:t>
            </a:r>
            <a:r>
              <a:rPr lang="en-US" sz="2000" dirty="0">
                <a:solidFill>
                  <a:srgbClr val="FF0000"/>
                </a:solidFill>
                <a:latin typeface="Courier New" pitchFamily="49" charset="0"/>
                <a:cs typeface="Courier New" pitchFamily="49" charset="0"/>
              </a:rPr>
              <a:t>new </a:t>
            </a:r>
            <a:r>
              <a:rPr lang="en-US" sz="2000" dirty="0" err="1">
                <a:solidFill>
                  <a:srgbClr val="FF0000"/>
                </a:solidFill>
                <a:latin typeface="Courier New" pitchFamily="49" charset="0"/>
                <a:cs typeface="Courier New" pitchFamily="49" charset="0"/>
              </a:rPr>
              <a:t>ActionListener</a:t>
            </a:r>
            <a:r>
              <a:rPr lang="en-US" sz="2000" dirty="0">
                <a:solidFill>
                  <a:srgbClr val="FF0000"/>
                </a:solidFill>
                <a:latin typeface="Courier New" pitchFamily="49" charset="0"/>
                <a:cs typeface="Courier New" pitchFamily="49" charset="0"/>
              </a:rPr>
              <a:t>()</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counter = 0;</a:t>
            </a:r>
          </a:p>
          <a:p>
            <a:r>
              <a:rPr lang="en-US" sz="2000" dirty="0">
                <a:latin typeface="Courier New" pitchFamily="49" charset="0"/>
                <a:cs typeface="Courier New" pitchFamily="49" charset="0"/>
              </a:rPr>
              <a:t>      public void </a:t>
            </a:r>
            <a:r>
              <a:rPr lang="en-US" sz="2000" dirty="0" err="1">
                <a:latin typeface="Courier New" pitchFamily="49" charset="0"/>
                <a:cs typeface="Courier New" pitchFamily="49" charset="0"/>
              </a:rPr>
              <a:t>actionPerformed</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ActionEvent</a:t>
            </a:r>
            <a:r>
              <a:rPr lang="en-US" sz="2000" dirty="0">
                <a:latin typeface="Courier New" pitchFamily="49" charset="0"/>
                <a:cs typeface="Courier New" pitchFamily="49" charset="0"/>
              </a:rPr>
              <a:t> e)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charList.add</a:t>
            </a:r>
            <a:r>
              <a:rPr lang="en-US" sz="2000" dirty="0">
                <a:latin typeface="Courier New" pitchFamily="49" charset="0"/>
                <a:cs typeface="Courier New" pitchFamily="49" charset="0"/>
              </a:rPr>
              <a:t>((char</a:t>
            </a:r>
            <a:r>
              <a:rPr lang="en-US" sz="2000" dirty="0" smtClean="0">
                <a:latin typeface="Courier New" pitchFamily="49" charset="0"/>
                <a:cs typeface="Courier New" pitchFamily="49" charset="0"/>
              </a:rPr>
              <a:t>)(</a:t>
            </a:r>
            <a:r>
              <a:rPr lang="en-US" sz="2000" dirty="0">
                <a:latin typeface="Courier New" pitchFamily="49" charset="0"/>
                <a:cs typeface="Courier New" pitchFamily="49" charset="0"/>
              </a:rPr>
              <a:t>'a</a:t>
            </a:r>
            <a:r>
              <a:rPr lang="en-US" sz="2000" dirty="0" smtClean="0">
                <a:latin typeface="Courier New" pitchFamily="49" charset="0"/>
                <a:cs typeface="Courier New" pitchFamily="49" charset="0"/>
              </a:rPr>
              <a:t>'+(</a:t>
            </a:r>
            <a:r>
              <a:rPr lang="en-US" sz="2000" dirty="0" err="1">
                <a:latin typeface="Courier New" pitchFamily="49" charset="0"/>
                <a:cs typeface="Courier New" pitchFamily="49" charset="0"/>
              </a:rPr>
              <a:t>int</a:t>
            </a:r>
            <a:r>
              <a:rPr lang="en-US" sz="2000" dirty="0" smtClean="0">
                <a:latin typeface="Courier New" pitchFamily="49" charset="0"/>
                <a:cs typeface="Courier New" pitchFamily="49" charset="0"/>
              </a:rPr>
              <a:t>)((</a:t>
            </a:r>
            <a:r>
              <a:rPr lang="en-US" sz="2000" dirty="0" err="1">
                <a:latin typeface="Courier New" pitchFamily="49" charset="0"/>
                <a:cs typeface="Courier New" pitchFamily="49" charset="0"/>
              </a:rPr>
              <a:t>Math.random</a:t>
            </a:r>
            <a:r>
              <a:rPr lang="en-US" sz="2000" dirty="0" smtClean="0">
                <a:latin typeface="Courier New" pitchFamily="49" charset="0"/>
                <a:cs typeface="Courier New" pitchFamily="49" charset="0"/>
              </a:rPr>
              <a:t>()*26</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System.out.println</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charList</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counter++;</a:t>
            </a:r>
          </a:p>
          <a:p>
            <a:r>
              <a:rPr lang="en-US" sz="2000" dirty="0">
                <a:latin typeface="Courier New" pitchFamily="49" charset="0"/>
                <a:cs typeface="Courier New" pitchFamily="49" charset="0"/>
              </a:rPr>
              <a:t>        if (counter == MAX_COUNTER){</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System.out.println</a:t>
            </a:r>
            <a:r>
              <a:rPr lang="en-US" sz="2000" dirty="0">
                <a:latin typeface="Courier New" pitchFamily="49" charset="0"/>
                <a:cs typeface="Courier New" pitchFamily="49" charset="0"/>
              </a:rPr>
              <a:t>("You win!");</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System.exit</a:t>
            </a:r>
            <a:r>
              <a:rPr lang="en-US" sz="2000" dirty="0">
                <a:latin typeface="Courier New" pitchFamily="49" charset="0"/>
                <a:cs typeface="Courier New" pitchFamily="49" charset="0"/>
              </a:rPr>
              <a:t>(0);</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if(</a:t>
            </a:r>
            <a:r>
              <a:rPr lang="en-US" sz="2000" dirty="0" err="1">
                <a:latin typeface="Courier New" pitchFamily="49" charset="0"/>
                <a:cs typeface="Courier New" pitchFamily="49" charset="0"/>
              </a:rPr>
              <a:t>charList.size</a:t>
            </a:r>
            <a:r>
              <a:rPr lang="en-US" sz="2000" dirty="0">
                <a:latin typeface="Courier New" pitchFamily="49" charset="0"/>
                <a:cs typeface="Courier New" pitchFamily="49" charset="0"/>
              </a:rPr>
              <a:t>()&gt;MAX_SIZE){</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System.out.println</a:t>
            </a:r>
            <a:r>
              <a:rPr lang="en-US" sz="2000" dirty="0">
                <a:latin typeface="Courier New" pitchFamily="49" charset="0"/>
                <a:cs typeface="Courier New" pitchFamily="49" charset="0"/>
              </a:rPr>
              <a:t>("You lose!");</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System.exit</a:t>
            </a:r>
            <a:r>
              <a:rPr lang="en-US" sz="2000" dirty="0">
                <a:latin typeface="Courier New" pitchFamily="49" charset="0"/>
                <a:cs typeface="Courier New" pitchFamily="49" charset="0"/>
              </a:rPr>
              <a:t>(0);</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t.start</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frame.setSize</a:t>
            </a:r>
            <a:r>
              <a:rPr lang="en-US" sz="2000" dirty="0">
                <a:latin typeface="Courier New" pitchFamily="49" charset="0"/>
                <a:cs typeface="Courier New" pitchFamily="49" charset="0"/>
              </a:rPr>
              <a:t>(200, 200);</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frame.setVisible</a:t>
            </a:r>
            <a:r>
              <a:rPr lang="en-US" sz="2000" dirty="0">
                <a:latin typeface="Courier New" pitchFamily="49" charset="0"/>
                <a:cs typeface="Courier New" pitchFamily="49" charset="0"/>
              </a:rPr>
              <a:t>(true</a:t>
            </a:r>
            <a:r>
              <a:rPr lang="en-US" sz="2000" dirty="0" smtClean="0">
                <a:latin typeface="Courier New" pitchFamily="49" charset="0"/>
                <a:cs typeface="Courier New" pitchFamily="49" charset="0"/>
              </a:rPr>
              <a:t>);}}</a:t>
            </a:r>
            <a:endParaRPr lang="en-US" sz="2000" dirty="0">
              <a:latin typeface="Courier New" pitchFamily="49" charset="0"/>
              <a:cs typeface="Courier New" pitchFamily="49" charset="0"/>
            </a:endParaRPr>
          </a:p>
        </p:txBody>
      </p:sp>
    </p:spTree>
    <p:extLst>
      <p:ext uri="{BB962C8B-B14F-4D97-AF65-F5344CB8AC3E}">
        <p14:creationId xmlns:p14="http://schemas.microsoft.com/office/powerpoint/2010/main" val="33599893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Notes</a:t>
            </a:r>
            <a:endParaRPr lang="en-US" dirty="0">
              <a:solidFill>
                <a:srgbClr val="0070C0"/>
              </a:solidFill>
            </a:endParaRPr>
          </a:p>
        </p:txBody>
      </p:sp>
      <p:sp>
        <p:nvSpPr>
          <p:cNvPr id="3" name="Content Placeholder 2"/>
          <p:cNvSpPr>
            <a:spLocks noGrp="1"/>
          </p:cNvSpPr>
          <p:nvPr>
            <p:ph idx="1"/>
          </p:nvPr>
        </p:nvSpPr>
        <p:spPr>
          <a:xfrm>
            <a:off x="457200" y="1600200"/>
            <a:ext cx="8534400" cy="5029200"/>
          </a:xfrm>
        </p:spPr>
        <p:txBody>
          <a:bodyPr>
            <a:normAutofit/>
          </a:bodyPr>
          <a:lstStyle/>
          <a:p>
            <a:r>
              <a:rPr lang="en-US" sz="2400" dirty="0" smtClean="0"/>
              <a:t>Remember to always register the event listener with the event source. In our case, we used the </a:t>
            </a:r>
            <a:r>
              <a:rPr lang="en-US" sz="2400" dirty="0" err="1" smtClean="0">
                <a:solidFill>
                  <a:srgbClr val="FF0000"/>
                </a:solidFill>
              </a:rPr>
              <a:t>addKeyListener</a:t>
            </a:r>
            <a:r>
              <a:rPr lang="en-US" sz="2400" dirty="0" smtClean="0"/>
              <a:t> method.</a:t>
            </a:r>
          </a:p>
          <a:p>
            <a:r>
              <a:rPr lang="en-US" sz="2400" dirty="0" smtClean="0"/>
              <a:t>We can register the key listener with either a panel or a frame. </a:t>
            </a:r>
          </a:p>
          <a:p>
            <a:r>
              <a:rPr lang="en-US" sz="2400" dirty="0" smtClean="0"/>
              <a:t>If we register the key listener with a panel, then we need to execute </a:t>
            </a:r>
            <a:r>
              <a:rPr lang="en-US" sz="2400" dirty="0" err="1" smtClean="0">
                <a:solidFill>
                  <a:srgbClr val="FF0000"/>
                </a:solidFill>
              </a:rPr>
              <a:t>setFocusable</a:t>
            </a:r>
            <a:r>
              <a:rPr lang="en-US" sz="2400" dirty="0" smtClean="0">
                <a:solidFill>
                  <a:srgbClr val="FF0000"/>
                </a:solidFill>
              </a:rPr>
              <a:t>(true) </a:t>
            </a:r>
            <a:r>
              <a:rPr lang="en-US" sz="2400" dirty="0" smtClean="0"/>
              <a:t>on the panel. The reason is that, by default, a panel cannot get the focus.</a:t>
            </a:r>
          </a:p>
          <a:p>
            <a:r>
              <a:rPr lang="en-US" sz="2400" dirty="0" smtClean="0"/>
              <a:t>Only the component that has the focus can receive key events. For example, if the mouse cursor is not over a window, then the window cannot receive key events.</a:t>
            </a:r>
          </a:p>
          <a:p>
            <a:r>
              <a:rPr lang="en-US" sz="2400" dirty="0" smtClean="0"/>
              <a:t>We created a window for the sole purpose of handling key events.</a:t>
            </a:r>
            <a:endParaRPr lang="en-US" sz="2400" dirty="0"/>
          </a:p>
        </p:txBody>
      </p:sp>
    </p:spTree>
    <p:extLst>
      <p:ext uri="{BB962C8B-B14F-4D97-AF65-F5344CB8AC3E}">
        <p14:creationId xmlns:p14="http://schemas.microsoft.com/office/powerpoint/2010/main" val="17045674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Handling Mouse Events</a:t>
            </a:r>
            <a:endParaRPr lang="en-US" dirty="0">
              <a:solidFill>
                <a:srgbClr val="0070C0"/>
              </a:solidFill>
            </a:endParaRPr>
          </a:p>
        </p:txBody>
      </p:sp>
      <p:sp>
        <p:nvSpPr>
          <p:cNvPr id="4" name="TextBox 3"/>
          <p:cNvSpPr txBox="1"/>
          <p:nvPr/>
        </p:nvSpPr>
        <p:spPr>
          <a:xfrm>
            <a:off x="533400" y="1600200"/>
            <a:ext cx="8458200" cy="5324535"/>
          </a:xfrm>
          <a:prstGeom prst="rect">
            <a:avLst/>
          </a:prstGeom>
          <a:noFill/>
        </p:spPr>
        <p:txBody>
          <a:bodyPr wrap="square" rtlCol="0">
            <a:spAutoFit/>
          </a:bodyPr>
          <a:lstStyle/>
          <a:p>
            <a:r>
              <a:rPr lang="en-US" sz="2000" dirty="0">
                <a:latin typeface="Courier New" pitchFamily="49" charset="0"/>
                <a:cs typeface="Courier New" pitchFamily="49" charset="0"/>
              </a:rPr>
              <a:t>interface </a:t>
            </a:r>
            <a:r>
              <a:rPr lang="en-US" sz="2000" dirty="0" err="1">
                <a:latin typeface="Courier New" pitchFamily="49" charset="0"/>
                <a:cs typeface="Courier New" pitchFamily="49" charset="0"/>
              </a:rPr>
              <a:t>MouseListener</a:t>
            </a:r>
            <a:r>
              <a:rPr lang="en-US" sz="2000" dirty="0" smtClean="0">
                <a:latin typeface="Courier New" pitchFamily="49" charset="0"/>
                <a:cs typeface="Courier New" pitchFamily="49" charset="0"/>
              </a:rPr>
              <a:t>{ </a:t>
            </a:r>
            <a:r>
              <a:rPr lang="en-US" sz="2000" dirty="0" smtClean="0">
                <a:solidFill>
                  <a:srgbClr val="FF0000"/>
                </a:solidFill>
                <a:latin typeface="Courier New" pitchFamily="49" charset="0"/>
                <a:cs typeface="Courier New" pitchFamily="49" charset="0"/>
              </a:rPr>
              <a:t>//for mouse clicks</a:t>
            </a:r>
            <a:endParaRPr lang="en-US" sz="2000" dirty="0">
              <a:solidFill>
                <a:srgbClr val="FF0000"/>
              </a:solidFill>
              <a:latin typeface="Courier New" pitchFamily="49" charset="0"/>
              <a:cs typeface="Courier New" pitchFamily="49" charset="0"/>
            </a:endParaRPr>
          </a:p>
          <a:p>
            <a:r>
              <a:rPr lang="en-US" sz="2000" dirty="0">
                <a:latin typeface="Courier New" pitchFamily="49" charset="0"/>
                <a:cs typeface="Courier New" pitchFamily="49" charset="0"/>
              </a:rPr>
              <a:t>  void </a:t>
            </a:r>
            <a:r>
              <a:rPr lang="en-US" sz="2000" dirty="0" err="1">
                <a:latin typeface="Courier New" pitchFamily="49" charset="0"/>
                <a:cs typeface="Courier New" pitchFamily="49" charset="0"/>
              </a:rPr>
              <a:t>mouseClicked</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MouseEvent</a:t>
            </a:r>
            <a:r>
              <a:rPr lang="en-US" sz="2000" dirty="0">
                <a:latin typeface="Courier New" pitchFamily="49" charset="0"/>
                <a:cs typeface="Courier New" pitchFamily="49" charset="0"/>
              </a:rPr>
              <a:t> e);</a:t>
            </a:r>
          </a:p>
          <a:p>
            <a:r>
              <a:rPr lang="en-US" sz="2000" dirty="0">
                <a:latin typeface="Courier New" pitchFamily="49" charset="0"/>
                <a:cs typeface="Courier New" pitchFamily="49" charset="0"/>
              </a:rPr>
              <a:t>  void </a:t>
            </a:r>
            <a:r>
              <a:rPr lang="en-US" sz="2000" dirty="0" err="1">
                <a:latin typeface="Courier New" pitchFamily="49" charset="0"/>
                <a:cs typeface="Courier New" pitchFamily="49" charset="0"/>
              </a:rPr>
              <a:t>mouseEntered</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MouseEvent</a:t>
            </a:r>
            <a:r>
              <a:rPr lang="en-US" sz="2000" dirty="0">
                <a:latin typeface="Courier New" pitchFamily="49" charset="0"/>
                <a:cs typeface="Courier New" pitchFamily="49" charset="0"/>
              </a:rPr>
              <a:t> e);</a:t>
            </a:r>
          </a:p>
          <a:p>
            <a:r>
              <a:rPr lang="en-US" sz="2000" dirty="0">
                <a:latin typeface="Courier New" pitchFamily="49" charset="0"/>
                <a:cs typeface="Courier New" pitchFamily="49" charset="0"/>
              </a:rPr>
              <a:t>  void </a:t>
            </a:r>
            <a:r>
              <a:rPr lang="en-US" sz="2000" dirty="0" err="1">
                <a:latin typeface="Courier New" pitchFamily="49" charset="0"/>
                <a:cs typeface="Courier New" pitchFamily="49" charset="0"/>
              </a:rPr>
              <a:t>mouseExited</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MouseEvent</a:t>
            </a:r>
            <a:r>
              <a:rPr lang="en-US" sz="2000" dirty="0">
                <a:latin typeface="Courier New" pitchFamily="49" charset="0"/>
                <a:cs typeface="Courier New" pitchFamily="49" charset="0"/>
              </a:rPr>
              <a:t> e);</a:t>
            </a:r>
          </a:p>
          <a:p>
            <a:r>
              <a:rPr lang="en-US" sz="2000" dirty="0">
                <a:latin typeface="Courier New" pitchFamily="49" charset="0"/>
                <a:cs typeface="Courier New" pitchFamily="49" charset="0"/>
              </a:rPr>
              <a:t>  void </a:t>
            </a:r>
            <a:r>
              <a:rPr lang="en-US" sz="2000" dirty="0" err="1">
                <a:latin typeface="Courier New" pitchFamily="49" charset="0"/>
                <a:cs typeface="Courier New" pitchFamily="49" charset="0"/>
              </a:rPr>
              <a:t>mousePressed</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MouseEvent</a:t>
            </a:r>
            <a:r>
              <a:rPr lang="en-US" sz="2000" dirty="0">
                <a:latin typeface="Courier New" pitchFamily="49" charset="0"/>
                <a:cs typeface="Courier New" pitchFamily="49" charset="0"/>
              </a:rPr>
              <a:t> e);</a:t>
            </a:r>
          </a:p>
          <a:p>
            <a:r>
              <a:rPr lang="en-US" sz="2000" dirty="0">
                <a:latin typeface="Courier New" pitchFamily="49" charset="0"/>
                <a:cs typeface="Courier New" pitchFamily="49" charset="0"/>
              </a:rPr>
              <a:t>  void </a:t>
            </a:r>
            <a:r>
              <a:rPr lang="en-US" sz="2000" dirty="0" err="1">
                <a:latin typeface="Courier New" pitchFamily="49" charset="0"/>
                <a:cs typeface="Courier New" pitchFamily="49" charset="0"/>
              </a:rPr>
              <a:t>mouseReleased</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MouseEvent</a:t>
            </a:r>
            <a:r>
              <a:rPr lang="en-US" sz="2000" dirty="0">
                <a:latin typeface="Courier New" pitchFamily="49" charset="0"/>
                <a:cs typeface="Courier New" pitchFamily="49" charset="0"/>
              </a:rPr>
              <a:t> e);</a:t>
            </a:r>
          </a:p>
          <a:p>
            <a:r>
              <a:rPr lang="en-US" sz="2000" dirty="0">
                <a:latin typeface="Courier New" pitchFamily="49" charset="0"/>
                <a:cs typeface="Courier New" pitchFamily="49" charset="0"/>
              </a:rPr>
              <a:t>}</a:t>
            </a: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interface </a:t>
            </a:r>
            <a:r>
              <a:rPr lang="en-US" sz="2000" dirty="0" err="1">
                <a:latin typeface="Courier New" pitchFamily="49" charset="0"/>
                <a:cs typeface="Courier New" pitchFamily="49" charset="0"/>
              </a:rPr>
              <a:t>MouseMotionListener</a:t>
            </a:r>
            <a:r>
              <a:rPr lang="en-US" sz="2000" dirty="0" smtClean="0">
                <a:latin typeface="Courier New" pitchFamily="49" charset="0"/>
                <a:cs typeface="Courier New" pitchFamily="49" charset="0"/>
              </a:rPr>
              <a:t>{ </a:t>
            </a:r>
            <a:r>
              <a:rPr lang="en-US" sz="2000" dirty="0" smtClean="0">
                <a:solidFill>
                  <a:srgbClr val="FF0000"/>
                </a:solidFill>
                <a:latin typeface="Courier New" pitchFamily="49" charset="0"/>
                <a:cs typeface="Courier New" pitchFamily="49" charset="0"/>
              </a:rPr>
              <a:t>//for mouse movement</a:t>
            </a:r>
            <a:endParaRPr lang="en-US" sz="2000" dirty="0">
              <a:solidFill>
                <a:srgbClr val="FF0000"/>
              </a:solidFill>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mouseDragged</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MouseEvent</a:t>
            </a:r>
            <a:r>
              <a:rPr lang="en-US" sz="2000" dirty="0">
                <a:latin typeface="Courier New" pitchFamily="49" charset="0"/>
                <a:cs typeface="Courier New" pitchFamily="49" charset="0"/>
              </a:rPr>
              <a:t> e);</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mouseMoved</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MouseEvent</a:t>
            </a:r>
            <a:r>
              <a:rPr lang="en-US" sz="2000" dirty="0">
                <a:latin typeface="Courier New" pitchFamily="49" charset="0"/>
                <a:cs typeface="Courier New" pitchFamily="49" charset="0"/>
              </a:rPr>
              <a:t> e);</a:t>
            </a:r>
          </a:p>
          <a:p>
            <a:r>
              <a:rPr lang="en-US" sz="2000" dirty="0" smtClean="0">
                <a:latin typeface="Courier New" pitchFamily="49" charset="0"/>
                <a:cs typeface="Courier New" pitchFamily="49" charset="0"/>
              </a:rPr>
              <a:t>}</a:t>
            </a:r>
          </a:p>
          <a:p>
            <a:endParaRPr lang="en-US" sz="2000" dirty="0">
              <a:latin typeface="Courier New" pitchFamily="49" charset="0"/>
              <a:cs typeface="Courier New" pitchFamily="49" charset="0"/>
            </a:endParaRPr>
          </a:p>
          <a:p>
            <a:pPr marL="342900" indent="-342900">
              <a:buFont typeface="Arial" pitchFamily="34" charset="0"/>
              <a:buChar char="•"/>
            </a:pPr>
            <a:r>
              <a:rPr lang="en-US" sz="2000" dirty="0" smtClean="0">
                <a:cs typeface="Courier New" pitchFamily="49" charset="0"/>
              </a:rPr>
              <a:t>Adapter versions of both interfaces (</a:t>
            </a:r>
            <a:r>
              <a:rPr lang="en-US" sz="2000" dirty="0" err="1" smtClean="0">
                <a:solidFill>
                  <a:srgbClr val="0070C0"/>
                </a:solidFill>
                <a:cs typeface="Courier New" pitchFamily="49" charset="0"/>
              </a:rPr>
              <a:t>MouseAdapter</a:t>
            </a:r>
            <a:r>
              <a:rPr lang="en-US" sz="2000" dirty="0" smtClean="0">
                <a:cs typeface="Courier New" pitchFamily="49" charset="0"/>
              </a:rPr>
              <a:t> and </a:t>
            </a:r>
            <a:r>
              <a:rPr lang="en-US" sz="2000" dirty="0" err="1" smtClean="0">
                <a:solidFill>
                  <a:srgbClr val="0070C0"/>
                </a:solidFill>
                <a:cs typeface="Courier New" pitchFamily="49" charset="0"/>
              </a:rPr>
              <a:t>MouseMotionAdapter</a:t>
            </a:r>
            <a:r>
              <a:rPr lang="en-US" sz="2000" dirty="0" smtClean="0">
                <a:cs typeface="Courier New" pitchFamily="49" charset="0"/>
              </a:rPr>
              <a:t> are available).</a:t>
            </a:r>
          </a:p>
          <a:p>
            <a:endParaRPr lang="en-US" sz="2000" dirty="0">
              <a:latin typeface="Courier New" pitchFamily="49" charset="0"/>
              <a:cs typeface="Courier New" pitchFamily="49" charset="0"/>
            </a:endParaRPr>
          </a:p>
          <a:p>
            <a:endParaRPr lang="en-US" sz="2000" dirty="0">
              <a:latin typeface="Courier New" pitchFamily="49" charset="0"/>
              <a:cs typeface="Courier New" pitchFamily="49" charset="0"/>
            </a:endParaRPr>
          </a:p>
        </p:txBody>
      </p:sp>
    </p:spTree>
    <p:extLst>
      <p:ext uri="{BB962C8B-B14F-4D97-AF65-F5344CB8AC3E}">
        <p14:creationId xmlns:p14="http://schemas.microsoft.com/office/powerpoint/2010/main" val="1907104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2731DA8-6F26-45D7-9F86-45D0A6EC53BA}" type="slidenum">
              <a:rPr lang="en-US" sz="1400" smtClean="0"/>
              <a:pPr eaLnBrk="1" hangingPunct="1"/>
              <a:t>33</a:t>
            </a:fld>
            <a:endParaRPr lang="en-US" sz="1400" smtClean="0"/>
          </a:p>
        </p:txBody>
      </p:sp>
      <p:sp>
        <p:nvSpPr>
          <p:cNvPr id="17411" name="Rectangle 2"/>
          <p:cNvSpPr>
            <a:spLocks noGrp="1" noChangeArrowheads="1"/>
          </p:cNvSpPr>
          <p:nvPr>
            <p:ph type="title"/>
          </p:nvPr>
        </p:nvSpPr>
        <p:spPr/>
        <p:txBody>
          <a:bodyPr/>
          <a:lstStyle/>
          <a:p>
            <a:pPr eaLnBrk="1" hangingPunct="1"/>
            <a:r>
              <a:rPr lang="en-US" dirty="0" smtClean="0">
                <a:solidFill>
                  <a:srgbClr val="0070C0"/>
                </a:solidFill>
              </a:rPr>
              <a:t>Handling Mouse Events (cont'd)</a:t>
            </a:r>
            <a:endParaRPr lang="en-CA" dirty="0" smtClean="0">
              <a:solidFill>
                <a:srgbClr val="0070C0"/>
              </a:solidFill>
            </a:endParaRPr>
          </a:p>
        </p:txBody>
      </p:sp>
      <p:sp>
        <p:nvSpPr>
          <p:cNvPr id="17412" name="Rectangle 3"/>
          <p:cNvSpPr>
            <a:spLocks noGrp="1" noChangeArrowheads="1"/>
          </p:cNvSpPr>
          <p:nvPr>
            <p:ph type="body" idx="1"/>
          </p:nvPr>
        </p:nvSpPr>
        <p:spPr/>
        <p:txBody>
          <a:bodyPr>
            <a:normAutofit lnSpcReduction="10000"/>
          </a:bodyPr>
          <a:lstStyle/>
          <a:p>
            <a:pPr eaLnBrk="1" hangingPunct="1"/>
            <a:r>
              <a:rPr lang="en-US" sz="2400" dirty="0" smtClean="0"/>
              <a:t>From a </a:t>
            </a:r>
            <a:r>
              <a:rPr lang="en-US" sz="2400" dirty="0" err="1" smtClean="0">
                <a:solidFill>
                  <a:srgbClr val="0070C0"/>
                </a:solidFill>
                <a:latin typeface="Courier New" pitchFamily="49" charset="0"/>
              </a:rPr>
              <a:t>MouseEvent</a:t>
            </a:r>
            <a:r>
              <a:rPr lang="en-US" sz="2400" dirty="0" smtClean="0"/>
              <a:t> object, the following information can be extracted:</a:t>
            </a:r>
          </a:p>
          <a:p>
            <a:pPr lvl="1" eaLnBrk="1" hangingPunct="1"/>
            <a:r>
              <a:rPr lang="en-US" sz="2200" dirty="0" err="1" smtClean="0">
                <a:solidFill>
                  <a:srgbClr val="FF0000"/>
                </a:solidFill>
                <a:latin typeface="Courier New" pitchFamily="49" charset="0"/>
              </a:rPr>
              <a:t>getX</a:t>
            </a:r>
            <a:r>
              <a:rPr lang="en-US" sz="2200" dirty="0" smtClean="0">
                <a:solidFill>
                  <a:srgbClr val="FF0000"/>
                </a:solidFill>
                <a:latin typeface="Courier New" pitchFamily="49" charset="0"/>
              </a:rPr>
              <a:t>() </a:t>
            </a:r>
            <a:r>
              <a:rPr lang="en-US" sz="2200" dirty="0" err="1" smtClean="0">
                <a:solidFill>
                  <a:srgbClr val="FF0000"/>
                </a:solidFill>
                <a:latin typeface="Courier New" pitchFamily="49" charset="0"/>
              </a:rPr>
              <a:t>getY</a:t>
            </a:r>
            <a:r>
              <a:rPr lang="en-US" sz="2200" dirty="0" smtClean="0">
                <a:solidFill>
                  <a:srgbClr val="FF0000"/>
                </a:solidFill>
                <a:latin typeface="Courier New" pitchFamily="49" charset="0"/>
              </a:rPr>
              <a:t>()</a:t>
            </a:r>
            <a:r>
              <a:rPr lang="en-US" sz="2200" dirty="0" smtClean="0">
                <a:solidFill>
                  <a:srgbClr val="FF0000"/>
                </a:solidFill>
              </a:rPr>
              <a:t> </a:t>
            </a:r>
            <a:r>
              <a:rPr lang="en-US" sz="2200" dirty="0" smtClean="0"/>
              <a:t>- returns the X,Y coordinates of the mouse,</a:t>
            </a:r>
          </a:p>
          <a:p>
            <a:pPr lvl="1" eaLnBrk="1" hangingPunct="1"/>
            <a:r>
              <a:rPr lang="en-US" sz="2200" dirty="0" err="1" smtClean="0">
                <a:solidFill>
                  <a:srgbClr val="FF0000"/>
                </a:solidFill>
                <a:latin typeface="Courier New" pitchFamily="49" charset="0"/>
              </a:rPr>
              <a:t>getClickCount</a:t>
            </a:r>
            <a:r>
              <a:rPr lang="en-US" sz="2200" dirty="0" smtClean="0">
                <a:solidFill>
                  <a:srgbClr val="FF0000"/>
                </a:solidFill>
                <a:latin typeface="Courier New" pitchFamily="49" charset="0"/>
              </a:rPr>
              <a:t>()</a:t>
            </a:r>
            <a:r>
              <a:rPr lang="en-US" sz="2200" dirty="0" smtClean="0">
                <a:solidFill>
                  <a:srgbClr val="FF0000"/>
                </a:solidFill>
              </a:rPr>
              <a:t> </a:t>
            </a:r>
            <a:r>
              <a:rPr lang="en-US" sz="2200" dirty="0" smtClean="0"/>
              <a:t>- number of times the mouse was clicked - for </a:t>
            </a:r>
            <a:r>
              <a:rPr lang="en-US" sz="2200" dirty="0" err="1" smtClean="0">
                <a:solidFill>
                  <a:srgbClr val="0070C0"/>
                </a:solidFill>
                <a:latin typeface="Courier New" pitchFamily="49" charset="0"/>
              </a:rPr>
              <a:t>mouseClicked</a:t>
            </a:r>
            <a:r>
              <a:rPr lang="en-US" sz="2200" dirty="0" smtClean="0">
                <a:latin typeface="Courier New" pitchFamily="49" charset="0"/>
              </a:rPr>
              <a:t> </a:t>
            </a:r>
            <a:r>
              <a:rPr lang="en-US" sz="2200" dirty="0" smtClean="0"/>
              <a:t>method</a:t>
            </a:r>
          </a:p>
          <a:p>
            <a:pPr lvl="1" eaLnBrk="1" hangingPunct="1"/>
            <a:r>
              <a:rPr lang="en-US" sz="2000" dirty="0" smtClean="0">
                <a:solidFill>
                  <a:srgbClr val="0070C0"/>
                </a:solidFill>
                <a:latin typeface="Courier New" pitchFamily="49" charset="0"/>
              </a:rPr>
              <a:t>if((</a:t>
            </a:r>
            <a:r>
              <a:rPr lang="en-US" sz="2000" dirty="0" err="1" smtClean="0">
                <a:solidFill>
                  <a:srgbClr val="0070C0"/>
                </a:solidFill>
                <a:latin typeface="Courier New" pitchFamily="49" charset="0"/>
              </a:rPr>
              <a:t>event.</a:t>
            </a:r>
            <a:r>
              <a:rPr lang="en-US" sz="2000" dirty="0" err="1" smtClean="0">
                <a:solidFill>
                  <a:srgbClr val="FF0000"/>
                </a:solidFill>
                <a:latin typeface="Courier New" pitchFamily="49" charset="0"/>
              </a:rPr>
              <a:t>getModifierEx</a:t>
            </a:r>
            <a:r>
              <a:rPr lang="en-US" sz="2000" dirty="0" smtClean="0">
                <a:solidFill>
                  <a:srgbClr val="0070C0"/>
                </a:solidFill>
                <a:latin typeface="Courier New" pitchFamily="49" charset="0"/>
              </a:rPr>
              <a:t>() &amp; InputEvent.BUTTON3_DOWN_MASK)!=0)</a:t>
            </a:r>
          </a:p>
          <a:p>
            <a:pPr lvl="1" eaLnBrk="1" hangingPunct="1">
              <a:buFont typeface="Wingdings" pitchFamily="2" charset="2"/>
              <a:buNone/>
            </a:pPr>
            <a:r>
              <a:rPr lang="en-US" sz="2200" dirty="0" smtClean="0"/>
              <a:t> //for </a:t>
            </a:r>
            <a:r>
              <a:rPr lang="en-US" sz="2200" dirty="0" err="1" smtClean="0">
                <a:solidFill>
                  <a:srgbClr val="0070C0"/>
                </a:solidFill>
              </a:rPr>
              <a:t>mouseMoved</a:t>
            </a:r>
            <a:r>
              <a:rPr lang="en-US" sz="2200" dirty="0" smtClean="0"/>
              <a:t> and </a:t>
            </a:r>
            <a:r>
              <a:rPr lang="en-US" sz="2200" dirty="0" err="1" smtClean="0">
                <a:solidFill>
                  <a:srgbClr val="0070C0"/>
                </a:solidFill>
              </a:rPr>
              <a:t>mouseDragged</a:t>
            </a:r>
            <a:r>
              <a:rPr lang="en-US" sz="2200" dirty="0"/>
              <a:t> </a:t>
            </a:r>
            <a:r>
              <a:rPr lang="en-US" sz="2200" dirty="0" smtClean="0"/>
              <a:t>methods. True when right button is pressed.(1 is left button, 2 is middle, 3 is right)</a:t>
            </a:r>
          </a:p>
          <a:p>
            <a:pPr lvl="1" eaLnBrk="1" hangingPunct="1"/>
            <a:r>
              <a:rPr lang="en-US" sz="2200" dirty="0" err="1" smtClean="0">
                <a:solidFill>
                  <a:srgbClr val="FF0000"/>
                </a:solidFill>
                <a:latin typeface="Courier New" pitchFamily="49" charset="0"/>
              </a:rPr>
              <a:t>getButton</a:t>
            </a:r>
            <a:r>
              <a:rPr lang="en-US" sz="2200" dirty="0" smtClean="0">
                <a:solidFill>
                  <a:srgbClr val="FF0000"/>
                </a:solidFill>
                <a:latin typeface="Courier New" pitchFamily="49" charset="0"/>
              </a:rPr>
              <a:t>()</a:t>
            </a:r>
          </a:p>
          <a:p>
            <a:pPr lvl="1" eaLnBrk="1" hangingPunct="1">
              <a:buFont typeface="Wingdings" pitchFamily="2" charset="2"/>
              <a:buNone/>
            </a:pPr>
            <a:r>
              <a:rPr lang="en-US" sz="2200" dirty="0" smtClean="0"/>
              <a:t>returns 1, 2, or 3 for the button pressed/released</a:t>
            </a:r>
          </a:p>
          <a:p>
            <a:pPr lvl="1" eaLnBrk="1" hangingPunct="1">
              <a:buFont typeface="Wingdings" pitchFamily="2" charset="2"/>
              <a:buNone/>
            </a:pPr>
            <a:r>
              <a:rPr lang="en-US" sz="2200" dirty="0" smtClean="0"/>
              <a:t>useful in </a:t>
            </a:r>
            <a:r>
              <a:rPr lang="en-US" sz="2200" dirty="0" err="1" smtClean="0">
                <a:solidFill>
                  <a:srgbClr val="0070C0"/>
                </a:solidFill>
                <a:latin typeface="Courier New" pitchFamily="49" charset="0"/>
              </a:rPr>
              <a:t>mousePressed</a:t>
            </a:r>
            <a:r>
              <a:rPr lang="en-US" sz="2200" dirty="0" smtClean="0">
                <a:latin typeface="Courier New" pitchFamily="49" charset="0"/>
              </a:rPr>
              <a:t>, </a:t>
            </a:r>
            <a:r>
              <a:rPr lang="en-US" sz="2200" dirty="0" err="1" smtClean="0">
                <a:solidFill>
                  <a:srgbClr val="0070C0"/>
                </a:solidFill>
                <a:latin typeface="Courier New" pitchFamily="49" charset="0"/>
              </a:rPr>
              <a:t>mouseReleased</a:t>
            </a:r>
            <a:r>
              <a:rPr lang="en-US" sz="2200" dirty="0" smtClean="0"/>
              <a:t>, and</a:t>
            </a:r>
            <a:r>
              <a:rPr lang="en-US" sz="2200" dirty="0" smtClean="0">
                <a:latin typeface="Courier New" pitchFamily="49" charset="0"/>
              </a:rPr>
              <a:t> </a:t>
            </a:r>
            <a:r>
              <a:rPr lang="en-US" sz="2200" dirty="0" err="1" smtClean="0">
                <a:solidFill>
                  <a:srgbClr val="0070C0"/>
                </a:solidFill>
                <a:latin typeface="Courier New" pitchFamily="49" charset="0"/>
              </a:rPr>
              <a:t>mouseClicked</a:t>
            </a:r>
            <a:r>
              <a:rPr lang="en-US" sz="2200" dirty="0" smtClean="0">
                <a:solidFill>
                  <a:srgbClr val="0070C0"/>
                </a:solidFill>
              </a:rPr>
              <a:t> </a:t>
            </a:r>
            <a:r>
              <a:rPr lang="en-US" sz="2200" dirty="0" smtClean="0"/>
              <a:t>methods.</a:t>
            </a:r>
            <a:endParaRPr lang="en-CA" sz="2200" dirty="0" smtClean="0"/>
          </a:p>
        </p:txBody>
      </p:sp>
    </p:spTree>
    <p:extLst>
      <p:ext uri="{BB962C8B-B14F-4D97-AF65-F5344CB8AC3E}">
        <p14:creationId xmlns:p14="http://schemas.microsoft.com/office/powerpoint/2010/main" val="9828702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Drawing Game</a:t>
            </a:r>
            <a:endParaRPr lang="en-US" dirty="0">
              <a:solidFill>
                <a:srgbClr val="0070C0"/>
              </a:solidFill>
            </a:endParaRPr>
          </a:p>
        </p:txBody>
      </p:sp>
      <p:sp>
        <p:nvSpPr>
          <p:cNvPr id="3" name="Content Placeholder 2"/>
          <p:cNvSpPr>
            <a:spLocks noGrp="1"/>
          </p:cNvSpPr>
          <p:nvPr>
            <p:ph idx="1"/>
          </p:nvPr>
        </p:nvSpPr>
        <p:spPr>
          <a:xfrm>
            <a:off x="457200" y="1600200"/>
            <a:ext cx="8534400" cy="5029200"/>
          </a:xfrm>
        </p:spPr>
        <p:txBody>
          <a:bodyPr>
            <a:normAutofit/>
          </a:bodyPr>
          <a:lstStyle/>
          <a:p>
            <a:r>
              <a:rPr lang="en-US" sz="2400" dirty="0" smtClean="0"/>
              <a:t>We will create a game where the user can draw shapes using the mouse.</a:t>
            </a:r>
          </a:p>
          <a:p>
            <a:r>
              <a:rPr lang="en-US" sz="2400" dirty="0" smtClean="0"/>
              <a:t>Each shape will be saves as an </a:t>
            </a:r>
            <a:r>
              <a:rPr lang="en-US" sz="2400" dirty="0" err="1" smtClean="0">
                <a:solidFill>
                  <a:srgbClr val="0070C0"/>
                </a:solidFill>
              </a:rPr>
              <a:t>ArrayList</a:t>
            </a:r>
            <a:r>
              <a:rPr lang="en-US" sz="2400" dirty="0" smtClean="0">
                <a:solidFill>
                  <a:srgbClr val="0070C0"/>
                </a:solidFill>
              </a:rPr>
              <a:t> </a:t>
            </a:r>
            <a:r>
              <a:rPr lang="en-US" sz="2400" dirty="0" smtClean="0"/>
              <a:t>of points.</a:t>
            </a:r>
          </a:p>
          <a:p>
            <a:r>
              <a:rPr lang="en-US" sz="2400" dirty="0" smtClean="0"/>
              <a:t>Shapes are drawn when the user is dragging the mouse with left mouse button pressed.</a:t>
            </a:r>
          </a:p>
          <a:p>
            <a:r>
              <a:rPr lang="en-US" sz="2400" dirty="0" smtClean="0"/>
              <a:t>We will draw the shape by drawing lines between the points of the shape.</a:t>
            </a:r>
          </a:p>
          <a:p>
            <a:r>
              <a:rPr lang="en-US" sz="2400" dirty="0" smtClean="0"/>
              <a:t>A picture will be saved as an </a:t>
            </a:r>
            <a:r>
              <a:rPr lang="en-US" sz="2400" dirty="0" err="1" smtClean="0">
                <a:solidFill>
                  <a:srgbClr val="0070C0"/>
                </a:solidFill>
              </a:rPr>
              <a:t>ArrayList</a:t>
            </a:r>
            <a:r>
              <a:rPr lang="en-US" sz="2400" dirty="0" smtClean="0"/>
              <a:t> of shapes.</a:t>
            </a:r>
          </a:p>
          <a:p>
            <a:r>
              <a:rPr lang="en-US" sz="2400" dirty="0" smtClean="0"/>
              <a:t>The </a:t>
            </a:r>
            <a:r>
              <a:rPr lang="en-US" sz="2400" dirty="0" err="1" smtClean="0">
                <a:solidFill>
                  <a:srgbClr val="0070C0"/>
                </a:solidFill>
              </a:rPr>
              <a:t>paintComponent</a:t>
            </a:r>
            <a:r>
              <a:rPr lang="en-US" sz="2400" dirty="0" smtClean="0"/>
              <a:t> method will just draw the shapes.</a:t>
            </a:r>
          </a:p>
          <a:p>
            <a:r>
              <a:rPr lang="en-US" sz="2400" dirty="0" smtClean="0"/>
              <a:t>The shapes will be created and modifier in the mouse listener methods.</a:t>
            </a:r>
          </a:p>
        </p:txBody>
      </p:sp>
    </p:spTree>
    <p:extLst>
      <p:ext uri="{BB962C8B-B14F-4D97-AF65-F5344CB8AC3E}">
        <p14:creationId xmlns:p14="http://schemas.microsoft.com/office/powerpoint/2010/main" val="39941355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1913" y="0"/>
            <a:ext cx="8802410" cy="6555641"/>
          </a:xfrm>
          <a:prstGeom prst="rect">
            <a:avLst/>
          </a:prstGeom>
          <a:noFill/>
        </p:spPr>
        <p:txBody>
          <a:bodyPr wrap="none" rtlCol="0">
            <a:spAutoFit/>
          </a:bodyPr>
          <a:lstStyle/>
          <a:p>
            <a:r>
              <a:rPr lang="en-US" sz="2000" dirty="0">
                <a:latin typeface="Courier New" pitchFamily="49" charset="0"/>
                <a:cs typeface="Courier New" pitchFamily="49" charset="0"/>
              </a:rPr>
              <a:t>class </a:t>
            </a:r>
            <a:r>
              <a:rPr lang="en-US" sz="2000" dirty="0" err="1">
                <a:latin typeface="Courier New" pitchFamily="49" charset="0"/>
                <a:cs typeface="Courier New" pitchFamily="49" charset="0"/>
              </a:rPr>
              <a:t>MyShape</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a:solidFill>
                  <a:srgbClr val="FF0000"/>
                </a:solidFill>
                <a:latin typeface="Courier New" pitchFamily="49" charset="0"/>
                <a:cs typeface="Courier New" pitchFamily="49" charset="0"/>
              </a:rPr>
              <a:t>private </a:t>
            </a:r>
            <a:r>
              <a:rPr lang="en-US" sz="2000" dirty="0" err="1">
                <a:solidFill>
                  <a:srgbClr val="FF0000"/>
                </a:solidFill>
                <a:latin typeface="Courier New" pitchFamily="49" charset="0"/>
                <a:cs typeface="Courier New" pitchFamily="49" charset="0"/>
              </a:rPr>
              <a:t>ArrayList</a:t>
            </a:r>
            <a:r>
              <a:rPr lang="en-US" sz="2000" dirty="0">
                <a:solidFill>
                  <a:srgbClr val="FF0000"/>
                </a:solidFill>
                <a:latin typeface="Courier New" pitchFamily="49" charset="0"/>
                <a:cs typeface="Courier New" pitchFamily="49" charset="0"/>
              </a:rPr>
              <a:t>&lt;Point2D&gt; points = new </a:t>
            </a:r>
            <a:r>
              <a:rPr lang="en-US" sz="2000" dirty="0" err="1">
                <a:solidFill>
                  <a:srgbClr val="FF0000"/>
                </a:solidFill>
                <a:latin typeface="Courier New" pitchFamily="49" charset="0"/>
                <a:cs typeface="Courier New" pitchFamily="49" charset="0"/>
              </a:rPr>
              <a:t>ArrayList</a:t>
            </a:r>
            <a:r>
              <a:rPr lang="en-US" sz="2000" dirty="0" smtClean="0">
                <a:solidFill>
                  <a:srgbClr val="FF0000"/>
                </a:solidFill>
                <a:latin typeface="Courier New" pitchFamily="49" charset="0"/>
                <a:cs typeface="Courier New" pitchFamily="49" charset="0"/>
              </a:rPr>
              <a:t>&lt;&gt;();</a:t>
            </a:r>
            <a:endParaRPr lang="en-US" sz="2000" dirty="0">
              <a:solidFill>
                <a:srgbClr val="FF0000"/>
              </a:solidFill>
              <a:latin typeface="Courier New" pitchFamily="49" charset="0"/>
              <a:cs typeface="Courier New" pitchFamily="49" charset="0"/>
            </a:endParaRPr>
          </a:p>
          <a:p>
            <a:r>
              <a:rPr lang="en-US" sz="2000" dirty="0">
                <a:latin typeface="Courier New" pitchFamily="49" charset="0"/>
                <a:cs typeface="Courier New" pitchFamily="49" charset="0"/>
              </a:rPr>
              <a:t>  public </a:t>
            </a:r>
            <a:r>
              <a:rPr lang="en-US" sz="2000" dirty="0" err="1">
                <a:latin typeface="Courier New" pitchFamily="49" charset="0"/>
                <a:cs typeface="Courier New" pitchFamily="49" charset="0"/>
              </a:rPr>
              <a:t>MyShape</a:t>
            </a:r>
            <a:r>
              <a:rPr lang="en-US" sz="2000" dirty="0">
                <a:latin typeface="Courier New" pitchFamily="49" charset="0"/>
                <a:cs typeface="Courier New" pitchFamily="49" charset="0"/>
              </a:rPr>
              <a:t>(Point2D point){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points.add</a:t>
            </a:r>
            <a:r>
              <a:rPr lang="en-US" sz="2000" dirty="0">
                <a:latin typeface="Courier New" pitchFamily="49" charset="0"/>
                <a:cs typeface="Courier New" pitchFamily="49" charset="0"/>
              </a:rPr>
              <a:t>(point);</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public </a:t>
            </a:r>
            <a:r>
              <a:rPr lang="en-US" sz="2000" dirty="0" err="1">
                <a:latin typeface="Courier New" pitchFamily="49" charset="0"/>
                <a:cs typeface="Courier New" pitchFamily="49" charset="0"/>
              </a:rPr>
              <a:t>MyShape</a:t>
            </a:r>
            <a:r>
              <a:rPr lang="en-US" sz="2000" dirty="0" smtClean="0">
                <a:latin typeface="Courier New" pitchFamily="49" charset="0"/>
                <a:cs typeface="Courier New" pitchFamily="49" charset="0"/>
              </a:rPr>
              <a:t>(){}</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public void </a:t>
            </a:r>
            <a:r>
              <a:rPr lang="en-US" sz="2000" dirty="0" err="1">
                <a:latin typeface="Courier New" pitchFamily="49" charset="0"/>
                <a:cs typeface="Courier New" pitchFamily="49" charset="0"/>
              </a:rPr>
              <a:t>addPoint</a:t>
            </a:r>
            <a:r>
              <a:rPr lang="en-US" sz="2000" dirty="0">
                <a:latin typeface="Courier New" pitchFamily="49" charset="0"/>
                <a:cs typeface="Courier New" pitchFamily="49" charset="0"/>
              </a:rPr>
              <a:t>(Point2D point){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points.add</a:t>
            </a:r>
            <a:r>
              <a:rPr lang="en-US" sz="2000" dirty="0">
                <a:latin typeface="Courier New" pitchFamily="49" charset="0"/>
                <a:cs typeface="Courier New" pitchFamily="49" charset="0"/>
              </a:rPr>
              <a:t>(point);</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public void </a:t>
            </a:r>
            <a:r>
              <a:rPr lang="en-US" sz="2000" dirty="0" err="1">
                <a:latin typeface="Courier New" pitchFamily="49" charset="0"/>
                <a:cs typeface="Courier New" pitchFamily="49" charset="0"/>
              </a:rPr>
              <a:t>drawShape</a:t>
            </a:r>
            <a:r>
              <a:rPr lang="en-US" sz="2000" dirty="0">
                <a:latin typeface="Courier New" pitchFamily="49" charset="0"/>
                <a:cs typeface="Courier New" pitchFamily="49" charset="0"/>
              </a:rPr>
              <a:t>(</a:t>
            </a:r>
            <a:r>
              <a:rPr lang="en-US" sz="2000" dirty="0">
                <a:solidFill>
                  <a:srgbClr val="FF0000"/>
                </a:solidFill>
                <a:latin typeface="Courier New" pitchFamily="49" charset="0"/>
                <a:cs typeface="Courier New" pitchFamily="49" charset="0"/>
              </a:rPr>
              <a:t>Graphics2D g</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g.setPaint</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Color.RED</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if(</a:t>
            </a:r>
            <a:r>
              <a:rPr lang="en-US" sz="2000" dirty="0" err="1">
                <a:latin typeface="Courier New" pitchFamily="49" charset="0"/>
                <a:cs typeface="Courier New" pitchFamily="49" charset="0"/>
              </a:rPr>
              <a:t>points.size</a:t>
            </a:r>
            <a:r>
              <a:rPr lang="en-US" sz="2000" dirty="0">
                <a:latin typeface="Courier New" pitchFamily="49" charset="0"/>
                <a:cs typeface="Courier New" pitchFamily="49" charset="0"/>
              </a:rPr>
              <a:t>()==0){</a:t>
            </a:r>
          </a:p>
          <a:p>
            <a:r>
              <a:rPr lang="en-US" sz="2000" dirty="0">
                <a:latin typeface="Courier New" pitchFamily="49" charset="0"/>
                <a:cs typeface="Courier New" pitchFamily="49" charset="0"/>
              </a:rPr>
              <a:t>      return;</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Point2D start=</a:t>
            </a:r>
            <a:r>
              <a:rPr lang="en-US" sz="2000" dirty="0" err="1">
                <a:latin typeface="Courier New" pitchFamily="49" charset="0"/>
                <a:cs typeface="Courier New" pitchFamily="49" charset="0"/>
              </a:rPr>
              <a:t>points.get</a:t>
            </a:r>
            <a:r>
              <a:rPr lang="en-US" sz="2000" dirty="0">
                <a:latin typeface="Courier New" pitchFamily="49" charset="0"/>
                <a:cs typeface="Courier New" pitchFamily="49" charset="0"/>
              </a:rPr>
              <a:t>(0);</a:t>
            </a:r>
          </a:p>
          <a:p>
            <a:r>
              <a:rPr lang="en-US" sz="2000" dirty="0">
                <a:latin typeface="Courier New" pitchFamily="49" charset="0"/>
                <a:cs typeface="Courier New" pitchFamily="49" charset="0"/>
              </a:rPr>
              <a:t>    for(Point2D end: points){</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g.draw</a:t>
            </a:r>
            <a:r>
              <a:rPr lang="en-US" sz="2000" dirty="0">
                <a:latin typeface="Courier New" pitchFamily="49" charset="0"/>
                <a:cs typeface="Courier New" pitchFamily="49" charset="0"/>
              </a:rPr>
              <a:t>(new Line2D.Double(</a:t>
            </a:r>
            <a:r>
              <a:rPr lang="en-US" sz="2000" dirty="0" err="1">
                <a:latin typeface="Courier New" pitchFamily="49" charset="0"/>
                <a:cs typeface="Courier New" pitchFamily="49" charset="0"/>
              </a:rPr>
              <a:t>start,end</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start=end;</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a:t>
            </a:r>
          </a:p>
        </p:txBody>
      </p:sp>
    </p:spTree>
    <p:extLst>
      <p:ext uri="{BB962C8B-B14F-4D97-AF65-F5344CB8AC3E}">
        <p14:creationId xmlns:p14="http://schemas.microsoft.com/office/powerpoint/2010/main" val="29476118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The </a:t>
            </a:r>
            <a:r>
              <a:rPr lang="en-US" dirty="0" err="1" smtClean="0">
                <a:solidFill>
                  <a:srgbClr val="FF0000"/>
                </a:solidFill>
              </a:rPr>
              <a:t>MyPanel</a:t>
            </a:r>
            <a:r>
              <a:rPr lang="en-US" dirty="0" smtClean="0">
                <a:solidFill>
                  <a:srgbClr val="0070C0"/>
                </a:solidFill>
              </a:rPr>
              <a:t> Class</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sz="2400" dirty="0" smtClean="0"/>
              <a:t>We will create an </a:t>
            </a:r>
            <a:r>
              <a:rPr lang="en-US" sz="2400" dirty="0" err="1" smtClean="0">
                <a:solidFill>
                  <a:srgbClr val="0070C0"/>
                </a:solidFill>
              </a:rPr>
              <a:t>ArrayList</a:t>
            </a:r>
            <a:r>
              <a:rPr lang="en-US" sz="2400" dirty="0" smtClean="0"/>
              <a:t> of shapes.</a:t>
            </a:r>
          </a:p>
          <a:p>
            <a:r>
              <a:rPr lang="en-US" sz="2400" dirty="0" smtClean="0"/>
              <a:t>Every time the user presses the left mouse button, they signal that they are starting to draw a new shape.</a:t>
            </a:r>
          </a:p>
          <a:p>
            <a:r>
              <a:rPr lang="en-US" sz="2400" dirty="0" smtClean="0"/>
              <a:t>We will add this shape to the </a:t>
            </a:r>
            <a:r>
              <a:rPr lang="en-US" sz="2400" dirty="0" err="1" smtClean="0">
                <a:solidFill>
                  <a:srgbClr val="0070C0"/>
                </a:solidFill>
              </a:rPr>
              <a:t>ArrayList</a:t>
            </a:r>
            <a:r>
              <a:rPr lang="en-US" sz="2400" dirty="0" smtClean="0">
                <a:solidFill>
                  <a:srgbClr val="0070C0"/>
                </a:solidFill>
              </a:rPr>
              <a:t> </a:t>
            </a:r>
            <a:r>
              <a:rPr lang="en-US" sz="2400" dirty="0" smtClean="0"/>
              <a:t>of shapes and redraw the pictures. </a:t>
            </a:r>
            <a:endParaRPr lang="en-US" sz="2400" dirty="0"/>
          </a:p>
          <a:p>
            <a:r>
              <a:rPr lang="en-US" sz="2400" dirty="0" smtClean="0"/>
              <a:t>Every time the display data is modified, the method </a:t>
            </a:r>
            <a:r>
              <a:rPr lang="en-US" sz="2400" dirty="0" smtClean="0">
                <a:solidFill>
                  <a:srgbClr val="0070C0"/>
                </a:solidFill>
              </a:rPr>
              <a:t>repaint </a:t>
            </a:r>
            <a:r>
              <a:rPr lang="en-US" sz="2400" dirty="0" smtClean="0"/>
              <a:t>needs to be called.</a:t>
            </a:r>
          </a:p>
          <a:p>
            <a:r>
              <a:rPr lang="en-US" sz="2400" dirty="0" smtClean="0"/>
              <a:t>The </a:t>
            </a:r>
            <a:r>
              <a:rPr lang="en-US" sz="2400" dirty="0" err="1" smtClean="0">
                <a:solidFill>
                  <a:srgbClr val="0070C0"/>
                </a:solidFill>
              </a:rPr>
              <a:t>paintComponent</a:t>
            </a:r>
            <a:r>
              <a:rPr lang="en-US" sz="2400" dirty="0" smtClean="0">
                <a:solidFill>
                  <a:srgbClr val="0070C0"/>
                </a:solidFill>
              </a:rPr>
              <a:t> </a:t>
            </a:r>
            <a:r>
              <a:rPr lang="en-US" sz="2400" dirty="0" smtClean="0"/>
              <a:t>method simply draws all shapes.</a:t>
            </a:r>
            <a:endParaRPr lang="en-US" sz="2400" dirty="0"/>
          </a:p>
        </p:txBody>
      </p:sp>
    </p:spTree>
    <p:extLst>
      <p:ext uri="{BB962C8B-B14F-4D97-AF65-F5344CB8AC3E}">
        <p14:creationId xmlns:p14="http://schemas.microsoft.com/office/powerpoint/2010/main" val="395832193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9330" y="318924"/>
            <a:ext cx="8802410" cy="6555641"/>
          </a:xfrm>
          <a:prstGeom prst="rect">
            <a:avLst/>
          </a:prstGeom>
          <a:noFill/>
        </p:spPr>
        <p:txBody>
          <a:bodyPr wrap="none" rtlCol="0">
            <a:spAutoFit/>
          </a:bodyPr>
          <a:lstStyle/>
          <a:p>
            <a:r>
              <a:rPr lang="en-US" sz="2000" dirty="0">
                <a:latin typeface="Courier New" pitchFamily="49" charset="0"/>
                <a:cs typeface="Courier New" pitchFamily="49" charset="0"/>
              </a:rPr>
              <a:t>class </a:t>
            </a:r>
            <a:r>
              <a:rPr lang="en-US" sz="2000" dirty="0" err="1">
                <a:latin typeface="Courier New" pitchFamily="49" charset="0"/>
                <a:cs typeface="Courier New" pitchFamily="49" charset="0"/>
              </a:rPr>
              <a:t>MyPanel</a:t>
            </a:r>
            <a:r>
              <a:rPr lang="en-US" sz="2000" dirty="0">
                <a:latin typeface="Courier New" pitchFamily="49" charset="0"/>
                <a:cs typeface="Courier New" pitchFamily="49" charset="0"/>
              </a:rPr>
              <a:t> extends </a:t>
            </a:r>
            <a:r>
              <a:rPr lang="en-US" sz="2000" dirty="0" err="1">
                <a:latin typeface="Courier New" pitchFamily="49" charset="0"/>
                <a:cs typeface="Courier New" pitchFamily="49" charset="0"/>
              </a:rPr>
              <a:t>JPanel</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solidFill>
                  <a:srgbClr val="FF0000"/>
                </a:solidFill>
                <a:latin typeface="Courier New" pitchFamily="49" charset="0"/>
                <a:cs typeface="Courier New" pitchFamily="49" charset="0"/>
              </a:rPr>
              <a:t>ArrayList</a:t>
            </a:r>
            <a:r>
              <a:rPr lang="en-US" sz="2000" dirty="0">
                <a:solidFill>
                  <a:srgbClr val="FF0000"/>
                </a:solidFill>
                <a:latin typeface="Courier New" pitchFamily="49" charset="0"/>
                <a:cs typeface="Courier New" pitchFamily="49" charset="0"/>
              </a:rPr>
              <a:t>&lt;</a:t>
            </a:r>
            <a:r>
              <a:rPr lang="en-US" sz="2000" dirty="0" err="1">
                <a:solidFill>
                  <a:srgbClr val="FF0000"/>
                </a:solidFill>
                <a:latin typeface="Courier New" pitchFamily="49" charset="0"/>
                <a:cs typeface="Courier New" pitchFamily="49" charset="0"/>
              </a:rPr>
              <a:t>MyShape</a:t>
            </a:r>
            <a:r>
              <a:rPr lang="en-US" sz="2000" dirty="0">
                <a:solidFill>
                  <a:srgbClr val="FF0000"/>
                </a:solidFill>
                <a:latin typeface="Courier New" pitchFamily="49" charset="0"/>
                <a:cs typeface="Courier New" pitchFamily="49" charset="0"/>
              </a:rPr>
              <a:t>&gt; shapes = new </a:t>
            </a:r>
            <a:r>
              <a:rPr lang="en-US" sz="2000" dirty="0" err="1">
                <a:solidFill>
                  <a:srgbClr val="FF0000"/>
                </a:solidFill>
                <a:latin typeface="Courier New" pitchFamily="49" charset="0"/>
                <a:cs typeface="Courier New" pitchFamily="49" charset="0"/>
              </a:rPr>
              <a:t>ArrayList</a:t>
            </a:r>
            <a:r>
              <a:rPr lang="en-US" sz="2000" dirty="0">
                <a:solidFill>
                  <a:srgbClr val="FF0000"/>
                </a:solidFill>
                <a:latin typeface="Courier New" pitchFamily="49" charset="0"/>
                <a:cs typeface="Courier New" pitchFamily="49" charset="0"/>
              </a:rPr>
              <a:t>&lt;&gt;();</a:t>
            </a: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public </a:t>
            </a:r>
            <a:r>
              <a:rPr lang="en-US" sz="2000" dirty="0" err="1">
                <a:latin typeface="Courier New" pitchFamily="49" charset="0"/>
                <a:cs typeface="Courier New" pitchFamily="49" charset="0"/>
              </a:rPr>
              <a:t>MyPanel</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addMouseListener</a:t>
            </a:r>
            <a:r>
              <a:rPr lang="en-US" sz="2000" dirty="0">
                <a:latin typeface="Courier New" pitchFamily="49" charset="0"/>
                <a:cs typeface="Courier New" pitchFamily="49" charset="0"/>
              </a:rPr>
              <a:t>(new </a:t>
            </a:r>
            <a:r>
              <a:rPr lang="en-US" sz="2000" dirty="0" err="1">
                <a:latin typeface="Courier New" pitchFamily="49" charset="0"/>
                <a:cs typeface="Courier New" pitchFamily="49" charset="0"/>
              </a:rPr>
              <a:t>MouseAdapter</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public void </a:t>
            </a:r>
            <a:r>
              <a:rPr lang="en-US" sz="2000" dirty="0" err="1">
                <a:latin typeface="Courier New" pitchFamily="49" charset="0"/>
                <a:cs typeface="Courier New" pitchFamily="49" charset="0"/>
              </a:rPr>
              <a:t>mousePressed</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MouseEvent</a:t>
            </a:r>
            <a:r>
              <a:rPr lang="en-US" sz="2000" dirty="0">
                <a:latin typeface="Courier New" pitchFamily="49" charset="0"/>
                <a:cs typeface="Courier New" pitchFamily="49" charset="0"/>
              </a:rPr>
              <a:t> e){</a:t>
            </a:r>
          </a:p>
          <a:p>
            <a:r>
              <a:rPr lang="en-US" sz="2000" dirty="0">
                <a:latin typeface="Courier New" pitchFamily="49" charset="0"/>
                <a:cs typeface="Courier New" pitchFamily="49" charset="0"/>
              </a:rPr>
              <a:t>        </a:t>
            </a:r>
            <a:r>
              <a:rPr lang="en-US" sz="2000" dirty="0">
                <a:solidFill>
                  <a:srgbClr val="FF0000"/>
                </a:solidFill>
                <a:latin typeface="Courier New" pitchFamily="49" charset="0"/>
                <a:cs typeface="Courier New" pitchFamily="49" charset="0"/>
              </a:rPr>
              <a:t>if(</a:t>
            </a:r>
            <a:r>
              <a:rPr lang="en-US" sz="2000" dirty="0" err="1">
                <a:solidFill>
                  <a:srgbClr val="FF0000"/>
                </a:solidFill>
                <a:latin typeface="Courier New" pitchFamily="49" charset="0"/>
                <a:cs typeface="Courier New" pitchFamily="49" charset="0"/>
              </a:rPr>
              <a:t>e.getButton</a:t>
            </a:r>
            <a:r>
              <a:rPr lang="en-US" sz="2000" dirty="0">
                <a:solidFill>
                  <a:srgbClr val="FF0000"/>
                </a:solidFill>
                <a:latin typeface="Courier New" pitchFamily="49" charset="0"/>
                <a:cs typeface="Courier New" pitchFamily="49" charset="0"/>
              </a:rPr>
              <a:t>()==1</a:t>
            </a:r>
            <a:r>
              <a:rPr lang="en-US" sz="2000" dirty="0" smtClean="0">
                <a:solidFill>
                  <a:srgbClr val="FF0000"/>
                </a:solidFill>
                <a:latin typeface="Courier New" pitchFamily="49" charset="0"/>
                <a:cs typeface="Courier New" pitchFamily="49" charset="0"/>
              </a:rPr>
              <a:t>){//left mouse button pressed</a:t>
            </a:r>
            <a:endParaRPr lang="en-US" sz="2000" dirty="0">
              <a:solidFill>
                <a:srgbClr val="FF0000"/>
              </a:solidFill>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shapes.add</a:t>
            </a:r>
            <a:r>
              <a:rPr lang="en-US" sz="2000" dirty="0">
                <a:latin typeface="Courier New" pitchFamily="49" charset="0"/>
                <a:cs typeface="Courier New" pitchFamily="49" charset="0"/>
              </a:rPr>
              <a:t>(new </a:t>
            </a:r>
            <a:r>
              <a:rPr lang="en-US" sz="2000" dirty="0" err="1">
                <a:latin typeface="Courier New" pitchFamily="49" charset="0"/>
                <a:cs typeface="Courier New" pitchFamily="49" charset="0"/>
              </a:rPr>
              <a:t>MyShape</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e.getPoint</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a:solidFill>
                  <a:srgbClr val="FF0000"/>
                </a:solidFill>
                <a:latin typeface="Courier New" pitchFamily="49" charset="0"/>
                <a:cs typeface="Courier New" pitchFamily="49" charset="0"/>
              </a:rPr>
              <a:t>repaint();</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public void </a:t>
            </a:r>
            <a:r>
              <a:rPr lang="en-US" sz="2000" dirty="0" err="1">
                <a:latin typeface="Courier New" pitchFamily="49" charset="0"/>
                <a:cs typeface="Courier New" pitchFamily="49" charset="0"/>
              </a:rPr>
              <a:t>paintComponent</a:t>
            </a:r>
            <a:r>
              <a:rPr lang="en-US" sz="2000" dirty="0">
                <a:latin typeface="Courier New" pitchFamily="49" charset="0"/>
                <a:cs typeface="Courier New" pitchFamily="49" charset="0"/>
              </a:rPr>
              <a:t>(Graphics g){</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super.paintComponent</a:t>
            </a:r>
            <a:r>
              <a:rPr lang="en-US" sz="2000" dirty="0">
                <a:latin typeface="Courier New" pitchFamily="49" charset="0"/>
                <a:cs typeface="Courier New" pitchFamily="49" charset="0"/>
              </a:rPr>
              <a:t>(g);</a:t>
            </a:r>
          </a:p>
          <a:p>
            <a:r>
              <a:rPr lang="en-US" sz="2000" dirty="0">
                <a:latin typeface="Courier New" pitchFamily="49" charset="0"/>
                <a:cs typeface="Courier New" pitchFamily="49" charset="0"/>
              </a:rPr>
              <a:t>    Graphics2D g2 = (Graphics2D) g;</a:t>
            </a:r>
          </a:p>
          <a:p>
            <a:r>
              <a:rPr lang="en-US" sz="2000" dirty="0">
                <a:latin typeface="Courier New" pitchFamily="49" charset="0"/>
                <a:cs typeface="Courier New" pitchFamily="49" charset="0"/>
              </a:rPr>
              <a:t>    for(</a:t>
            </a:r>
            <a:r>
              <a:rPr lang="en-US" sz="2000" dirty="0" err="1">
                <a:latin typeface="Courier New" pitchFamily="49" charset="0"/>
                <a:cs typeface="Courier New" pitchFamily="49" charset="0"/>
              </a:rPr>
              <a:t>MyShape</a:t>
            </a:r>
            <a:r>
              <a:rPr lang="en-US" sz="2000" dirty="0">
                <a:latin typeface="Courier New" pitchFamily="49" charset="0"/>
                <a:cs typeface="Courier New" pitchFamily="49" charset="0"/>
              </a:rPr>
              <a:t> s: shapes){</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s.drawShape</a:t>
            </a:r>
            <a:r>
              <a:rPr lang="en-US" sz="2000" dirty="0">
                <a:latin typeface="Courier New" pitchFamily="49" charset="0"/>
                <a:cs typeface="Courier New" pitchFamily="49" charset="0"/>
              </a:rPr>
              <a:t>(g2);</a:t>
            </a:r>
          </a:p>
          <a:p>
            <a:r>
              <a:rPr lang="en-US" sz="2000" dirty="0">
                <a:latin typeface="Courier New" pitchFamily="49" charset="0"/>
                <a:cs typeface="Courier New" pitchFamily="49" charset="0"/>
              </a:rPr>
              <a:t>    }</a:t>
            </a:r>
          </a:p>
          <a:p>
            <a:r>
              <a:rPr lang="en-US" sz="2000" dirty="0" smtClean="0">
                <a:latin typeface="Courier New" pitchFamily="49" charset="0"/>
                <a:cs typeface="Courier New" pitchFamily="49" charset="0"/>
              </a:rPr>
              <a:t>  }</a:t>
            </a:r>
          </a:p>
          <a:p>
            <a:r>
              <a:rPr lang="en-US" sz="2000" dirty="0" smtClean="0">
                <a:latin typeface="Courier New" pitchFamily="49" charset="0"/>
                <a:cs typeface="Courier New" pitchFamily="49" charset="0"/>
              </a:rPr>
              <a:t>}</a:t>
            </a:r>
            <a:endParaRPr lang="en-US" sz="2000" dirty="0">
              <a:latin typeface="Courier New" pitchFamily="49" charset="0"/>
              <a:cs typeface="Courier New" pitchFamily="49" charset="0"/>
            </a:endParaRPr>
          </a:p>
        </p:txBody>
      </p:sp>
    </p:spTree>
    <p:extLst>
      <p:ext uri="{BB962C8B-B14F-4D97-AF65-F5344CB8AC3E}">
        <p14:creationId xmlns:p14="http://schemas.microsoft.com/office/powerpoint/2010/main" val="71153632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0000"/>
                </a:solidFill>
              </a:rPr>
              <a:t>getModifiersEx</a:t>
            </a:r>
            <a:r>
              <a:rPr lang="en-US" dirty="0" smtClean="0">
                <a:solidFill>
                  <a:srgbClr val="FF0000"/>
                </a:solidFill>
              </a:rPr>
              <a:t> </a:t>
            </a:r>
            <a:r>
              <a:rPr lang="en-US" dirty="0" smtClean="0">
                <a:solidFill>
                  <a:srgbClr val="0070C0"/>
                </a:solidFill>
              </a:rPr>
              <a:t>Explained</a:t>
            </a:r>
            <a:endParaRPr lang="en-US" dirty="0">
              <a:solidFill>
                <a:srgbClr val="0070C0"/>
              </a:solidFill>
            </a:endParaRPr>
          </a:p>
        </p:txBody>
      </p:sp>
      <p:sp>
        <p:nvSpPr>
          <p:cNvPr id="3" name="Content Placeholder 2"/>
          <p:cNvSpPr>
            <a:spLocks noGrp="1"/>
          </p:cNvSpPr>
          <p:nvPr>
            <p:ph idx="1"/>
          </p:nvPr>
        </p:nvSpPr>
        <p:spPr>
          <a:xfrm>
            <a:off x="457200" y="1600200"/>
            <a:ext cx="8534400" cy="5257800"/>
          </a:xfrm>
        </p:spPr>
        <p:txBody>
          <a:bodyPr>
            <a:normAutofit/>
          </a:bodyPr>
          <a:lstStyle/>
          <a:p>
            <a:r>
              <a:rPr lang="en-US" sz="2400" dirty="0" smtClean="0"/>
              <a:t>Can be used on </a:t>
            </a:r>
            <a:r>
              <a:rPr lang="en-US" sz="2400" dirty="0" err="1" smtClean="0">
                <a:solidFill>
                  <a:srgbClr val="FF0000"/>
                </a:solidFill>
              </a:rPr>
              <a:t>mouseDragged</a:t>
            </a:r>
            <a:r>
              <a:rPr lang="en-US" sz="2400" dirty="0" smtClean="0">
                <a:solidFill>
                  <a:srgbClr val="FF0000"/>
                </a:solidFill>
              </a:rPr>
              <a:t> </a:t>
            </a:r>
            <a:r>
              <a:rPr lang="en-US" sz="2400" dirty="0" smtClean="0"/>
              <a:t>or </a:t>
            </a:r>
            <a:r>
              <a:rPr lang="en-US" sz="2400" dirty="0" err="1" smtClean="0">
                <a:solidFill>
                  <a:srgbClr val="FF0000"/>
                </a:solidFill>
              </a:rPr>
              <a:t>mouseMoved</a:t>
            </a:r>
            <a:r>
              <a:rPr lang="en-US" sz="2400" dirty="0" smtClean="0"/>
              <a:t> methods.</a:t>
            </a:r>
          </a:p>
          <a:p>
            <a:r>
              <a:rPr lang="en-US" sz="2400" dirty="0" smtClean="0"/>
              <a:t>If only left mouse button is pressed, then method returns:</a:t>
            </a:r>
          </a:p>
          <a:p>
            <a:pPr marL="0" indent="0">
              <a:buNone/>
            </a:pPr>
            <a:r>
              <a:rPr lang="en-US" sz="2400" dirty="0" smtClean="0"/>
              <a:t> </a:t>
            </a:r>
            <a:r>
              <a:rPr lang="en-US" sz="2400" dirty="0"/>
              <a:t>0000 0</a:t>
            </a:r>
            <a:r>
              <a:rPr lang="en-US" sz="2400" dirty="0">
                <a:solidFill>
                  <a:srgbClr val="FF0000"/>
                </a:solidFill>
              </a:rPr>
              <a:t>1</a:t>
            </a:r>
            <a:r>
              <a:rPr lang="en-US" sz="2400" dirty="0"/>
              <a:t>00 0000 </a:t>
            </a:r>
            <a:r>
              <a:rPr lang="en-US" sz="2400" dirty="0" smtClean="0"/>
              <a:t>0000.</a:t>
            </a:r>
          </a:p>
          <a:p>
            <a:r>
              <a:rPr lang="en-US" sz="2400" dirty="0" smtClean="0"/>
              <a:t>If only middle mouse button is pressed, then method returns:</a:t>
            </a:r>
          </a:p>
          <a:p>
            <a:pPr marL="0" indent="0">
              <a:buNone/>
            </a:pPr>
            <a:r>
              <a:rPr lang="en-US" sz="2400" dirty="0"/>
              <a:t>0000 </a:t>
            </a:r>
            <a:r>
              <a:rPr lang="en-US" sz="2400" dirty="0">
                <a:solidFill>
                  <a:srgbClr val="FF0000"/>
                </a:solidFill>
              </a:rPr>
              <a:t>1</a:t>
            </a:r>
            <a:r>
              <a:rPr lang="en-US" sz="2400" dirty="0"/>
              <a:t>000 0000 </a:t>
            </a:r>
            <a:r>
              <a:rPr lang="en-US" sz="2400" dirty="0" smtClean="0"/>
              <a:t>0000.</a:t>
            </a:r>
          </a:p>
          <a:p>
            <a:r>
              <a:rPr lang="en-US" sz="2400" dirty="0" smtClean="0"/>
              <a:t>If both mouse buttons are pressed, then method returns:</a:t>
            </a:r>
          </a:p>
          <a:p>
            <a:pPr marL="0" indent="0">
              <a:buNone/>
            </a:pPr>
            <a:r>
              <a:rPr lang="en-US" sz="2400" dirty="0"/>
              <a:t>0000 </a:t>
            </a:r>
            <a:r>
              <a:rPr lang="en-US" sz="2400" dirty="0" smtClean="0">
                <a:solidFill>
                  <a:srgbClr val="FF0000"/>
                </a:solidFill>
              </a:rPr>
              <a:t>11</a:t>
            </a:r>
            <a:r>
              <a:rPr lang="en-US" sz="2400" dirty="0" smtClean="0"/>
              <a:t>00 </a:t>
            </a:r>
            <a:r>
              <a:rPr lang="en-US" sz="2400" dirty="0"/>
              <a:t>0000 </a:t>
            </a:r>
            <a:r>
              <a:rPr lang="en-US" sz="2400" dirty="0" smtClean="0"/>
              <a:t>0000.</a:t>
            </a:r>
          </a:p>
          <a:p>
            <a:r>
              <a:rPr lang="en-US" sz="2400" dirty="0" smtClean="0"/>
              <a:t>&amp; it bitwise end. | it bitwise or.</a:t>
            </a:r>
          </a:p>
        </p:txBody>
      </p:sp>
    </p:spTree>
    <p:extLst>
      <p:ext uri="{BB962C8B-B14F-4D97-AF65-F5344CB8AC3E}">
        <p14:creationId xmlns:p14="http://schemas.microsoft.com/office/powerpoint/2010/main" val="423388485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Examples</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2200" dirty="0" err="1" smtClean="0"/>
              <a:t>getModifersEx</a:t>
            </a:r>
            <a:r>
              <a:rPr lang="en-US" sz="2200" dirty="0"/>
              <a:t>()   (two buttons pressed)  =  </a:t>
            </a:r>
            <a:r>
              <a:rPr lang="en-US" sz="2200" dirty="0" smtClean="0"/>
              <a:t>0000 </a:t>
            </a:r>
            <a:r>
              <a:rPr lang="en-US" sz="2200" dirty="0">
                <a:solidFill>
                  <a:srgbClr val="FF0000"/>
                </a:solidFill>
              </a:rPr>
              <a:t>11</a:t>
            </a:r>
            <a:r>
              <a:rPr lang="en-US" sz="2200" dirty="0"/>
              <a:t>00 0000 0000</a:t>
            </a:r>
          </a:p>
          <a:p>
            <a:pPr marL="0" indent="0">
              <a:buNone/>
            </a:pPr>
            <a:r>
              <a:rPr lang="en-US" sz="2200" dirty="0">
                <a:latin typeface="Courier New" pitchFamily="49" charset="0"/>
                <a:cs typeface="Courier New" pitchFamily="49" charset="0"/>
              </a:rPr>
              <a:t>MouseEvent.BUTTON1_DOWN_MASK= </a:t>
            </a:r>
            <a:r>
              <a:rPr lang="en-US" sz="2200" dirty="0" smtClean="0">
                <a:latin typeface="Courier New" pitchFamily="49" charset="0"/>
                <a:cs typeface="Courier New" pitchFamily="49" charset="0"/>
              </a:rPr>
              <a:t> </a:t>
            </a:r>
            <a:r>
              <a:rPr lang="en-US" sz="2200" dirty="0" smtClean="0"/>
              <a:t>0000 </a:t>
            </a:r>
            <a:r>
              <a:rPr lang="en-US" sz="2200" dirty="0"/>
              <a:t>0</a:t>
            </a:r>
            <a:r>
              <a:rPr lang="en-US" sz="2200" dirty="0">
                <a:solidFill>
                  <a:srgbClr val="FF0000"/>
                </a:solidFill>
              </a:rPr>
              <a:t>1</a:t>
            </a:r>
            <a:r>
              <a:rPr lang="en-US" sz="2200" dirty="0"/>
              <a:t>00 0000 0000 </a:t>
            </a:r>
          </a:p>
          <a:p>
            <a:pPr marL="0" indent="0">
              <a:buNone/>
            </a:pPr>
            <a:r>
              <a:rPr lang="en-US" sz="2200" dirty="0"/>
              <a:t>                                                   result of &amp;     =  </a:t>
            </a:r>
            <a:r>
              <a:rPr lang="en-US" sz="2200" dirty="0" smtClean="0"/>
              <a:t>   0000  </a:t>
            </a:r>
            <a:r>
              <a:rPr lang="en-US" sz="2200" dirty="0"/>
              <a:t>0</a:t>
            </a:r>
            <a:r>
              <a:rPr lang="en-US" sz="2200" dirty="0">
                <a:solidFill>
                  <a:srgbClr val="FF0000"/>
                </a:solidFill>
              </a:rPr>
              <a:t>1</a:t>
            </a:r>
            <a:r>
              <a:rPr lang="en-US" sz="2200" dirty="0"/>
              <a:t>00 0000 0000</a:t>
            </a:r>
          </a:p>
          <a:p>
            <a:r>
              <a:rPr lang="en-US" sz="2200" dirty="0"/>
              <a:t>This means that left button is pressed, among possibly others.</a:t>
            </a:r>
          </a:p>
          <a:p>
            <a:r>
              <a:rPr lang="en-US" sz="2200" dirty="0" smtClean="0"/>
              <a:t>Consider this syntax:</a:t>
            </a:r>
          </a:p>
          <a:p>
            <a:pPr marL="0" indent="0">
              <a:buNone/>
            </a:pPr>
            <a:r>
              <a:rPr lang="en-US" sz="2000" dirty="0" err="1">
                <a:latin typeface="Courier New" pitchFamily="49" charset="0"/>
                <a:cs typeface="Courier New" pitchFamily="49" charset="0"/>
              </a:rPr>
              <a:t>e.getModifiersEx</a:t>
            </a:r>
            <a:r>
              <a:rPr lang="en-US" sz="2000" dirty="0">
                <a:latin typeface="Courier New" pitchFamily="49" charset="0"/>
                <a:cs typeface="Courier New" pitchFamily="49" charset="0"/>
              </a:rPr>
              <a:t>() &amp; (MouseEvent.BUTTON1_DOWN_MASK|MouseEvent.BUTTON2_DOWN_MASK</a:t>
            </a:r>
            <a:r>
              <a:rPr lang="en-US" sz="2000" dirty="0" smtClean="0">
                <a:latin typeface="Courier New" pitchFamily="49" charset="0"/>
                <a:cs typeface="Courier New" pitchFamily="49" charset="0"/>
              </a:rPr>
              <a:t>)</a:t>
            </a:r>
          </a:p>
          <a:p>
            <a:r>
              <a:rPr lang="en-US" sz="2200" dirty="0" smtClean="0"/>
              <a:t>The result will be different from 0 when the left or middle mouse buttons are pressed.</a:t>
            </a:r>
            <a:endParaRPr lang="en-US" sz="2200" dirty="0"/>
          </a:p>
        </p:txBody>
      </p:sp>
    </p:spTree>
    <p:extLst>
      <p:ext uri="{BB962C8B-B14F-4D97-AF65-F5344CB8AC3E}">
        <p14:creationId xmlns:p14="http://schemas.microsoft.com/office/powerpoint/2010/main" val="31513358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The </a:t>
            </a:r>
            <a:r>
              <a:rPr lang="en-US" dirty="0" smtClean="0">
                <a:solidFill>
                  <a:srgbClr val="FF0000"/>
                </a:solidFill>
              </a:rPr>
              <a:t>Timer</a:t>
            </a:r>
            <a:r>
              <a:rPr lang="en-US" dirty="0" smtClean="0">
                <a:solidFill>
                  <a:srgbClr val="0070C0"/>
                </a:solidFill>
              </a:rPr>
              <a:t> Class</a:t>
            </a:r>
            <a:endParaRPr lang="en-US" dirty="0">
              <a:solidFill>
                <a:srgbClr val="0070C0"/>
              </a:solidFill>
            </a:endParaRPr>
          </a:p>
        </p:txBody>
      </p:sp>
      <p:sp>
        <p:nvSpPr>
          <p:cNvPr id="3" name="Content Placeholder 2"/>
          <p:cNvSpPr>
            <a:spLocks noGrp="1"/>
          </p:cNvSpPr>
          <p:nvPr>
            <p:ph idx="1"/>
          </p:nvPr>
        </p:nvSpPr>
        <p:spPr>
          <a:xfrm>
            <a:off x="457200" y="1600200"/>
            <a:ext cx="8458200" cy="5181600"/>
          </a:xfrm>
        </p:spPr>
        <p:txBody>
          <a:bodyPr>
            <a:normAutofit fontScale="92500"/>
          </a:bodyPr>
          <a:lstStyle/>
          <a:p>
            <a:r>
              <a:rPr lang="en-US" sz="2400" dirty="0" smtClean="0"/>
              <a:t>We want to tell Java to execute a method every 200 milliseconds. The method adds a new letter to the list and displays the list.</a:t>
            </a:r>
          </a:p>
          <a:p>
            <a:r>
              <a:rPr lang="en-US" sz="2400" dirty="0" smtClean="0"/>
              <a:t>However, we cannot send a method as a parameter to a method.</a:t>
            </a:r>
          </a:p>
          <a:p>
            <a:r>
              <a:rPr lang="en-US" sz="2400" dirty="0" smtClean="0"/>
              <a:t>Instead, we can create an object and send the object as a parameter.</a:t>
            </a:r>
          </a:p>
          <a:p>
            <a:r>
              <a:rPr lang="en-US" sz="2400" dirty="0" smtClean="0"/>
              <a:t>The object will have a method that is executed every 200 milliseconds.</a:t>
            </a:r>
          </a:p>
          <a:p>
            <a:endParaRPr lang="en-US" sz="2400" dirty="0" smtClean="0"/>
          </a:p>
          <a:p>
            <a:pPr marL="0" indent="0">
              <a:buNone/>
            </a:pPr>
            <a:r>
              <a:rPr lang="en-US" sz="2000" dirty="0">
                <a:latin typeface="Courier New" pitchFamily="49" charset="0"/>
                <a:cs typeface="Courier New" pitchFamily="49" charset="0"/>
              </a:rPr>
              <a:t>Timer t = new </a:t>
            </a:r>
            <a:r>
              <a:rPr lang="en-US" sz="2000" dirty="0">
                <a:solidFill>
                  <a:srgbClr val="FF0000"/>
                </a:solidFill>
                <a:latin typeface="Courier New" pitchFamily="49" charset="0"/>
                <a:cs typeface="Courier New" pitchFamily="49" charset="0"/>
              </a:rPr>
              <a:t>Timer</a:t>
            </a:r>
            <a:r>
              <a:rPr lang="en-US" sz="2000" dirty="0">
                <a:latin typeface="Courier New" pitchFamily="49" charset="0"/>
                <a:cs typeface="Courier New" pitchFamily="49" charset="0"/>
              </a:rPr>
              <a:t>(200,new </a:t>
            </a:r>
            <a:r>
              <a:rPr lang="en-US" sz="2000" dirty="0" err="1">
                <a:latin typeface="Courier New" pitchFamily="49" charset="0"/>
                <a:cs typeface="Courier New" pitchFamily="49" charset="0"/>
              </a:rPr>
              <a:t>TimerListener</a:t>
            </a:r>
            <a:r>
              <a:rPr lang="en-US" sz="2000" dirty="0">
                <a:latin typeface="Courier New" pitchFamily="49" charset="0"/>
                <a:cs typeface="Courier New" pitchFamily="49" charset="0"/>
              </a:rPr>
              <a:t>());</a:t>
            </a:r>
          </a:p>
          <a:p>
            <a:pPr marL="0" indent="0">
              <a:buNone/>
            </a:pPr>
            <a:r>
              <a:rPr lang="en-US" sz="2000" dirty="0" err="1" smtClean="0">
                <a:latin typeface="Courier New" pitchFamily="49" charset="0"/>
                <a:cs typeface="Courier New" pitchFamily="49" charset="0"/>
              </a:rPr>
              <a:t>t.start</a:t>
            </a:r>
            <a:r>
              <a:rPr lang="en-US" sz="2000" dirty="0" smtClean="0">
                <a:latin typeface="Courier New" pitchFamily="49" charset="0"/>
                <a:cs typeface="Courier New" pitchFamily="49" charset="0"/>
              </a:rPr>
              <a:t>();</a:t>
            </a:r>
          </a:p>
          <a:p>
            <a:pPr marL="0" indent="0">
              <a:buNone/>
            </a:pPr>
            <a:endParaRPr lang="en-US" sz="2000" dirty="0">
              <a:latin typeface="Courier New" pitchFamily="49" charset="0"/>
              <a:cs typeface="Courier New" pitchFamily="49" charset="0"/>
            </a:endParaRPr>
          </a:p>
          <a:p>
            <a:r>
              <a:rPr lang="en-US" sz="2400" dirty="0" smtClean="0">
                <a:cs typeface="Courier New" pitchFamily="49" charset="0"/>
              </a:rPr>
              <a:t>The </a:t>
            </a:r>
            <a:r>
              <a:rPr lang="en-US" sz="2400" dirty="0" err="1" smtClean="0">
                <a:solidFill>
                  <a:srgbClr val="0070C0"/>
                </a:solidFill>
                <a:cs typeface="Courier New" pitchFamily="49" charset="0"/>
              </a:rPr>
              <a:t>TimerListener</a:t>
            </a:r>
            <a:r>
              <a:rPr lang="en-US" sz="2400" dirty="0" smtClean="0">
                <a:cs typeface="Courier New" pitchFamily="49" charset="0"/>
              </a:rPr>
              <a:t> class has the method </a:t>
            </a:r>
            <a:r>
              <a:rPr lang="en-US" sz="2400" dirty="0" err="1" smtClean="0">
                <a:solidFill>
                  <a:srgbClr val="0070C0"/>
                </a:solidFill>
                <a:cs typeface="Courier New" pitchFamily="49" charset="0"/>
              </a:rPr>
              <a:t>actionPerformed</a:t>
            </a:r>
            <a:r>
              <a:rPr lang="en-US" sz="2400" dirty="0" smtClean="0">
                <a:solidFill>
                  <a:srgbClr val="0070C0"/>
                </a:solidFill>
                <a:cs typeface="Courier New" pitchFamily="49" charset="0"/>
              </a:rPr>
              <a:t> </a:t>
            </a:r>
            <a:r>
              <a:rPr lang="en-US" sz="2400" dirty="0" smtClean="0">
                <a:cs typeface="Courier New" pitchFamily="49" charset="0"/>
              </a:rPr>
              <a:t>that will be executed every 200 milliseconds.</a:t>
            </a:r>
            <a:endParaRPr lang="en-US" sz="2400" dirty="0">
              <a:cs typeface="Courier New" pitchFamily="49" charset="0"/>
            </a:endParaRPr>
          </a:p>
        </p:txBody>
      </p:sp>
    </p:spTree>
    <p:extLst>
      <p:ext uri="{BB962C8B-B14F-4D97-AF65-F5344CB8AC3E}">
        <p14:creationId xmlns:p14="http://schemas.microsoft.com/office/powerpoint/2010/main" val="97575307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&amp; is different from &amp;&amp;</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sz="2400" dirty="0" smtClean="0"/>
              <a:t>| is different from ||. Similarly, &amp; is different from &amp;&amp;.</a:t>
            </a:r>
          </a:p>
          <a:p>
            <a:r>
              <a:rPr lang="en-US" sz="2400" dirty="0" smtClean="0"/>
              <a:t>&amp;&amp; will return </a:t>
            </a:r>
            <a:r>
              <a:rPr lang="en-US" sz="2400" dirty="0" smtClean="0">
                <a:solidFill>
                  <a:srgbClr val="0070C0"/>
                </a:solidFill>
              </a:rPr>
              <a:t>false</a:t>
            </a:r>
            <a:r>
              <a:rPr lang="en-US" sz="2400" dirty="0" smtClean="0"/>
              <a:t> when the first argument is </a:t>
            </a:r>
            <a:r>
              <a:rPr lang="en-US" sz="2400" dirty="0" smtClean="0">
                <a:solidFill>
                  <a:srgbClr val="0070C0"/>
                </a:solidFill>
              </a:rPr>
              <a:t>false</a:t>
            </a:r>
            <a:r>
              <a:rPr lang="en-US" sz="2400" dirty="0" smtClean="0"/>
              <a:t>. The second argument will not be evaluated.</a:t>
            </a:r>
          </a:p>
          <a:p>
            <a:r>
              <a:rPr lang="en-US" sz="2400" dirty="0" smtClean="0"/>
              <a:t>Similarly, || will return </a:t>
            </a:r>
            <a:r>
              <a:rPr lang="en-US" sz="2400" dirty="0" smtClean="0">
                <a:solidFill>
                  <a:srgbClr val="0070C0"/>
                </a:solidFill>
              </a:rPr>
              <a:t>true</a:t>
            </a:r>
            <a:r>
              <a:rPr lang="en-US" sz="2400" dirty="0" smtClean="0"/>
              <a:t> when the first argument is </a:t>
            </a:r>
            <a:r>
              <a:rPr lang="en-US" sz="2400" dirty="0" smtClean="0">
                <a:solidFill>
                  <a:srgbClr val="0070C0"/>
                </a:solidFill>
              </a:rPr>
              <a:t>true</a:t>
            </a:r>
            <a:r>
              <a:rPr lang="en-US" sz="2400" dirty="0" smtClean="0"/>
              <a:t> without evaluating the second argument.</a:t>
            </a:r>
          </a:p>
          <a:p>
            <a:r>
              <a:rPr lang="en-US" sz="2400" dirty="0" smtClean="0"/>
              <a:t>Evaluating an argument can lead to </a:t>
            </a:r>
            <a:r>
              <a:rPr lang="en-US" sz="2400" dirty="0" smtClean="0"/>
              <a:t>the</a:t>
            </a:r>
            <a:r>
              <a:rPr lang="en-US" sz="2400" dirty="0" smtClean="0"/>
              <a:t> </a:t>
            </a:r>
            <a:r>
              <a:rPr lang="en-US" sz="2400" dirty="0" smtClean="0"/>
              <a:t>change </a:t>
            </a:r>
            <a:r>
              <a:rPr lang="en-US" sz="2400" smtClean="0"/>
              <a:t>of </a:t>
            </a:r>
            <a:r>
              <a:rPr lang="en-US" sz="2400" smtClean="0"/>
              <a:t>the state </a:t>
            </a:r>
            <a:r>
              <a:rPr lang="en-US" sz="2400" dirty="0" smtClean="0"/>
              <a:t>of variables, so &amp; and &amp;&amp; are not the same!</a:t>
            </a:r>
          </a:p>
          <a:p>
            <a:endParaRPr lang="en-US" sz="2400" dirty="0"/>
          </a:p>
        </p:txBody>
      </p:sp>
    </p:spTree>
    <p:extLst>
      <p:ext uri="{BB962C8B-B14F-4D97-AF65-F5344CB8AC3E}">
        <p14:creationId xmlns:p14="http://schemas.microsoft.com/office/powerpoint/2010/main" val="381360013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Handling Mouse Movement</a:t>
            </a:r>
            <a:endParaRPr lang="en-US" dirty="0">
              <a:solidFill>
                <a:srgbClr val="0070C0"/>
              </a:solidFill>
            </a:endParaRPr>
          </a:p>
        </p:txBody>
      </p:sp>
      <p:sp>
        <p:nvSpPr>
          <p:cNvPr id="4" name="TextBox 3"/>
          <p:cNvSpPr txBox="1"/>
          <p:nvPr/>
        </p:nvSpPr>
        <p:spPr>
          <a:xfrm>
            <a:off x="76200" y="1600200"/>
            <a:ext cx="9264075" cy="4524315"/>
          </a:xfrm>
          <a:prstGeom prst="rect">
            <a:avLst/>
          </a:prstGeom>
          <a:noFill/>
        </p:spPr>
        <p:txBody>
          <a:bodyPr wrap="none" rtlCol="0">
            <a:spAutoFit/>
          </a:bodyPr>
          <a:lstStyle/>
          <a:p>
            <a:r>
              <a:rPr lang="en-US" sz="2000" dirty="0">
                <a:latin typeface="Courier New" pitchFamily="49" charset="0"/>
                <a:cs typeface="Courier New" pitchFamily="49" charset="0"/>
              </a:rPr>
              <a:t>class </a:t>
            </a:r>
            <a:r>
              <a:rPr lang="en-US" sz="2000" dirty="0" err="1">
                <a:latin typeface="Courier New" pitchFamily="49" charset="0"/>
                <a:cs typeface="Courier New" pitchFamily="49" charset="0"/>
              </a:rPr>
              <a:t>MyPanel</a:t>
            </a:r>
            <a:r>
              <a:rPr lang="en-US" sz="2000" dirty="0">
                <a:latin typeface="Courier New" pitchFamily="49" charset="0"/>
                <a:cs typeface="Courier New" pitchFamily="49" charset="0"/>
              </a:rPr>
              <a:t> extends </a:t>
            </a:r>
            <a:r>
              <a:rPr lang="en-US" sz="2000" dirty="0" err="1">
                <a:latin typeface="Courier New" pitchFamily="49" charset="0"/>
                <a:cs typeface="Courier New" pitchFamily="49" charset="0"/>
              </a:rPr>
              <a:t>JPanel</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a:t>
            </a:r>
            <a:r>
              <a:rPr lang="en-US" sz="2000" dirty="0" err="1">
                <a:latin typeface="Courier New" pitchFamily="49" charset="0"/>
                <a:cs typeface="Courier New" pitchFamily="49" charset="0"/>
              </a:rPr>
              <a:t>MyShape</a:t>
            </a:r>
            <a:r>
              <a:rPr lang="en-US" sz="2000" dirty="0">
                <a:latin typeface="Courier New" pitchFamily="49" charset="0"/>
                <a:cs typeface="Courier New" pitchFamily="49" charset="0"/>
              </a:rPr>
              <a:t>&gt; shapes = new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&lt;&gt;();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addMouseMotionListener</a:t>
            </a:r>
            <a:r>
              <a:rPr lang="en-US" sz="2000" dirty="0">
                <a:latin typeface="Courier New" pitchFamily="49" charset="0"/>
                <a:cs typeface="Courier New" pitchFamily="49" charset="0"/>
              </a:rPr>
              <a:t>(new  </a:t>
            </a:r>
            <a:r>
              <a:rPr lang="en-US" sz="2000" dirty="0" err="1">
                <a:latin typeface="Courier New" pitchFamily="49" charset="0"/>
                <a:cs typeface="Courier New" pitchFamily="49" charset="0"/>
              </a:rPr>
              <a:t>MouseMotionAdapter</a:t>
            </a:r>
            <a:r>
              <a:rPr lang="en-US" sz="2000" dirty="0">
                <a:latin typeface="Courier New" pitchFamily="49" charset="0"/>
                <a:cs typeface="Courier New" pitchFamily="49" charset="0"/>
              </a:rPr>
              <a:t> () {</a:t>
            </a:r>
          </a:p>
          <a:p>
            <a:r>
              <a:rPr lang="en-US" sz="2000" dirty="0">
                <a:latin typeface="Courier New" pitchFamily="49" charset="0"/>
                <a:cs typeface="Courier New" pitchFamily="49" charset="0"/>
              </a:rPr>
              <a:t>    public void </a:t>
            </a:r>
            <a:r>
              <a:rPr lang="en-US" sz="2000" dirty="0" err="1">
                <a:latin typeface="Courier New" pitchFamily="49" charset="0"/>
                <a:cs typeface="Courier New" pitchFamily="49" charset="0"/>
              </a:rPr>
              <a:t>mouseDragged</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MouseEvent</a:t>
            </a:r>
            <a:r>
              <a:rPr lang="en-US" sz="2000" dirty="0">
                <a:latin typeface="Courier New" pitchFamily="49" charset="0"/>
                <a:cs typeface="Courier New" pitchFamily="49" charset="0"/>
              </a:rPr>
              <a:t> e){</a:t>
            </a:r>
          </a:p>
          <a:p>
            <a:r>
              <a:rPr lang="en-US" sz="2000" dirty="0">
                <a:latin typeface="Courier New" pitchFamily="49" charset="0"/>
                <a:cs typeface="Courier New" pitchFamily="49" charset="0"/>
              </a:rPr>
              <a:t>      if((</a:t>
            </a:r>
            <a:r>
              <a:rPr lang="en-US" sz="2000" dirty="0" err="1">
                <a:solidFill>
                  <a:srgbClr val="FF0000"/>
                </a:solidFill>
                <a:latin typeface="Courier New" pitchFamily="49" charset="0"/>
                <a:cs typeface="Courier New" pitchFamily="49" charset="0"/>
              </a:rPr>
              <a:t>e.getModifiersEx</a:t>
            </a:r>
            <a:r>
              <a:rPr lang="en-US" sz="2000" dirty="0">
                <a:solidFill>
                  <a:srgbClr val="FF0000"/>
                </a:solidFill>
                <a:latin typeface="Courier New" pitchFamily="49" charset="0"/>
                <a:cs typeface="Courier New" pitchFamily="49" charset="0"/>
              </a:rPr>
              <a:t>() &amp; </a:t>
            </a:r>
            <a:endParaRPr lang="en-US" sz="2000" dirty="0" smtClean="0">
              <a:solidFill>
                <a:srgbClr val="FF0000"/>
              </a:solidFill>
              <a:latin typeface="Courier New" pitchFamily="49" charset="0"/>
              <a:cs typeface="Courier New" pitchFamily="49" charset="0"/>
            </a:endParaRPr>
          </a:p>
          <a:p>
            <a:r>
              <a:rPr lang="en-US" sz="2000" dirty="0">
                <a:solidFill>
                  <a:srgbClr val="FF0000"/>
                </a:solidFill>
                <a:latin typeface="Courier New" pitchFamily="49" charset="0"/>
                <a:cs typeface="Courier New" pitchFamily="49" charset="0"/>
              </a:rPr>
              <a:t> </a:t>
            </a:r>
            <a:r>
              <a:rPr lang="en-US" sz="2000" dirty="0" smtClean="0">
                <a:solidFill>
                  <a:srgbClr val="FF0000"/>
                </a:solidFill>
                <a:latin typeface="Courier New" pitchFamily="49" charset="0"/>
                <a:cs typeface="Courier New" pitchFamily="49" charset="0"/>
              </a:rPr>
              <a:t>                      MouseEvent.BUTTON1_DOWN_MASK</a:t>
            </a:r>
            <a:r>
              <a:rPr lang="en-US" sz="2000" dirty="0">
                <a:solidFill>
                  <a:srgbClr val="FF0000"/>
                </a:solidFill>
                <a:latin typeface="Courier New" pitchFamily="49" charset="0"/>
                <a:cs typeface="Courier New" pitchFamily="49" charset="0"/>
              </a:rPr>
              <a:t>)!=0</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shapes.get</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shapes.size</a:t>
            </a:r>
            <a:r>
              <a:rPr lang="en-US" sz="2000" dirty="0">
                <a:latin typeface="Courier New" pitchFamily="49" charset="0"/>
                <a:cs typeface="Courier New" pitchFamily="49" charset="0"/>
              </a:rPr>
              <a:t>()-1).</a:t>
            </a:r>
            <a:r>
              <a:rPr lang="en-US" sz="2000" dirty="0" err="1">
                <a:latin typeface="Courier New" pitchFamily="49" charset="0"/>
                <a:cs typeface="Courier New" pitchFamily="49" charset="0"/>
              </a:rPr>
              <a:t>addPoint</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e.getPoint</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repaint();</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smtClean="0">
                <a:latin typeface="Courier New" pitchFamily="49" charset="0"/>
                <a:cs typeface="Courier New" pitchFamily="49" charset="0"/>
              </a:rPr>
              <a:t>}</a:t>
            </a:r>
          </a:p>
          <a:p>
            <a:endParaRPr lang="en-US" sz="2000" dirty="0">
              <a:latin typeface="Courier New" pitchFamily="49" charset="0"/>
              <a:cs typeface="Courier New" pitchFamily="49" charset="0"/>
            </a:endParaRPr>
          </a:p>
          <a:p>
            <a:r>
              <a:rPr lang="en-US" sz="2400" dirty="0" smtClean="0">
                <a:cs typeface="Courier New" pitchFamily="49" charset="0"/>
              </a:rPr>
              <a:t>Complete code shown next. Pressing right mouse button deletes </a:t>
            </a:r>
          </a:p>
          <a:p>
            <a:r>
              <a:rPr lang="en-US" sz="2400" dirty="0" smtClean="0">
                <a:cs typeface="Courier New" pitchFamily="49" charset="0"/>
              </a:rPr>
              <a:t>everything.</a:t>
            </a:r>
            <a:endParaRPr lang="en-US" sz="2400" dirty="0">
              <a:cs typeface="Courier New" pitchFamily="49" charset="0"/>
            </a:endParaRPr>
          </a:p>
        </p:txBody>
      </p:sp>
    </p:spTree>
    <p:extLst>
      <p:ext uri="{BB962C8B-B14F-4D97-AF65-F5344CB8AC3E}">
        <p14:creationId xmlns:p14="http://schemas.microsoft.com/office/powerpoint/2010/main" val="11156775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52400"/>
            <a:ext cx="6647974" cy="6555641"/>
          </a:xfrm>
          <a:prstGeom prst="rect">
            <a:avLst/>
          </a:prstGeom>
          <a:noFill/>
        </p:spPr>
        <p:txBody>
          <a:bodyPr wrap="none" rtlCol="0">
            <a:spAutoFit/>
          </a:bodyPr>
          <a:lstStyle/>
          <a:p>
            <a:r>
              <a:rPr lang="en-US" sz="2000" dirty="0">
                <a:latin typeface="Courier New" pitchFamily="49" charset="0"/>
                <a:cs typeface="Courier New" pitchFamily="49" charset="0"/>
              </a:rPr>
              <a:t>import </a:t>
            </a:r>
            <a:r>
              <a:rPr lang="en-US" sz="2000" dirty="0" err="1">
                <a:latin typeface="Courier New" pitchFamily="49" charset="0"/>
                <a:cs typeface="Courier New" pitchFamily="49" charset="0"/>
              </a:rPr>
              <a:t>java.awt</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import </a:t>
            </a:r>
            <a:r>
              <a:rPr lang="en-US" sz="2000" dirty="0" err="1">
                <a:latin typeface="Courier New" pitchFamily="49" charset="0"/>
                <a:cs typeface="Courier New" pitchFamily="49" charset="0"/>
              </a:rPr>
              <a:t>java.awt.event</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import </a:t>
            </a:r>
            <a:r>
              <a:rPr lang="en-US" sz="2000" dirty="0" err="1">
                <a:latin typeface="Courier New" pitchFamily="49" charset="0"/>
                <a:cs typeface="Courier New" pitchFamily="49" charset="0"/>
              </a:rPr>
              <a:t>java.awt.geom</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import </a:t>
            </a:r>
            <a:r>
              <a:rPr lang="en-US" sz="2000" dirty="0" err="1">
                <a:latin typeface="Courier New" pitchFamily="49" charset="0"/>
                <a:cs typeface="Courier New" pitchFamily="49" charset="0"/>
              </a:rPr>
              <a:t>java.util</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import </a:t>
            </a:r>
            <a:r>
              <a:rPr lang="en-US" sz="2000" dirty="0" err="1">
                <a:latin typeface="Courier New" pitchFamily="49" charset="0"/>
                <a:cs typeface="Courier New" pitchFamily="49" charset="0"/>
              </a:rPr>
              <a:t>javax.swing</a:t>
            </a:r>
            <a:r>
              <a:rPr lang="en-US" sz="2000" dirty="0">
                <a:latin typeface="Courier New" pitchFamily="49" charset="0"/>
                <a:cs typeface="Courier New" pitchFamily="49" charset="0"/>
              </a:rPr>
              <a:t>.*;</a:t>
            </a: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public class </a:t>
            </a:r>
            <a:r>
              <a:rPr lang="en-US" sz="2000" dirty="0" err="1">
                <a:latin typeface="Courier New" pitchFamily="49" charset="0"/>
                <a:cs typeface="Courier New" pitchFamily="49" charset="0"/>
              </a:rPr>
              <a:t>DrawingGame</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public static void main(String[] </a:t>
            </a:r>
            <a:r>
              <a:rPr lang="en-US" sz="2000" dirty="0" err="1">
                <a:latin typeface="Courier New" pitchFamily="49" charset="0"/>
                <a:cs typeface="Courier New" pitchFamily="49" charset="0"/>
              </a:rPr>
              <a:t>args</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MyFrame</a:t>
            </a:r>
            <a:r>
              <a:rPr lang="en-US" sz="2000" dirty="0">
                <a:latin typeface="Courier New" pitchFamily="49" charset="0"/>
                <a:cs typeface="Courier New" pitchFamily="49" charset="0"/>
              </a:rPr>
              <a:t> f = new </a:t>
            </a:r>
            <a:r>
              <a:rPr lang="en-US" sz="2000" dirty="0" err="1">
                <a:latin typeface="Courier New" pitchFamily="49" charset="0"/>
                <a:cs typeface="Courier New" pitchFamily="49" charset="0"/>
              </a:rPr>
              <a:t>MyFrame</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f.setVisible</a:t>
            </a:r>
            <a:r>
              <a:rPr lang="en-US" sz="2000" dirty="0">
                <a:latin typeface="Courier New" pitchFamily="49" charset="0"/>
                <a:cs typeface="Courier New" pitchFamily="49" charset="0"/>
              </a:rPr>
              <a:t>(true);</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a:t>
            </a: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class </a:t>
            </a:r>
            <a:r>
              <a:rPr lang="en-US" sz="2000" dirty="0" err="1">
                <a:latin typeface="Courier New" pitchFamily="49" charset="0"/>
                <a:cs typeface="Courier New" pitchFamily="49" charset="0"/>
              </a:rPr>
              <a:t>MyFrame</a:t>
            </a:r>
            <a:r>
              <a:rPr lang="en-US" sz="2000" dirty="0">
                <a:latin typeface="Courier New" pitchFamily="49" charset="0"/>
                <a:cs typeface="Courier New" pitchFamily="49" charset="0"/>
              </a:rPr>
              <a:t> extends </a:t>
            </a:r>
            <a:r>
              <a:rPr lang="en-US" sz="2000" dirty="0" err="1">
                <a:latin typeface="Courier New" pitchFamily="49" charset="0"/>
                <a:cs typeface="Courier New" pitchFamily="49" charset="0"/>
              </a:rPr>
              <a:t>JFrame</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public </a:t>
            </a:r>
            <a:r>
              <a:rPr lang="en-US" sz="2000" dirty="0" err="1">
                <a:latin typeface="Courier New" pitchFamily="49" charset="0"/>
                <a:cs typeface="Courier New" pitchFamily="49" charset="0"/>
              </a:rPr>
              <a:t>MyFrame</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setSize</a:t>
            </a:r>
            <a:r>
              <a:rPr lang="en-US" sz="2000" dirty="0">
                <a:latin typeface="Courier New" pitchFamily="49" charset="0"/>
                <a:cs typeface="Courier New" pitchFamily="49" charset="0"/>
              </a:rPr>
              <a:t>(300, 300);</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MyPanel</a:t>
            </a:r>
            <a:r>
              <a:rPr lang="en-US" sz="2000" dirty="0">
                <a:latin typeface="Courier New" pitchFamily="49" charset="0"/>
                <a:cs typeface="Courier New" pitchFamily="49" charset="0"/>
              </a:rPr>
              <a:t> p = new </a:t>
            </a:r>
            <a:r>
              <a:rPr lang="en-US" sz="2000" dirty="0" err="1">
                <a:latin typeface="Courier New" pitchFamily="49" charset="0"/>
                <a:cs typeface="Courier New" pitchFamily="49" charset="0"/>
              </a:rPr>
              <a:t>MyPanel</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add(p);</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a:t>
            </a:r>
          </a:p>
          <a:p>
            <a:endParaRPr lang="en-US" sz="2000" dirty="0">
              <a:latin typeface="Courier New" pitchFamily="49" charset="0"/>
              <a:cs typeface="Courier New" pitchFamily="49" charset="0"/>
            </a:endParaRPr>
          </a:p>
        </p:txBody>
      </p:sp>
    </p:spTree>
    <p:extLst>
      <p:ext uri="{BB962C8B-B14F-4D97-AF65-F5344CB8AC3E}">
        <p14:creationId xmlns:p14="http://schemas.microsoft.com/office/powerpoint/2010/main" val="19405328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493" y="0"/>
            <a:ext cx="9417963" cy="6863417"/>
          </a:xfrm>
          <a:prstGeom prst="rect">
            <a:avLst/>
          </a:prstGeom>
          <a:noFill/>
        </p:spPr>
        <p:txBody>
          <a:bodyPr wrap="none" rtlCol="0">
            <a:spAutoFit/>
          </a:bodyPr>
          <a:lstStyle/>
          <a:p>
            <a:r>
              <a:rPr lang="en-US" sz="2000" dirty="0">
                <a:latin typeface="Courier New" pitchFamily="49" charset="0"/>
                <a:cs typeface="Courier New" pitchFamily="49" charset="0"/>
              </a:rPr>
              <a:t>class </a:t>
            </a:r>
            <a:r>
              <a:rPr lang="en-US" sz="2000" dirty="0" err="1">
                <a:latin typeface="Courier New" pitchFamily="49" charset="0"/>
                <a:cs typeface="Courier New" pitchFamily="49" charset="0"/>
              </a:rPr>
              <a:t>MyPanel</a:t>
            </a:r>
            <a:r>
              <a:rPr lang="en-US" sz="2000" dirty="0">
                <a:latin typeface="Courier New" pitchFamily="49" charset="0"/>
                <a:cs typeface="Courier New" pitchFamily="49" charset="0"/>
              </a:rPr>
              <a:t> extends </a:t>
            </a:r>
            <a:r>
              <a:rPr lang="en-US" sz="2000" dirty="0" err="1">
                <a:latin typeface="Courier New" pitchFamily="49" charset="0"/>
                <a:cs typeface="Courier New" pitchFamily="49" charset="0"/>
              </a:rPr>
              <a:t>JPanel</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a:t>
            </a:r>
            <a:r>
              <a:rPr lang="en-US" sz="2000" dirty="0" err="1">
                <a:latin typeface="Courier New" pitchFamily="49" charset="0"/>
                <a:cs typeface="Courier New" pitchFamily="49" charset="0"/>
              </a:rPr>
              <a:t>MyShape</a:t>
            </a:r>
            <a:r>
              <a:rPr lang="en-US" sz="2000" dirty="0">
                <a:latin typeface="Courier New" pitchFamily="49" charset="0"/>
                <a:cs typeface="Courier New" pitchFamily="49" charset="0"/>
              </a:rPr>
              <a:t>&gt; shapes = new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&lt;&gt;();</a:t>
            </a:r>
          </a:p>
          <a:p>
            <a:r>
              <a:rPr lang="en-US" sz="2000" dirty="0">
                <a:latin typeface="Courier New" pitchFamily="49" charset="0"/>
                <a:cs typeface="Courier New" pitchFamily="49" charset="0"/>
              </a:rPr>
              <a:t>  public </a:t>
            </a:r>
            <a:r>
              <a:rPr lang="en-US" sz="2000" dirty="0" err="1">
                <a:latin typeface="Courier New" pitchFamily="49" charset="0"/>
                <a:cs typeface="Courier New" pitchFamily="49" charset="0"/>
              </a:rPr>
              <a:t>MyPanel</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addMouseListener</a:t>
            </a:r>
            <a:r>
              <a:rPr lang="en-US" sz="2000" dirty="0">
                <a:latin typeface="Courier New" pitchFamily="49" charset="0"/>
                <a:cs typeface="Courier New" pitchFamily="49" charset="0"/>
              </a:rPr>
              <a:t>(new </a:t>
            </a:r>
            <a:r>
              <a:rPr lang="en-US" sz="2000" dirty="0" err="1">
                <a:latin typeface="Courier New" pitchFamily="49" charset="0"/>
                <a:cs typeface="Courier New" pitchFamily="49" charset="0"/>
              </a:rPr>
              <a:t>MouseAdapter</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public void </a:t>
            </a:r>
            <a:r>
              <a:rPr lang="en-US" sz="2000" dirty="0" err="1">
                <a:latin typeface="Courier New" pitchFamily="49" charset="0"/>
                <a:cs typeface="Courier New" pitchFamily="49" charset="0"/>
              </a:rPr>
              <a:t>mousePressed</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MouseEvent</a:t>
            </a:r>
            <a:r>
              <a:rPr lang="en-US" sz="2000" dirty="0">
                <a:latin typeface="Courier New" pitchFamily="49" charset="0"/>
                <a:cs typeface="Courier New" pitchFamily="49" charset="0"/>
              </a:rPr>
              <a:t> e) {</a:t>
            </a:r>
          </a:p>
          <a:p>
            <a:r>
              <a:rPr lang="en-US" sz="2000" dirty="0">
                <a:latin typeface="Courier New" pitchFamily="49" charset="0"/>
                <a:cs typeface="Courier New" pitchFamily="49" charset="0"/>
              </a:rPr>
              <a:t>        if (</a:t>
            </a:r>
            <a:r>
              <a:rPr lang="en-US" sz="2000" dirty="0" err="1">
                <a:latin typeface="Courier New" pitchFamily="49" charset="0"/>
                <a:cs typeface="Courier New" pitchFamily="49" charset="0"/>
              </a:rPr>
              <a:t>e.getButton</a:t>
            </a:r>
            <a:r>
              <a:rPr lang="en-US" sz="2000" dirty="0">
                <a:latin typeface="Courier New" pitchFamily="49" charset="0"/>
                <a:cs typeface="Courier New" pitchFamily="49" charset="0"/>
              </a:rPr>
              <a:t>() == 1) { // left mouse button</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shapes.add</a:t>
            </a:r>
            <a:r>
              <a:rPr lang="en-US" sz="2000" dirty="0">
                <a:latin typeface="Courier New" pitchFamily="49" charset="0"/>
                <a:cs typeface="Courier New" pitchFamily="49" charset="0"/>
              </a:rPr>
              <a:t>(new </a:t>
            </a:r>
            <a:r>
              <a:rPr lang="en-US" sz="2000" dirty="0" err="1">
                <a:latin typeface="Courier New" pitchFamily="49" charset="0"/>
                <a:cs typeface="Courier New" pitchFamily="49" charset="0"/>
              </a:rPr>
              <a:t>MyShape</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e.getPoint</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repaint();</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a:solidFill>
                  <a:srgbClr val="FF0000"/>
                </a:solidFill>
                <a:latin typeface="Courier New" pitchFamily="49" charset="0"/>
                <a:cs typeface="Courier New" pitchFamily="49" charset="0"/>
              </a:rPr>
              <a:t>if(</a:t>
            </a:r>
            <a:r>
              <a:rPr lang="en-US" sz="2000" dirty="0" err="1">
                <a:solidFill>
                  <a:srgbClr val="FF0000"/>
                </a:solidFill>
                <a:latin typeface="Courier New" pitchFamily="49" charset="0"/>
                <a:cs typeface="Courier New" pitchFamily="49" charset="0"/>
              </a:rPr>
              <a:t>e.getButton</a:t>
            </a:r>
            <a:r>
              <a:rPr lang="en-US" sz="2000" dirty="0">
                <a:solidFill>
                  <a:srgbClr val="FF0000"/>
                </a:solidFill>
                <a:latin typeface="Courier New" pitchFamily="49" charset="0"/>
                <a:cs typeface="Courier New" pitchFamily="49" charset="0"/>
              </a:rPr>
              <a:t>() == 3){ </a:t>
            </a:r>
            <a:r>
              <a:rPr lang="en-US" sz="2000" dirty="0">
                <a:latin typeface="Courier New" pitchFamily="49" charset="0"/>
                <a:cs typeface="Courier New" pitchFamily="49" charset="0"/>
              </a:rPr>
              <a:t>// right mouse button</a:t>
            </a:r>
          </a:p>
          <a:p>
            <a:r>
              <a:rPr lang="en-US" sz="2000" dirty="0">
                <a:latin typeface="Courier New" pitchFamily="49" charset="0"/>
                <a:cs typeface="Courier New" pitchFamily="49" charset="0"/>
              </a:rPr>
              <a:t>          shapes = new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&lt;&gt;();</a:t>
            </a:r>
          </a:p>
          <a:p>
            <a:r>
              <a:rPr lang="en-US" sz="2000" dirty="0">
                <a:latin typeface="Courier New" pitchFamily="49" charset="0"/>
                <a:cs typeface="Courier New" pitchFamily="49" charset="0"/>
              </a:rPr>
              <a:t>          repaint();</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addMouseMotionListener</a:t>
            </a:r>
            <a:r>
              <a:rPr lang="en-US" sz="2000" dirty="0">
                <a:latin typeface="Courier New" pitchFamily="49" charset="0"/>
                <a:cs typeface="Courier New" pitchFamily="49" charset="0"/>
              </a:rPr>
              <a:t>(new </a:t>
            </a:r>
            <a:r>
              <a:rPr lang="en-US" sz="2000" dirty="0" err="1">
                <a:latin typeface="Courier New" pitchFamily="49" charset="0"/>
                <a:cs typeface="Courier New" pitchFamily="49" charset="0"/>
              </a:rPr>
              <a:t>MouseMotionAdapter</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public void </a:t>
            </a:r>
            <a:r>
              <a:rPr lang="en-US" sz="2000" dirty="0" err="1">
                <a:latin typeface="Courier New" pitchFamily="49" charset="0"/>
                <a:cs typeface="Courier New" pitchFamily="49" charset="0"/>
              </a:rPr>
              <a:t>mouseDragged</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MouseEvent</a:t>
            </a:r>
            <a:r>
              <a:rPr lang="en-US" sz="2000" dirty="0">
                <a:latin typeface="Courier New" pitchFamily="49" charset="0"/>
                <a:cs typeface="Courier New" pitchFamily="49" charset="0"/>
              </a:rPr>
              <a:t> e) {</a:t>
            </a:r>
          </a:p>
          <a:p>
            <a:r>
              <a:rPr lang="en-US" sz="2000" dirty="0">
                <a:latin typeface="Courier New" pitchFamily="49" charset="0"/>
                <a:cs typeface="Courier New" pitchFamily="49" charset="0"/>
              </a:rPr>
              <a:t>        if ((</a:t>
            </a:r>
            <a:r>
              <a:rPr lang="en-US" sz="2000" dirty="0" err="1">
                <a:latin typeface="Courier New" pitchFamily="49" charset="0"/>
                <a:cs typeface="Courier New" pitchFamily="49" charset="0"/>
              </a:rPr>
              <a:t>e.getModifiersEx</a:t>
            </a:r>
            <a:r>
              <a:rPr lang="en-US" sz="2000" dirty="0">
                <a:latin typeface="Courier New" pitchFamily="49" charset="0"/>
                <a:cs typeface="Courier New" pitchFamily="49" charset="0"/>
              </a:rPr>
              <a:t>() &amp; </a:t>
            </a:r>
            <a:endParaRPr lang="en-US" sz="2000" dirty="0" smtClean="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MouseEvent.BUTTON1_DOWN_MASK</a:t>
            </a:r>
            <a:r>
              <a:rPr lang="en-US" sz="2000" dirty="0">
                <a:latin typeface="Courier New" pitchFamily="49" charset="0"/>
                <a:cs typeface="Courier New" pitchFamily="49" charset="0"/>
              </a:rPr>
              <a:t>) != 0)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shapes.get</a:t>
            </a:r>
            <a:r>
              <a:rPr lang="en-US" sz="2000" dirty="0" smtClean="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shapes.size</a:t>
            </a:r>
            <a:r>
              <a:rPr lang="en-US" sz="2000" dirty="0">
                <a:latin typeface="Courier New" pitchFamily="49" charset="0"/>
                <a:cs typeface="Courier New" pitchFamily="49" charset="0"/>
              </a:rPr>
              <a:t>() - 1).</a:t>
            </a:r>
            <a:r>
              <a:rPr lang="en-US" sz="2000" dirty="0" err="1">
                <a:latin typeface="Courier New" pitchFamily="49" charset="0"/>
                <a:cs typeface="Courier New" pitchFamily="49" charset="0"/>
              </a:rPr>
              <a:t>addPoint</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e.getPoint</a:t>
            </a:r>
            <a:r>
              <a:rPr lang="en-US" sz="2000" dirty="0" smtClean="0">
                <a:latin typeface="Courier New" pitchFamily="49" charset="0"/>
                <a:cs typeface="Courier New" pitchFamily="49" charset="0"/>
              </a:rPr>
              <a:t>());</a:t>
            </a:r>
            <a:endParaRPr lang="en-US" sz="2000" dirty="0">
              <a:latin typeface="Courier New" pitchFamily="49" charset="0"/>
              <a:cs typeface="Courier New" pitchFamily="49" charset="0"/>
            </a:endParaRPr>
          </a:p>
        </p:txBody>
      </p:sp>
    </p:spTree>
    <p:extLst>
      <p:ext uri="{BB962C8B-B14F-4D97-AF65-F5344CB8AC3E}">
        <p14:creationId xmlns:p14="http://schemas.microsoft.com/office/powerpoint/2010/main" val="11834383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76200"/>
            <a:ext cx="8802410" cy="7171194"/>
          </a:xfrm>
          <a:prstGeom prst="rect">
            <a:avLst/>
          </a:prstGeom>
          <a:noFill/>
        </p:spPr>
        <p:txBody>
          <a:bodyPr wrap="none" rtlCol="0">
            <a:spAutoFit/>
          </a:bodyPr>
          <a:lstStyle/>
          <a:p>
            <a:r>
              <a:rPr lang="en-US" sz="2000" dirty="0" smtClean="0">
                <a:latin typeface="Courier New" pitchFamily="49" charset="0"/>
                <a:cs typeface="Courier New" pitchFamily="49" charset="0"/>
              </a:rPr>
              <a:t>          </a:t>
            </a:r>
            <a:r>
              <a:rPr lang="en-US" sz="2000" dirty="0">
                <a:latin typeface="Courier New" pitchFamily="49" charset="0"/>
                <a:cs typeface="Courier New" pitchFamily="49" charset="0"/>
              </a:rPr>
              <a:t>repaint();</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public void </a:t>
            </a:r>
            <a:r>
              <a:rPr lang="en-US" sz="2000" dirty="0" err="1">
                <a:latin typeface="Courier New" pitchFamily="49" charset="0"/>
                <a:cs typeface="Courier New" pitchFamily="49" charset="0"/>
              </a:rPr>
              <a:t>paintComponent</a:t>
            </a:r>
            <a:r>
              <a:rPr lang="en-US" sz="2000" dirty="0">
                <a:latin typeface="Courier New" pitchFamily="49" charset="0"/>
                <a:cs typeface="Courier New" pitchFamily="49" charset="0"/>
              </a:rPr>
              <a:t>(Graphics g)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super.paintComponent</a:t>
            </a:r>
            <a:r>
              <a:rPr lang="en-US" sz="2000" dirty="0">
                <a:latin typeface="Courier New" pitchFamily="49" charset="0"/>
                <a:cs typeface="Courier New" pitchFamily="49" charset="0"/>
              </a:rPr>
              <a:t>(g);</a:t>
            </a:r>
          </a:p>
          <a:p>
            <a:r>
              <a:rPr lang="en-US" sz="2000" dirty="0">
                <a:latin typeface="Courier New" pitchFamily="49" charset="0"/>
                <a:cs typeface="Courier New" pitchFamily="49" charset="0"/>
              </a:rPr>
              <a:t>    Graphics2D g2 = (Graphics2D) g;</a:t>
            </a:r>
          </a:p>
          <a:p>
            <a:r>
              <a:rPr lang="en-US" sz="2000" dirty="0">
                <a:latin typeface="Courier New" pitchFamily="49" charset="0"/>
                <a:cs typeface="Courier New" pitchFamily="49" charset="0"/>
              </a:rPr>
              <a:t>    for (</a:t>
            </a:r>
            <a:r>
              <a:rPr lang="en-US" sz="2000" dirty="0" err="1">
                <a:latin typeface="Courier New" pitchFamily="49" charset="0"/>
                <a:cs typeface="Courier New" pitchFamily="49" charset="0"/>
              </a:rPr>
              <a:t>MyShape</a:t>
            </a:r>
            <a:r>
              <a:rPr lang="en-US" sz="2000" dirty="0">
                <a:latin typeface="Courier New" pitchFamily="49" charset="0"/>
                <a:cs typeface="Courier New" pitchFamily="49" charset="0"/>
              </a:rPr>
              <a:t> s : shapes)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s.drawShape</a:t>
            </a:r>
            <a:r>
              <a:rPr lang="en-US" sz="2000" dirty="0">
                <a:latin typeface="Courier New" pitchFamily="49" charset="0"/>
                <a:cs typeface="Courier New" pitchFamily="49" charset="0"/>
              </a:rPr>
              <a:t>(g2);</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smtClean="0">
                <a:latin typeface="Courier New" pitchFamily="49" charset="0"/>
                <a:cs typeface="Courier New" pitchFamily="49" charset="0"/>
              </a:rPr>
              <a:t>}</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class </a:t>
            </a:r>
            <a:r>
              <a:rPr lang="en-US" sz="2000" dirty="0" err="1">
                <a:latin typeface="Courier New" pitchFamily="49" charset="0"/>
                <a:cs typeface="Courier New" pitchFamily="49" charset="0"/>
              </a:rPr>
              <a:t>MyShape</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private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&lt;Point2D&gt; points = new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&lt;&gt;();</a:t>
            </a: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public </a:t>
            </a:r>
            <a:r>
              <a:rPr lang="en-US" sz="2000" dirty="0" err="1">
                <a:latin typeface="Courier New" pitchFamily="49" charset="0"/>
                <a:cs typeface="Courier New" pitchFamily="49" charset="0"/>
              </a:rPr>
              <a:t>MyShape</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public </a:t>
            </a:r>
            <a:r>
              <a:rPr lang="en-US" sz="2000" dirty="0" err="1">
                <a:latin typeface="Courier New" pitchFamily="49" charset="0"/>
                <a:cs typeface="Courier New" pitchFamily="49" charset="0"/>
              </a:rPr>
              <a:t>MyShape</a:t>
            </a:r>
            <a:r>
              <a:rPr lang="en-US" sz="2000" dirty="0">
                <a:latin typeface="Courier New" pitchFamily="49" charset="0"/>
                <a:cs typeface="Courier New" pitchFamily="49" charset="0"/>
              </a:rPr>
              <a:t>(Point2D point)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points.add</a:t>
            </a:r>
            <a:r>
              <a:rPr lang="en-US" sz="2000" dirty="0">
                <a:latin typeface="Courier New" pitchFamily="49" charset="0"/>
                <a:cs typeface="Courier New" pitchFamily="49" charset="0"/>
              </a:rPr>
              <a:t>(point);</a:t>
            </a:r>
          </a:p>
          <a:p>
            <a:r>
              <a:rPr lang="en-US" sz="2000" dirty="0">
                <a:latin typeface="Courier New" pitchFamily="49" charset="0"/>
                <a:cs typeface="Courier New" pitchFamily="49" charset="0"/>
              </a:rPr>
              <a:t>  }</a:t>
            </a:r>
          </a:p>
          <a:p>
            <a:endParaRPr lang="en-US" sz="2000" dirty="0">
              <a:latin typeface="Courier New" pitchFamily="49" charset="0"/>
              <a:cs typeface="Courier New" pitchFamily="49" charset="0"/>
            </a:endParaRPr>
          </a:p>
        </p:txBody>
      </p:sp>
    </p:spTree>
    <p:extLst>
      <p:ext uri="{BB962C8B-B14F-4D97-AF65-F5344CB8AC3E}">
        <p14:creationId xmlns:p14="http://schemas.microsoft.com/office/powerpoint/2010/main" val="17624885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6955750" cy="5601533"/>
          </a:xfrm>
          <a:prstGeom prst="rect">
            <a:avLst/>
          </a:prstGeom>
          <a:noFill/>
        </p:spPr>
        <p:txBody>
          <a:bodyPr wrap="none" rtlCol="0">
            <a:spAutoFit/>
          </a:bodyPr>
          <a:lstStyle/>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public </a:t>
            </a:r>
            <a:r>
              <a:rPr lang="en-US" sz="2000" dirty="0">
                <a:latin typeface="Courier New" pitchFamily="49" charset="0"/>
                <a:cs typeface="Courier New" pitchFamily="49" charset="0"/>
              </a:rPr>
              <a:t>void </a:t>
            </a:r>
            <a:r>
              <a:rPr lang="en-US" sz="2000" dirty="0" err="1">
                <a:latin typeface="Courier New" pitchFamily="49" charset="0"/>
                <a:cs typeface="Courier New" pitchFamily="49" charset="0"/>
              </a:rPr>
              <a:t>addPoint</a:t>
            </a:r>
            <a:r>
              <a:rPr lang="en-US" sz="2000" dirty="0">
                <a:latin typeface="Courier New" pitchFamily="49" charset="0"/>
                <a:cs typeface="Courier New" pitchFamily="49" charset="0"/>
              </a:rPr>
              <a:t>(Point2D point)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points.add</a:t>
            </a:r>
            <a:r>
              <a:rPr lang="en-US" sz="2000" dirty="0">
                <a:latin typeface="Courier New" pitchFamily="49" charset="0"/>
                <a:cs typeface="Courier New" pitchFamily="49" charset="0"/>
              </a:rPr>
              <a:t>(point);</a:t>
            </a:r>
          </a:p>
          <a:p>
            <a:r>
              <a:rPr lang="en-US" sz="2000" dirty="0">
                <a:latin typeface="Courier New" pitchFamily="49" charset="0"/>
                <a:cs typeface="Courier New" pitchFamily="49" charset="0"/>
              </a:rPr>
              <a:t>  }</a:t>
            </a: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public void </a:t>
            </a:r>
            <a:r>
              <a:rPr lang="en-US" sz="2000" dirty="0" err="1">
                <a:latin typeface="Courier New" pitchFamily="49" charset="0"/>
                <a:cs typeface="Courier New" pitchFamily="49" charset="0"/>
              </a:rPr>
              <a:t>drawShape</a:t>
            </a:r>
            <a:r>
              <a:rPr lang="en-US" sz="2000" dirty="0">
                <a:latin typeface="Courier New" pitchFamily="49" charset="0"/>
                <a:cs typeface="Courier New" pitchFamily="49" charset="0"/>
              </a:rPr>
              <a:t>(Graphics2D g)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g.setPaint</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Color.RED</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if (</a:t>
            </a:r>
            <a:r>
              <a:rPr lang="en-US" sz="2000" dirty="0" err="1">
                <a:latin typeface="Courier New" pitchFamily="49" charset="0"/>
                <a:cs typeface="Courier New" pitchFamily="49" charset="0"/>
              </a:rPr>
              <a:t>points.size</a:t>
            </a:r>
            <a:r>
              <a:rPr lang="en-US" sz="2000" dirty="0">
                <a:latin typeface="Courier New" pitchFamily="49" charset="0"/>
                <a:cs typeface="Courier New" pitchFamily="49" charset="0"/>
              </a:rPr>
              <a:t>() == 0) {</a:t>
            </a:r>
          </a:p>
          <a:p>
            <a:r>
              <a:rPr lang="en-US" sz="2000" dirty="0">
                <a:latin typeface="Courier New" pitchFamily="49" charset="0"/>
                <a:cs typeface="Courier New" pitchFamily="49" charset="0"/>
              </a:rPr>
              <a:t>      return;</a:t>
            </a:r>
          </a:p>
          <a:p>
            <a:r>
              <a:rPr lang="en-US" sz="2000" dirty="0">
                <a:latin typeface="Courier New" pitchFamily="49" charset="0"/>
                <a:cs typeface="Courier New" pitchFamily="49" charset="0"/>
              </a:rPr>
              <a:t>    }</a:t>
            </a: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Point2D start = </a:t>
            </a:r>
            <a:r>
              <a:rPr lang="en-US" sz="2000" dirty="0" err="1">
                <a:latin typeface="Courier New" pitchFamily="49" charset="0"/>
                <a:cs typeface="Courier New" pitchFamily="49" charset="0"/>
              </a:rPr>
              <a:t>points.get</a:t>
            </a:r>
            <a:r>
              <a:rPr lang="en-US" sz="2000" dirty="0">
                <a:latin typeface="Courier New" pitchFamily="49" charset="0"/>
                <a:cs typeface="Courier New" pitchFamily="49" charset="0"/>
              </a:rPr>
              <a:t>(0);</a:t>
            </a:r>
          </a:p>
          <a:p>
            <a:r>
              <a:rPr lang="en-US" sz="2000" dirty="0">
                <a:latin typeface="Courier New" pitchFamily="49" charset="0"/>
                <a:cs typeface="Courier New" pitchFamily="49" charset="0"/>
              </a:rPr>
              <a:t>    for (Point2D end : points)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g.draw</a:t>
            </a:r>
            <a:r>
              <a:rPr lang="en-US" sz="2000" dirty="0">
                <a:latin typeface="Courier New" pitchFamily="49" charset="0"/>
                <a:cs typeface="Courier New" pitchFamily="49" charset="0"/>
              </a:rPr>
              <a:t>(new Line2D.Double(start, end));</a:t>
            </a:r>
          </a:p>
          <a:p>
            <a:r>
              <a:rPr lang="en-US" sz="2000" dirty="0">
                <a:latin typeface="Courier New" pitchFamily="49" charset="0"/>
                <a:cs typeface="Courier New" pitchFamily="49" charset="0"/>
              </a:rPr>
              <a:t>      start = end;</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a:t>
            </a:r>
          </a:p>
          <a:p>
            <a:endParaRPr lang="en-US" dirty="0"/>
          </a:p>
        </p:txBody>
      </p:sp>
    </p:spTree>
    <p:extLst>
      <p:ext uri="{BB962C8B-B14F-4D97-AF65-F5344CB8AC3E}">
        <p14:creationId xmlns:p14="http://schemas.microsoft.com/office/powerpoint/2010/main" val="42873587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189869D-6406-4AC9-8570-0C70F9A44474}" type="slidenum">
              <a:rPr lang="en-US" sz="1400" smtClean="0"/>
              <a:pPr eaLnBrk="1" hangingPunct="1"/>
              <a:t>46</a:t>
            </a:fld>
            <a:endParaRPr lang="en-US" sz="1400" smtClean="0"/>
          </a:p>
        </p:txBody>
      </p:sp>
      <p:sp>
        <p:nvSpPr>
          <p:cNvPr id="10243" name="Rectangle 2"/>
          <p:cNvSpPr>
            <a:spLocks noGrp="1" noChangeArrowheads="1"/>
          </p:cNvSpPr>
          <p:nvPr>
            <p:ph type="title"/>
          </p:nvPr>
        </p:nvSpPr>
        <p:spPr/>
        <p:txBody>
          <a:bodyPr/>
          <a:lstStyle/>
          <a:p>
            <a:pPr eaLnBrk="1" hangingPunct="1"/>
            <a:r>
              <a:rPr lang="en-US" dirty="0" smtClean="0">
                <a:solidFill>
                  <a:srgbClr val="0070C0"/>
                </a:solidFill>
              </a:rPr>
              <a:t>Menus</a:t>
            </a:r>
            <a:endParaRPr lang="en-CA" dirty="0" smtClean="0">
              <a:solidFill>
                <a:srgbClr val="0070C0"/>
              </a:solidFill>
            </a:endParaRPr>
          </a:p>
        </p:txBody>
      </p:sp>
      <p:sp>
        <p:nvSpPr>
          <p:cNvPr id="10244" name="Rectangle 3"/>
          <p:cNvSpPr>
            <a:spLocks noGrp="1" noChangeArrowheads="1"/>
          </p:cNvSpPr>
          <p:nvPr>
            <p:ph type="body" idx="1"/>
          </p:nvPr>
        </p:nvSpPr>
        <p:spPr>
          <a:xfrm>
            <a:off x="685800" y="1600200"/>
            <a:ext cx="7924800" cy="4953000"/>
          </a:xfrm>
        </p:spPr>
        <p:txBody>
          <a:bodyPr>
            <a:normAutofit/>
          </a:bodyPr>
          <a:lstStyle/>
          <a:p>
            <a:pPr eaLnBrk="1" hangingPunct="1"/>
            <a:r>
              <a:rPr lang="en-US" sz="2000" dirty="0"/>
              <a:t>T</a:t>
            </a:r>
            <a:r>
              <a:rPr lang="en-US" sz="2000" dirty="0" smtClean="0"/>
              <a:t>o create a menu bar:</a:t>
            </a:r>
          </a:p>
          <a:p>
            <a:pPr lvl="1" eaLnBrk="1" hangingPunct="1"/>
            <a:r>
              <a:rPr lang="en-US" sz="2000" dirty="0" err="1" smtClean="0">
                <a:solidFill>
                  <a:srgbClr val="0070C0"/>
                </a:solidFill>
                <a:latin typeface="Courier New" pitchFamily="49" charset="0"/>
              </a:rPr>
              <a:t>JMenuBar</a:t>
            </a:r>
            <a:r>
              <a:rPr lang="en-US" sz="2000" dirty="0" smtClean="0">
                <a:solidFill>
                  <a:srgbClr val="0070C0"/>
                </a:solidFill>
                <a:latin typeface="Courier New" pitchFamily="49" charset="0"/>
              </a:rPr>
              <a:t> </a:t>
            </a:r>
            <a:r>
              <a:rPr lang="en-US" sz="2000" dirty="0" err="1" smtClean="0">
                <a:solidFill>
                  <a:srgbClr val="0070C0"/>
                </a:solidFill>
                <a:latin typeface="Courier New" pitchFamily="49" charset="0"/>
              </a:rPr>
              <a:t>menuBar</a:t>
            </a:r>
            <a:r>
              <a:rPr lang="en-US" sz="2000" dirty="0" smtClean="0">
                <a:solidFill>
                  <a:srgbClr val="0070C0"/>
                </a:solidFill>
                <a:latin typeface="Courier New" pitchFamily="49" charset="0"/>
              </a:rPr>
              <a:t>= new </a:t>
            </a:r>
            <a:r>
              <a:rPr lang="en-US" sz="2000" dirty="0" err="1" smtClean="0">
                <a:solidFill>
                  <a:srgbClr val="0070C0"/>
                </a:solidFill>
                <a:latin typeface="Courier New" pitchFamily="49" charset="0"/>
              </a:rPr>
              <a:t>JMenuBar</a:t>
            </a:r>
            <a:r>
              <a:rPr lang="en-US" sz="2000" dirty="0" smtClean="0">
                <a:solidFill>
                  <a:srgbClr val="0070C0"/>
                </a:solidFill>
                <a:latin typeface="Courier New" pitchFamily="49" charset="0"/>
              </a:rPr>
              <a:t>(); </a:t>
            </a:r>
          </a:p>
          <a:p>
            <a:pPr eaLnBrk="1" hangingPunct="1"/>
            <a:r>
              <a:rPr lang="en-US" sz="2000" dirty="0"/>
              <a:t>T</a:t>
            </a:r>
            <a:r>
              <a:rPr lang="en-US" sz="2000" dirty="0" smtClean="0"/>
              <a:t>o create a menu:</a:t>
            </a:r>
          </a:p>
          <a:p>
            <a:pPr lvl="1" eaLnBrk="1" hangingPunct="1"/>
            <a:r>
              <a:rPr lang="en-US" sz="2000" dirty="0" err="1" smtClean="0">
                <a:solidFill>
                  <a:srgbClr val="0070C0"/>
                </a:solidFill>
                <a:latin typeface="Courier New" pitchFamily="49" charset="0"/>
              </a:rPr>
              <a:t>JMenu</a:t>
            </a:r>
            <a:r>
              <a:rPr lang="en-US" sz="2000" dirty="0" smtClean="0">
                <a:solidFill>
                  <a:srgbClr val="0070C0"/>
                </a:solidFill>
                <a:latin typeface="Courier New" pitchFamily="49" charset="0"/>
              </a:rPr>
              <a:t> </a:t>
            </a:r>
            <a:r>
              <a:rPr lang="en-US" sz="2000" dirty="0" err="1" smtClean="0">
                <a:solidFill>
                  <a:srgbClr val="0070C0"/>
                </a:solidFill>
                <a:latin typeface="Courier New" pitchFamily="49" charset="0"/>
              </a:rPr>
              <a:t>fileMenu</a:t>
            </a:r>
            <a:r>
              <a:rPr lang="en-US" sz="2000" dirty="0" smtClean="0">
                <a:solidFill>
                  <a:srgbClr val="0070C0"/>
                </a:solidFill>
                <a:latin typeface="Courier New" pitchFamily="49" charset="0"/>
              </a:rPr>
              <a:t> = new </a:t>
            </a:r>
            <a:r>
              <a:rPr lang="en-US" sz="2000" dirty="0" err="1" smtClean="0">
                <a:solidFill>
                  <a:srgbClr val="0070C0"/>
                </a:solidFill>
                <a:latin typeface="Courier New" pitchFamily="49" charset="0"/>
              </a:rPr>
              <a:t>JMenu</a:t>
            </a:r>
            <a:r>
              <a:rPr lang="en-US" sz="2000" dirty="0" smtClean="0">
                <a:solidFill>
                  <a:srgbClr val="0070C0"/>
                </a:solidFill>
                <a:latin typeface="Courier New" pitchFamily="49" charset="0"/>
              </a:rPr>
              <a:t>("File");</a:t>
            </a:r>
          </a:p>
          <a:p>
            <a:pPr lvl="1" eaLnBrk="1" hangingPunct="1"/>
            <a:r>
              <a:rPr lang="en-US" sz="2000" dirty="0" err="1" smtClean="0">
                <a:solidFill>
                  <a:srgbClr val="0070C0"/>
                </a:solidFill>
                <a:latin typeface="Courier New" pitchFamily="49" charset="0"/>
              </a:rPr>
              <a:t>menuBar.add</a:t>
            </a:r>
            <a:r>
              <a:rPr lang="en-US" sz="2000" dirty="0" smtClean="0">
                <a:solidFill>
                  <a:srgbClr val="0070C0"/>
                </a:solidFill>
                <a:latin typeface="Courier New" pitchFamily="49" charset="0"/>
              </a:rPr>
              <a:t>(</a:t>
            </a:r>
            <a:r>
              <a:rPr lang="en-US" sz="2000" dirty="0" err="1" smtClean="0">
                <a:solidFill>
                  <a:srgbClr val="0070C0"/>
                </a:solidFill>
                <a:latin typeface="Courier New" pitchFamily="49" charset="0"/>
              </a:rPr>
              <a:t>fileMenu</a:t>
            </a:r>
            <a:r>
              <a:rPr lang="en-US" sz="2000" dirty="0" smtClean="0">
                <a:solidFill>
                  <a:srgbClr val="0070C0"/>
                </a:solidFill>
                <a:latin typeface="Courier New" pitchFamily="49" charset="0"/>
              </a:rPr>
              <a:t>);</a:t>
            </a:r>
          </a:p>
          <a:p>
            <a:pPr eaLnBrk="1" hangingPunct="1"/>
            <a:r>
              <a:rPr lang="en-US" sz="2000" dirty="0"/>
              <a:t>T</a:t>
            </a:r>
            <a:r>
              <a:rPr lang="en-US" sz="2000" dirty="0" smtClean="0"/>
              <a:t>o create a menu item:</a:t>
            </a:r>
          </a:p>
          <a:p>
            <a:pPr lvl="1" eaLnBrk="1" hangingPunct="1"/>
            <a:r>
              <a:rPr lang="en-US" sz="2000" dirty="0" err="1" smtClean="0">
                <a:solidFill>
                  <a:srgbClr val="0070C0"/>
                </a:solidFill>
                <a:latin typeface="Courier New" pitchFamily="49" charset="0"/>
              </a:rPr>
              <a:t>JMenuItem</a:t>
            </a:r>
            <a:r>
              <a:rPr lang="en-US" sz="2000" dirty="0" smtClean="0">
                <a:solidFill>
                  <a:srgbClr val="0070C0"/>
                </a:solidFill>
                <a:latin typeface="Courier New" pitchFamily="49" charset="0"/>
              </a:rPr>
              <a:t> </a:t>
            </a:r>
            <a:r>
              <a:rPr lang="en-US" sz="2000" dirty="0" err="1" smtClean="0">
                <a:solidFill>
                  <a:srgbClr val="0070C0"/>
                </a:solidFill>
                <a:latin typeface="Courier New" pitchFamily="49" charset="0"/>
              </a:rPr>
              <a:t>openItem</a:t>
            </a:r>
            <a:r>
              <a:rPr lang="en-US" sz="2000" dirty="0" smtClean="0">
                <a:solidFill>
                  <a:srgbClr val="0070C0"/>
                </a:solidFill>
                <a:latin typeface="Courier New" pitchFamily="49" charset="0"/>
              </a:rPr>
              <a:t> = new </a:t>
            </a:r>
            <a:r>
              <a:rPr lang="en-US" sz="2000" dirty="0" err="1" smtClean="0">
                <a:solidFill>
                  <a:srgbClr val="0070C0"/>
                </a:solidFill>
                <a:latin typeface="Courier New" pitchFamily="49" charset="0"/>
              </a:rPr>
              <a:t>JMenuItem</a:t>
            </a:r>
            <a:r>
              <a:rPr lang="en-US" sz="2000" dirty="0" smtClean="0">
                <a:solidFill>
                  <a:srgbClr val="0070C0"/>
                </a:solidFill>
                <a:latin typeface="Courier New" pitchFamily="49" charset="0"/>
              </a:rPr>
              <a:t>("Open");</a:t>
            </a:r>
          </a:p>
          <a:p>
            <a:pPr lvl="1" eaLnBrk="1" hangingPunct="1"/>
            <a:r>
              <a:rPr lang="en-US" sz="2000" dirty="0" err="1" smtClean="0">
                <a:solidFill>
                  <a:srgbClr val="0070C0"/>
                </a:solidFill>
                <a:latin typeface="Courier New" pitchFamily="49" charset="0"/>
              </a:rPr>
              <a:t>fileMenu.add</a:t>
            </a:r>
            <a:r>
              <a:rPr lang="en-US" sz="2000" dirty="0" smtClean="0">
                <a:solidFill>
                  <a:srgbClr val="0070C0"/>
                </a:solidFill>
                <a:latin typeface="Courier New" pitchFamily="49" charset="0"/>
              </a:rPr>
              <a:t>(</a:t>
            </a:r>
            <a:r>
              <a:rPr lang="en-US" sz="2000" dirty="0" err="1" smtClean="0">
                <a:solidFill>
                  <a:srgbClr val="0070C0"/>
                </a:solidFill>
                <a:latin typeface="Courier New" pitchFamily="49" charset="0"/>
              </a:rPr>
              <a:t>openItem</a:t>
            </a:r>
            <a:r>
              <a:rPr lang="en-US" sz="2000" dirty="0" smtClean="0">
                <a:solidFill>
                  <a:srgbClr val="0070C0"/>
                </a:solidFill>
                <a:latin typeface="Courier New" pitchFamily="49" charset="0"/>
              </a:rPr>
              <a:t>);</a:t>
            </a:r>
          </a:p>
          <a:p>
            <a:pPr eaLnBrk="1" hangingPunct="1"/>
            <a:r>
              <a:rPr lang="en-US" sz="2000" dirty="0"/>
              <a:t>T</a:t>
            </a:r>
            <a:r>
              <a:rPr lang="en-US" sz="2000" dirty="0" smtClean="0"/>
              <a:t>o add a separator:</a:t>
            </a:r>
          </a:p>
          <a:p>
            <a:pPr lvl="1" eaLnBrk="1" hangingPunct="1"/>
            <a:r>
              <a:rPr lang="en-US" sz="2000" dirty="0" err="1" smtClean="0">
                <a:solidFill>
                  <a:srgbClr val="0070C0"/>
                </a:solidFill>
                <a:latin typeface="Courier New" pitchFamily="49" charset="0"/>
              </a:rPr>
              <a:t>fileMenu.addSeparator</a:t>
            </a:r>
            <a:r>
              <a:rPr lang="en-US" sz="2000" dirty="0" smtClean="0">
                <a:solidFill>
                  <a:srgbClr val="0070C0"/>
                </a:solidFill>
                <a:latin typeface="Courier New" pitchFamily="49" charset="0"/>
              </a:rPr>
              <a:t>();</a:t>
            </a:r>
          </a:p>
          <a:p>
            <a:pPr eaLnBrk="1" hangingPunct="1"/>
            <a:r>
              <a:rPr lang="en-US" sz="2000" dirty="0"/>
              <a:t>F</a:t>
            </a:r>
            <a:r>
              <a:rPr lang="en-US" sz="2000" dirty="0" smtClean="0"/>
              <a:t>inally, to add the menu bar:</a:t>
            </a:r>
          </a:p>
          <a:p>
            <a:pPr lvl="1" eaLnBrk="1" hangingPunct="1"/>
            <a:r>
              <a:rPr lang="en-US" sz="2000" dirty="0" err="1" smtClean="0">
                <a:solidFill>
                  <a:srgbClr val="0070C0"/>
                </a:solidFill>
                <a:latin typeface="Courier New" pitchFamily="49" charset="0"/>
              </a:rPr>
              <a:t>frame.</a:t>
            </a:r>
            <a:r>
              <a:rPr lang="en-US" sz="2000" dirty="0" err="1" smtClean="0">
                <a:solidFill>
                  <a:srgbClr val="FF0000"/>
                </a:solidFill>
                <a:latin typeface="Courier New" pitchFamily="49" charset="0"/>
              </a:rPr>
              <a:t>setJMenuBar</a:t>
            </a:r>
            <a:r>
              <a:rPr lang="en-US" sz="2000" dirty="0" smtClean="0">
                <a:solidFill>
                  <a:srgbClr val="0070C0"/>
                </a:solidFill>
                <a:latin typeface="Courier New" pitchFamily="49" charset="0"/>
              </a:rPr>
              <a:t>(</a:t>
            </a:r>
            <a:r>
              <a:rPr lang="en-US" sz="2000" dirty="0" err="1" smtClean="0">
                <a:solidFill>
                  <a:srgbClr val="0070C0"/>
                </a:solidFill>
                <a:latin typeface="Courier New" pitchFamily="49" charset="0"/>
              </a:rPr>
              <a:t>menuBar</a:t>
            </a:r>
            <a:r>
              <a:rPr lang="en-US" sz="2000" dirty="0" smtClean="0">
                <a:solidFill>
                  <a:srgbClr val="0070C0"/>
                </a:solidFill>
                <a:latin typeface="Courier New" pitchFamily="49" charset="0"/>
              </a:rPr>
              <a:t>)</a:t>
            </a:r>
            <a:r>
              <a:rPr lang="en-US" sz="2000" dirty="0" smtClean="0">
                <a:solidFill>
                  <a:srgbClr val="0070C0"/>
                </a:solidFill>
              </a:rPr>
              <a:t>  </a:t>
            </a:r>
            <a:r>
              <a:rPr lang="en-US" sz="2000" dirty="0" smtClean="0"/>
              <a:t>(i.e., the </a:t>
            </a:r>
            <a:r>
              <a:rPr lang="en-US" sz="2000" dirty="0" err="1" smtClean="0"/>
              <a:t>menubar</a:t>
            </a:r>
            <a:r>
              <a:rPr lang="en-US" sz="2000" dirty="0" smtClean="0"/>
              <a:t>  (can have </a:t>
            </a:r>
            <a:r>
              <a:rPr lang="en-US" sz="2000" dirty="0" smtClean="0">
                <a:solidFill>
                  <a:srgbClr val="FF0000"/>
                </a:solidFill>
              </a:rPr>
              <a:t>only one </a:t>
            </a:r>
            <a:r>
              <a:rPr lang="en-US" sz="2000" dirty="0" smtClean="0"/>
              <a:t>per </a:t>
            </a:r>
            <a:r>
              <a:rPr lang="en-US" sz="2000" dirty="0" err="1" smtClean="0">
                <a:latin typeface="Courier New" pitchFamily="49" charset="0"/>
                <a:cs typeface="Courier New" pitchFamily="49" charset="0"/>
              </a:rPr>
              <a:t>JFrame</a:t>
            </a:r>
            <a:r>
              <a:rPr lang="en-US" sz="2000" dirty="0" smtClean="0"/>
              <a:t>) is added to the</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JFrame</a:t>
            </a:r>
            <a:r>
              <a:rPr lang="en-US" sz="2000" dirty="0" smtClean="0"/>
              <a:t>)</a:t>
            </a:r>
          </a:p>
          <a:p>
            <a:pPr eaLnBrk="1" hangingPunct="1">
              <a:buFont typeface="Wingdings" pitchFamily="2" charset="2"/>
              <a:buNone/>
            </a:pPr>
            <a:endParaRPr lang="en-US" sz="2000" dirty="0" smtClean="0"/>
          </a:p>
          <a:p>
            <a:pPr lvl="1" eaLnBrk="1" hangingPunct="1"/>
            <a:endParaRPr lang="en-US" sz="2000" dirty="0" smtClean="0">
              <a:latin typeface="Courier New" pitchFamily="49" charset="0"/>
            </a:endParaRPr>
          </a:p>
          <a:p>
            <a:pPr lvl="1" eaLnBrk="1" hangingPunct="1"/>
            <a:endParaRPr lang="en-US" dirty="0" smtClean="0"/>
          </a:p>
          <a:p>
            <a:pPr eaLnBrk="1" hangingPunct="1"/>
            <a:endParaRPr lang="en-CA" dirty="0" smtClean="0"/>
          </a:p>
        </p:txBody>
      </p:sp>
    </p:spTree>
    <p:extLst>
      <p:ext uri="{BB962C8B-B14F-4D97-AF65-F5344CB8AC3E}">
        <p14:creationId xmlns:p14="http://schemas.microsoft.com/office/powerpoint/2010/main" val="285592063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Adding Menus to Drawing Game</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sz="2400" dirty="0" smtClean="0"/>
              <a:t>What if we want to add more colors and let the user select the current drawing color from a list of menu choices?</a:t>
            </a:r>
            <a:endParaRPr lang="en-US" sz="2400" dirty="0"/>
          </a:p>
        </p:txBody>
      </p:sp>
      <p:sp>
        <p:nvSpPr>
          <p:cNvPr id="4" name="TextBox 3"/>
          <p:cNvSpPr txBox="1"/>
          <p:nvPr/>
        </p:nvSpPr>
        <p:spPr>
          <a:xfrm>
            <a:off x="261730" y="2438400"/>
            <a:ext cx="7109639" cy="4401205"/>
          </a:xfrm>
          <a:prstGeom prst="rect">
            <a:avLst/>
          </a:prstGeom>
          <a:noFill/>
        </p:spPr>
        <p:txBody>
          <a:bodyPr wrap="none" rtlCol="0">
            <a:spAutoFit/>
          </a:bodyPr>
          <a:lstStyle/>
          <a:p>
            <a:r>
              <a:rPr lang="en-US" sz="2000" dirty="0">
                <a:latin typeface="Courier New" pitchFamily="49" charset="0"/>
                <a:cs typeface="Courier New" pitchFamily="49" charset="0"/>
              </a:rPr>
              <a:t>class </a:t>
            </a:r>
            <a:r>
              <a:rPr lang="en-US" sz="2000" dirty="0" err="1">
                <a:latin typeface="Courier New" pitchFamily="49" charset="0"/>
                <a:cs typeface="Courier New" pitchFamily="49" charset="0"/>
              </a:rPr>
              <a:t>MyFrame</a:t>
            </a:r>
            <a:r>
              <a:rPr lang="en-US" sz="2000" dirty="0">
                <a:latin typeface="Courier New" pitchFamily="49" charset="0"/>
                <a:cs typeface="Courier New" pitchFamily="49" charset="0"/>
              </a:rPr>
              <a:t> extends </a:t>
            </a:r>
            <a:r>
              <a:rPr lang="en-US" sz="2000" dirty="0" err="1">
                <a:latin typeface="Courier New" pitchFamily="49" charset="0"/>
                <a:cs typeface="Courier New" pitchFamily="49" charset="0"/>
              </a:rPr>
              <a:t>JFrame</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public </a:t>
            </a:r>
            <a:r>
              <a:rPr lang="en-US" sz="2000" dirty="0" err="1">
                <a:latin typeface="Courier New" pitchFamily="49" charset="0"/>
                <a:cs typeface="Courier New" pitchFamily="49" charset="0"/>
              </a:rPr>
              <a:t>MyFrame</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JMenuBar</a:t>
            </a:r>
            <a:r>
              <a:rPr lang="en-US" sz="2000" dirty="0">
                <a:latin typeface="Courier New" pitchFamily="49" charset="0"/>
                <a:cs typeface="Courier New" pitchFamily="49" charset="0"/>
              </a:rPr>
              <a:t> bar = new </a:t>
            </a:r>
            <a:r>
              <a:rPr lang="en-US" sz="2000" dirty="0" err="1">
                <a:latin typeface="Courier New" pitchFamily="49" charset="0"/>
                <a:cs typeface="Courier New" pitchFamily="49" charset="0"/>
              </a:rPr>
              <a:t>JMenuBar</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setJMenuBar</a:t>
            </a:r>
            <a:r>
              <a:rPr lang="en-US" sz="2000" dirty="0">
                <a:latin typeface="Courier New" pitchFamily="49" charset="0"/>
                <a:cs typeface="Courier New" pitchFamily="49" charset="0"/>
              </a:rPr>
              <a:t>(bar);</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JMenu</a:t>
            </a:r>
            <a:r>
              <a:rPr lang="en-US" sz="2000" dirty="0">
                <a:latin typeface="Courier New" pitchFamily="49" charset="0"/>
                <a:cs typeface="Courier New" pitchFamily="49" charset="0"/>
              </a:rPr>
              <a:t> color = new </a:t>
            </a:r>
            <a:r>
              <a:rPr lang="en-US" sz="2000" dirty="0" err="1">
                <a:latin typeface="Courier New" pitchFamily="49" charset="0"/>
                <a:cs typeface="Courier New" pitchFamily="49" charset="0"/>
              </a:rPr>
              <a:t>JMenu</a:t>
            </a:r>
            <a:r>
              <a:rPr lang="en-US" sz="2000" dirty="0">
                <a:latin typeface="Courier New" pitchFamily="49" charset="0"/>
                <a:cs typeface="Courier New" pitchFamily="49" charset="0"/>
              </a:rPr>
              <a:t>("Color");</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bar.add</a:t>
            </a:r>
            <a:r>
              <a:rPr lang="en-US" sz="2000" dirty="0">
                <a:latin typeface="Courier New" pitchFamily="49" charset="0"/>
                <a:cs typeface="Courier New" pitchFamily="49" charset="0"/>
              </a:rPr>
              <a:t>(color);</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JMenuItem</a:t>
            </a:r>
            <a:r>
              <a:rPr lang="en-US" sz="2000" dirty="0">
                <a:latin typeface="Courier New" pitchFamily="49" charset="0"/>
                <a:cs typeface="Courier New" pitchFamily="49" charset="0"/>
              </a:rPr>
              <a:t> green = new </a:t>
            </a:r>
            <a:r>
              <a:rPr lang="en-US" sz="2000" dirty="0" err="1">
                <a:latin typeface="Courier New" pitchFamily="49" charset="0"/>
                <a:cs typeface="Courier New" pitchFamily="49" charset="0"/>
              </a:rPr>
              <a:t>JMenuItem</a:t>
            </a:r>
            <a:r>
              <a:rPr lang="en-US" sz="2000" dirty="0">
                <a:latin typeface="Courier New" pitchFamily="49" charset="0"/>
                <a:cs typeface="Courier New" pitchFamily="49" charset="0"/>
              </a:rPr>
              <a:t>("Green");</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JMenuItem</a:t>
            </a:r>
            <a:r>
              <a:rPr lang="en-US" sz="2000" dirty="0">
                <a:latin typeface="Courier New" pitchFamily="49" charset="0"/>
                <a:cs typeface="Courier New" pitchFamily="49" charset="0"/>
              </a:rPr>
              <a:t> red = new </a:t>
            </a:r>
            <a:r>
              <a:rPr lang="en-US" sz="2000" dirty="0" err="1">
                <a:latin typeface="Courier New" pitchFamily="49" charset="0"/>
                <a:cs typeface="Courier New" pitchFamily="49" charset="0"/>
              </a:rPr>
              <a:t>JMenuItem</a:t>
            </a:r>
            <a:r>
              <a:rPr lang="en-US" sz="2000" dirty="0">
                <a:latin typeface="Courier New" pitchFamily="49" charset="0"/>
                <a:cs typeface="Courier New" pitchFamily="49" charset="0"/>
              </a:rPr>
              <a:t>("Red");</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JMenuItem</a:t>
            </a:r>
            <a:r>
              <a:rPr lang="en-US" sz="2000" dirty="0">
                <a:latin typeface="Courier New" pitchFamily="49" charset="0"/>
                <a:cs typeface="Courier New" pitchFamily="49" charset="0"/>
              </a:rPr>
              <a:t> blue  = new </a:t>
            </a:r>
            <a:r>
              <a:rPr lang="en-US" sz="2000" dirty="0" err="1">
                <a:latin typeface="Courier New" pitchFamily="49" charset="0"/>
                <a:cs typeface="Courier New" pitchFamily="49" charset="0"/>
              </a:rPr>
              <a:t>JMenuItem</a:t>
            </a:r>
            <a:r>
              <a:rPr lang="en-US" sz="2000" dirty="0">
                <a:latin typeface="Courier New" pitchFamily="49" charset="0"/>
                <a:cs typeface="Courier New" pitchFamily="49" charset="0"/>
              </a:rPr>
              <a:t>("Blue");</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color.add</a:t>
            </a:r>
            <a:r>
              <a:rPr lang="en-US" sz="2000" dirty="0">
                <a:latin typeface="Courier New" pitchFamily="49" charset="0"/>
                <a:cs typeface="Courier New" pitchFamily="49" charset="0"/>
              </a:rPr>
              <a:t>(green);</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color.add</a:t>
            </a:r>
            <a:r>
              <a:rPr lang="en-US" sz="2000" dirty="0">
                <a:latin typeface="Courier New" pitchFamily="49" charset="0"/>
                <a:cs typeface="Courier New" pitchFamily="49" charset="0"/>
              </a:rPr>
              <a:t>(red);</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color.add</a:t>
            </a:r>
            <a:r>
              <a:rPr lang="en-US" sz="2000" dirty="0">
                <a:latin typeface="Courier New" pitchFamily="49" charset="0"/>
                <a:cs typeface="Courier New" pitchFamily="49" charset="0"/>
              </a:rPr>
              <a:t>(blue);</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a:t>
            </a:r>
            <a:endParaRPr lang="en-US" sz="2000" dirty="0">
              <a:latin typeface="Courier New" pitchFamily="49" charset="0"/>
              <a:cs typeface="Courier New" pitchFamily="49" charset="0"/>
            </a:endParaRPr>
          </a:p>
        </p:txBody>
      </p:sp>
    </p:spTree>
    <p:extLst>
      <p:ext uri="{BB962C8B-B14F-4D97-AF65-F5344CB8AC3E}">
        <p14:creationId xmlns:p14="http://schemas.microsoft.com/office/powerpoint/2010/main" val="287360651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Handling Menu Items Select</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sz="2400" dirty="0" smtClean="0"/>
              <a:t>A menu item is very similar to a button. It can only be selected.</a:t>
            </a:r>
          </a:p>
          <a:p>
            <a:r>
              <a:rPr lang="en-US" sz="2400" dirty="0" smtClean="0"/>
              <a:t>For a menu item, we can call the </a:t>
            </a:r>
            <a:r>
              <a:rPr lang="en-US" sz="2400" dirty="0" err="1" smtClean="0">
                <a:solidFill>
                  <a:srgbClr val="0070C0"/>
                </a:solidFill>
              </a:rPr>
              <a:t>addActionListener</a:t>
            </a:r>
            <a:r>
              <a:rPr lang="en-US" sz="2400" dirty="0" smtClean="0"/>
              <a:t> method to register an object of type </a:t>
            </a:r>
            <a:r>
              <a:rPr lang="en-US" sz="2400" dirty="0" err="1" smtClean="0">
                <a:solidFill>
                  <a:srgbClr val="0070C0"/>
                </a:solidFill>
              </a:rPr>
              <a:t>ActionListener</a:t>
            </a:r>
            <a:r>
              <a:rPr lang="en-US" sz="2400" dirty="0" smtClean="0"/>
              <a:t> with the menu item. </a:t>
            </a:r>
          </a:p>
          <a:p>
            <a:r>
              <a:rPr lang="en-US" sz="2400" dirty="0" smtClean="0"/>
              <a:t>We next show the rewritten program.</a:t>
            </a:r>
          </a:p>
          <a:p>
            <a:r>
              <a:rPr lang="en-US" sz="2400" dirty="0" smtClean="0"/>
              <a:t>We have created a single </a:t>
            </a:r>
            <a:r>
              <a:rPr lang="en-US" sz="2400" dirty="0" err="1" smtClean="0">
                <a:solidFill>
                  <a:srgbClr val="0070C0"/>
                </a:solidFill>
              </a:rPr>
              <a:t>ColorListener</a:t>
            </a:r>
            <a:r>
              <a:rPr lang="en-US" sz="2400" dirty="0" smtClean="0"/>
              <a:t> class. We create different objects from it for color listeners of different colors.</a:t>
            </a:r>
          </a:p>
          <a:p>
            <a:r>
              <a:rPr lang="en-US" sz="2400" dirty="0" smtClean="0"/>
              <a:t>Since the </a:t>
            </a:r>
            <a:r>
              <a:rPr lang="en-US" sz="2400" dirty="0" err="1" smtClean="0">
                <a:solidFill>
                  <a:srgbClr val="0070C0"/>
                </a:solidFill>
              </a:rPr>
              <a:t>ColorListener</a:t>
            </a:r>
            <a:r>
              <a:rPr lang="en-US" sz="2400" dirty="0" smtClean="0"/>
              <a:t> class is used multiple times, it cannot be anonymous.</a:t>
            </a:r>
            <a:endParaRPr lang="en-US" sz="2400" dirty="0"/>
          </a:p>
        </p:txBody>
      </p:sp>
    </p:spTree>
    <p:extLst>
      <p:ext uri="{BB962C8B-B14F-4D97-AF65-F5344CB8AC3E}">
        <p14:creationId xmlns:p14="http://schemas.microsoft.com/office/powerpoint/2010/main" val="252721133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8197"/>
            <a:ext cx="6647974" cy="7171194"/>
          </a:xfrm>
          <a:prstGeom prst="rect">
            <a:avLst/>
          </a:prstGeom>
          <a:noFill/>
        </p:spPr>
        <p:txBody>
          <a:bodyPr wrap="none" rtlCol="0">
            <a:spAutoFit/>
          </a:bodyPr>
          <a:lstStyle/>
          <a:p>
            <a:r>
              <a:rPr lang="en-US" sz="2000" dirty="0">
                <a:latin typeface="Courier New" pitchFamily="49" charset="0"/>
                <a:cs typeface="Courier New" pitchFamily="49" charset="0"/>
              </a:rPr>
              <a:t>import </a:t>
            </a:r>
            <a:r>
              <a:rPr lang="en-US" sz="2000" dirty="0" err="1">
                <a:latin typeface="Courier New" pitchFamily="49" charset="0"/>
                <a:cs typeface="Courier New" pitchFamily="49" charset="0"/>
              </a:rPr>
              <a:t>java.awt</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import </a:t>
            </a:r>
            <a:r>
              <a:rPr lang="en-US" sz="2000" dirty="0" err="1">
                <a:latin typeface="Courier New" pitchFamily="49" charset="0"/>
                <a:cs typeface="Courier New" pitchFamily="49" charset="0"/>
              </a:rPr>
              <a:t>java.awt.event</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import </a:t>
            </a:r>
            <a:r>
              <a:rPr lang="en-US" sz="2000" dirty="0" err="1">
                <a:latin typeface="Courier New" pitchFamily="49" charset="0"/>
                <a:cs typeface="Courier New" pitchFamily="49" charset="0"/>
              </a:rPr>
              <a:t>java.awt.geom</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import </a:t>
            </a:r>
            <a:r>
              <a:rPr lang="en-US" sz="2000" dirty="0" err="1">
                <a:latin typeface="Courier New" pitchFamily="49" charset="0"/>
                <a:cs typeface="Courier New" pitchFamily="49" charset="0"/>
              </a:rPr>
              <a:t>java.util</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import </a:t>
            </a:r>
            <a:r>
              <a:rPr lang="en-US" sz="2000" dirty="0" err="1">
                <a:latin typeface="Courier New" pitchFamily="49" charset="0"/>
                <a:cs typeface="Courier New" pitchFamily="49" charset="0"/>
              </a:rPr>
              <a:t>javax.swing</a:t>
            </a:r>
            <a:r>
              <a:rPr lang="en-US" sz="2000" dirty="0">
                <a:latin typeface="Courier New" pitchFamily="49" charset="0"/>
                <a:cs typeface="Courier New" pitchFamily="49" charset="0"/>
              </a:rPr>
              <a:t>.*;</a:t>
            </a: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public class </a:t>
            </a:r>
            <a:r>
              <a:rPr lang="en-US" sz="2000" dirty="0" err="1">
                <a:latin typeface="Courier New" pitchFamily="49" charset="0"/>
                <a:cs typeface="Courier New" pitchFamily="49" charset="0"/>
              </a:rPr>
              <a:t>DrawingGame</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public static void main(String[] </a:t>
            </a:r>
            <a:r>
              <a:rPr lang="en-US" sz="2000" dirty="0" err="1">
                <a:latin typeface="Courier New" pitchFamily="49" charset="0"/>
                <a:cs typeface="Courier New" pitchFamily="49" charset="0"/>
              </a:rPr>
              <a:t>args</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MyFrame</a:t>
            </a:r>
            <a:r>
              <a:rPr lang="en-US" sz="2000" dirty="0">
                <a:latin typeface="Courier New" pitchFamily="49" charset="0"/>
                <a:cs typeface="Courier New" pitchFamily="49" charset="0"/>
              </a:rPr>
              <a:t> f = new </a:t>
            </a:r>
            <a:r>
              <a:rPr lang="en-US" sz="2000" dirty="0" err="1">
                <a:latin typeface="Courier New" pitchFamily="49" charset="0"/>
                <a:cs typeface="Courier New" pitchFamily="49" charset="0"/>
              </a:rPr>
              <a:t>MyFrame</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f.setVisible</a:t>
            </a:r>
            <a:r>
              <a:rPr lang="en-US" sz="2000" dirty="0">
                <a:latin typeface="Courier New" pitchFamily="49" charset="0"/>
                <a:cs typeface="Courier New" pitchFamily="49" charset="0"/>
              </a:rPr>
              <a:t>(true);</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a:t>
            </a: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class </a:t>
            </a:r>
            <a:r>
              <a:rPr lang="en-US" sz="2000" dirty="0" err="1">
                <a:latin typeface="Courier New" pitchFamily="49" charset="0"/>
                <a:cs typeface="Courier New" pitchFamily="49" charset="0"/>
              </a:rPr>
              <a:t>MyFrame</a:t>
            </a:r>
            <a:r>
              <a:rPr lang="en-US" sz="2000" dirty="0">
                <a:latin typeface="Courier New" pitchFamily="49" charset="0"/>
                <a:cs typeface="Courier New" pitchFamily="49" charset="0"/>
              </a:rPr>
              <a:t> extends </a:t>
            </a:r>
            <a:r>
              <a:rPr lang="en-US" sz="2000" dirty="0" err="1">
                <a:latin typeface="Courier New" pitchFamily="49" charset="0"/>
                <a:cs typeface="Courier New" pitchFamily="49" charset="0"/>
              </a:rPr>
              <a:t>JFrame</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MyPanel</a:t>
            </a:r>
            <a:r>
              <a:rPr lang="en-US" sz="2000" dirty="0">
                <a:latin typeface="Courier New" pitchFamily="49" charset="0"/>
                <a:cs typeface="Courier New" pitchFamily="49" charset="0"/>
              </a:rPr>
              <a:t> p;</a:t>
            </a:r>
          </a:p>
          <a:p>
            <a:r>
              <a:rPr lang="en-US" sz="2000" dirty="0">
                <a:latin typeface="Courier New" pitchFamily="49" charset="0"/>
                <a:cs typeface="Courier New" pitchFamily="49" charset="0"/>
              </a:rPr>
              <a:t>  public </a:t>
            </a:r>
            <a:r>
              <a:rPr lang="en-US" sz="2000" dirty="0" err="1">
                <a:latin typeface="Courier New" pitchFamily="49" charset="0"/>
                <a:cs typeface="Courier New" pitchFamily="49" charset="0"/>
              </a:rPr>
              <a:t>MyFrame</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setSize</a:t>
            </a:r>
            <a:r>
              <a:rPr lang="en-US" sz="2000" dirty="0">
                <a:latin typeface="Courier New" pitchFamily="49" charset="0"/>
                <a:cs typeface="Courier New" pitchFamily="49" charset="0"/>
              </a:rPr>
              <a:t>(300, 300);</a:t>
            </a:r>
          </a:p>
          <a:p>
            <a:r>
              <a:rPr lang="en-US" sz="2000" dirty="0">
                <a:latin typeface="Courier New" pitchFamily="49" charset="0"/>
                <a:cs typeface="Courier New" pitchFamily="49" charset="0"/>
              </a:rPr>
              <a:t>    p = new </a:t>
            </a:r>
            <a:r>
              <a:rPr lang="en-US" sz="2000" dirty="0" err="1">
                <a:latin typeface="Courier New" pitchFamily="49" charset="0"/>
                <a:cs typeface="Courier New" pitchFamily="49" charset="0"/>
              </a:rPr>
              <a:t>MyPanel</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add(p);</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JMenuBar</a:t>
            </a:r>
            <a:r>
              <a:rPr lang="en-US" sz="2000" dirty="0">
                <a:latin typeface="Courier New" pitchFamily="49" charset="0"/>
                <a:cs typeface="Courier New" pitchFamily="49" charset="0"/>
              </a:rPr>
              <a:t> bar = new </a:t>
            </a:r>
            <a:r>
              <a:rPr lang="en-US" sz="2000" dirty="0" err="1">
                <a:latin typeface="Courier New" pitchFamily="49" charset="0"/>
                <a:cs typeface="Courier New" pitchFamily="49" charset="0"/>
              </a:rPr>
              <a:t>JMenuBar</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setJMenuBar</a:t>
            </a:r>
            <a:r>
              <a:rPr lang="en-US" sz="2000" dirty="0">
                <a:latin typeface="Courier New" pitchFamily="49" charset="0"/>
                <a:cs typeface="Courier New" pitchFamily="49" charset="0"/>
              </a:rPr>
              <a:t>(bar);</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JMenu</a:t>
            </a:r>
            <a:r>
              <a:rPr lang="en-US" sz="2000" dirty="0">
                <a:latin typeface="Courier New" pitchFamily="49" charset="0"/>
                <a:cs typeface="Courier New" pitchFamily="49" charset="0"/>
              </a:rPr>
              <a:t> color = new </a:t>
            </a:r>
            <a:r>
              <a:rPr lang="en-US" sz="2000" dirty="0" err="1">
                <a:latin typeface="Courier New" pitchFamily="49" charset="0"/>
                <a:cs typeface="Courier New" pitchFamily="49" charset="0"/>
              </a:rPr>
              <a:t>JMenu</a:t>
            </a:r>
            <a:r>
              <a:rPr lang="en-US" sz="2000" dirty="0">
                <a:latin typeface="Courier New" pitchFamily="49" charset="0"/>
                <a:cs typeface="Courier New" pitchFamily="49" charset="0"/>
              </a:rPr>
              <a:t>("Color");</a:t>
            </a:r>
          </a:p>
          <a:p>
            <a:r>
              <a:rPr lang="en-US" sz="2000" dirty="0">
                <a:latin typeface="Courier New" pitchFamily="49" charset="0"/>
                <a:cs typeface="Courier New" pitchFamily="49" charset="0"/>
              </a:rPr>
              <a:t>    </a:t>
            </a:r>
          </a:p>
        </p:txBody>
      </p:sp>
    </p:spTree>
    <p:extLst>
      <p:ext uri="{BB962C8B-B14F-4D97-AF65-F5344CB8AC3E}">
        <p14:creationId xmlns:p14="http://schemas.microsoft.com/office/powerpoint/2010/main" val="4169504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9067800" cy="6247864"/>
          </a:xfrm>
          <a:prstGeom prst="rect">
            <a:avLst/>
          </a:prstGeom>
        </p:spPr>
        <p:txBody>
          <a:bodyPr wrap="square">
            <a:spAutoFit/>
          </a:bodyPr>
          <a:lstStyle/>
          <a:p>
            <a:r>
              <a:rPr lang="en-US" sz="2000" dirty="0">
                <a:latin typeface="Courier New" pitchFamily="49" charset="0"/>
                <a:cs typeface="Courier New" pitchFamily="49" charset="0"/>
              </a:rPr>
              <a:t>import </a:t>
            </a:r>
            <a:r>
              <a:rPr lang="en-US" sz="2000" dirty="0" err="1">
                <a:latin typeface="Courier New" pitchFamily="49" charset="0"/>
                <a:cs typeface="Courier New" pitchFamily="49" charset="0"/>
              </a:rPr>
              <a:t>java.awt.event</a:t>
            </a:r>
            <a:r>
              <a:rPr lang="en-US" sz="2000" dirty="0">
                <a:latin typeface="Courier New" pitchFamily="49" charset="0"/>
                <a:cs typeface="Courier New" pitchFamily="49" charset="0"/>
              </a:rPr>
              <a:t>.*;</a:t>
            </a:r>
          </a:p>
          <a:p>
            <a:r>
              <a:rPr lang="en-US" sz="2000" dirty="0">
                <a:solidFill>
                  <a:srgbClr val="FF0000"/>
                </a:solidFill>
                <a:latin typeface="Courier New" pitchFamily="49" charset="0"/>
                <a:cs typeface="Courier New" pitchFamily="49" charset="0"/>
              </a:rPr>
              <a:t>import </a:t>
            </a:r>
            <a:r>
              <a:rPr lang="en-US" sz="2000" dirty="0" err="1">
                <a:solidFill>
                  <a:srgbClr val="FF0000"/>
                </a:solidFill>
                <a:latin typeface="Courier New" pitchFamily="49" charset="0"/>
                <a:cs typeface="Courier New" pitchFamily="49" charset="0"/>
              </a:rPr>
              <a:t>javax.swing.Timer</a:t>
            </a:r>
            <a:r>
              <a:rPr lang="en-US" sz="2000" dirty="0">
                <a:solidFill>
                  <a:srgbClr val="FF0000"/>
                </a:solidFill>
                <a:latin typeface="Courier New" pitchFamily="49" charset="0"/>
                <a:cs typeface="Courier New" pitchFamily="49" charset="0"/>
              </a:rPr>
              <a:t>;</a:t>
            </a:r>
          </a:p>
          <a:p>
            <a:r>
              <a:rPr lang="en-US" sz="2000" dirty="0">
                <a:latin typeface="Courier New" pitchFamily="49" charset="0"/>
                <a:cs typeface="Courier New" pitchFamily="49" charset="0"/>
              </a:rPr>
              <a:t>import </a:t>
            </a:r>
            <a:r>
              <a:rPr lang="en-US" sz="2000" dirty="0" err="1">
                <a:latin typeface="Courier New" pitchFamily="49" charset="0"/>
                <a:cs typeface="Courier New" pitchFamily="49" charset="0"/>
              </a:rPr>
              <a:t>java.util</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public class </a:t>
            </a:r>
            <a:r>
              <a:rPr lang="en-US" sz="2000" dirty="0" err="1">
                <a:latin typeface="Courier New" pitchFamily="49" charset="0"/>
                <a:cs typeface="Courier New" pitchFamily="49" charset="0"/>
              </a:rPr>
              <a:t>TypingGame</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public static void main(String[] </a:t>
            </a:r>
            <a:r>
              <a:rPr lang="en-US" sz="2000" dirty="0" err="1">
                <a:latin typeface="Courier New" pitchFamily="49" charset="0"/>
                <a:cs typeface="Courier New" pitchFamily="49" charset="0"/>
              </a:rPr>
              <a:t>args</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Timer t = new </a:t>
            </a:r>
            <a:r>
              <a:rPr lang="en-US" sz="2000" dirty="0">
                <a:solidFill>
                  <a:srgbClr val="FF0000"/>
                </a:solidFill>
                <a:latin typeface="Courier New" pitchFamily="49" charset="0"/>
                <a:cs typeface="Courier New" pitchFamily="49" charset="0"/>
              </a:rPr>
              <a:t>Timer</a:t>
            </a:r>
            <a:r>
              <a:rPr lang="en-US" sz="2000" dirty="0">
                <a:latin typeface="Courier New" pitchFamily="49" charset="0"/>
                <a:cs typeface="Courier New" pitchFamily="49" charset="0"/>
              </a:rPr>
              <a:t>(200,new </a:t>
            </a:r>
            <a:r>
              <a:rPr lang="en-US" sz="2000" dirty="0" err="1">
                <a:latin typeface="Courier New" pitchFamily="49" charset="0"/>
                <a:cs typeface="Courier New" pitchFamily="49" charset="0"/>
              </a:rPr>
              <a:t>TimerListener</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t.</a:t>
            </a:r>
            <a:r>
              <a:rPr lang="en-US" sz="2000" dirty="0" err="1">
                <a:solidFill>
                  <a:srgbClr val="FF0000"/>
                </a:solidFill>
                <a:latin typeface="Courier New" pitchFamily="49" charset="0"/>
                <a:cs typeface="Courier New" pitchFamily="49" charset="0"/>
              </a:rPr>
              <a:t>start</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JFrame</a:t>
            </a:r>
            <a:r>
              <a:rPr lang="en-US" sz="2000" dirty="0">
                <a:latin typeface="Courier New" pitchFamily="49" charset="0"/>
                <a:cs typeface="Courier New" pitchFamily="49" charset="0"/>
              </a:rPr>
              <a:t> frame = new </a:t>
            </a:r>
            <a:r>
              <a:rPr lang="en-US" sz="2000" dirty="0" err="1">
                <a:latin typeface="Courier New" pitchFamily="49" charset="0"/>
                <a:cs typeface="Courier New" pitchFamily="49" charset="0"/>
              </a:rPr>
              <a:t>JFrame</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frame.setVisible</a:t>
            </a:r>
            <a:r>
              <a:rPr lang="en-US" sz="2000" dirty="0">
                <a:latin typeface="Courier New" pitchFamily="49" charset="0"/>
                <a:cs typeface="Courier New" pitchFamily="49" charset="0"/>
              </a:rPr>
              <a:t>(true);</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a:t>
            </a: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class </a:t>
            </a:r>
            <a:r>
              <a:rPr lang="en-US" sz="2000" dirty="0" err="1">
                <a:latin typeface="Courier New" pitchFamily="49" charset="0"/>
                <a:cs typeface="Courier New" pitchFamily="49" charset="0"/>
              </a:rPr>
              <a:t>TimerListener</a:t>
            </a:r>
            <a:r>
              <a:rPr lang="en-US" sz="2000" dirty="0">
                <a:latin typeface="Courier New" pitchFamily="49" charset="0"/>
                <a:cs typeface="Courier New" pitchFamily="49" charset="0"/>
              </a:rPr>
              <a:t> implements </a:t>
            </a:r>
            <a:r>
              <a:rPr lang="en-US" sz="2000" dirty="0" err="1">
                <a:solidFill>
                  <a:srgbClr val="FF0000"/>
                </a:solidFill>
                <a:latin typeface="Courier New" pitchFamily="49" charset="0"/>
                <a:cs typeface="Courier New" pitchFamily="49" charset="0"/>
              </a:rPr>
              <a:t>ActionListener</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&lt;Character&gt; </a:t>
            </a:r>
            <a:r>
              <a:rPr lang="en-US" sz="2000" dirty="0" err="1">
                <a:latin typeface="Courier New" pitchFamily="49" charset="0"/>
                <a:cs typeface="Courier New" pitchFamily="49" charset="0"/>
              </a:rPr>
              <a:t>charList</a:t>
            </a:r>
            <a:r>
              <a:rPr lang="en-US" sz="2000" dirty="0">
                <a:latin typeface="Courier New" pitchFamily="49" charset="0"/>
                <a:cs typeface="Courier New" pitchFamily="49" charset="0"/>
              </a:rPr>
              <a:t> = new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&lt;&gt;();</a:t>
            </a:r>
          </a:p>
          <a:p>
            <a:r>
              <a:rPr lang="en-US" sz="2000" dirty="0">
                <a:latin typeface="Courier New" pitchFamily="49" charset="0"/>
                <a:cs typeface="Courier New" pitchFamily="49" charset="0"/>
              </a:rPr>
              <a:t>  public void </a:t>
            </a:r>
            <a:r>
              <a:rPr lang="en-US" sz="2000" dirty="0" err="1">
                <a:solidFill>
                  <a:srgbClr val="FF0000"/>
                </a:solidFill>
                <a:latin typeface="Courier New" pitchFamily="49" charset="0"/>
                <a:cs typeface="Courier New" pitchFamily="49" charset="0"/>
              </a:rPr>
              <a:t>actionPerformed</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ActionEvent</a:t>
            </a:r>
            <a:r>
              <a:rPr lang="en-US" sz="2000" dirty="0">
                <a:latin typeface="Courier New" pitchFamily="49" charset="0"/>
                <a:cs typeface="Courier New" pitchFamily="49" charset="0"/>
              </a:rPr>
              <a:t> e){</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charList.add</a:t>
            </a:r>
            <a:r>
              <a:rPr lang="en-US" sz="2000" dirty="0">
                <a:latin typeface="Courier New" pitchFamily="49" charset="0"/>
                <a:cs typeface="Courier New" pitchFamily="49" charset="0"/>
              </a:rPr>
              <a:t>((char)('a'+(</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Math.random</a:t>
            </a:r>
            <a:r>
              <a:rPr lang="en-US" sz="2000" dirty="0">
                <a:latin typeface="Courier New" pitchFamily="49" charset="0"/>
                <a:cs typeface="Courier New" pitchFamily="49" charset="0"/>
              </a:rPr>
              <a:t>()*26))));</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System.out.println</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charList</a:t>
            </a:r>
            <a:r>
              <a:rPr lang="en-US" sz="2000" dirty="0" smtClean="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a:t>
            </a:r>
          </a:p>
          <a:p>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p>
        </p:txBody>
      </p:sp>
    </p:spTree>
    <p:extLst>
      <p:ext uri="{BB962C8B-B14F-4D97-AF65-F5344CB8AC3E}">
        <p14:creationId xmlns:p14="http://schemas.microsoft.com/office/powerpoint/2010/main" val="335837805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52400"/>
            <a:ext cx="8456161" cy="7017306"/>
          </a:xfrm>
          <a:prstGeom prst="rect">
            <a:avLst/>
          </a:prstGeom>
          <a:noFill/>
        </p:spPr>
        <p:txBody>
          <a:bodyPr wrap="none" rtlCol="0">
            <a:spAutoFit/>
          </a:bodyPr>
          <a:lstStyle/>
          <a:p>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bar.add</a:t>
            </a:r>
            <a:r>
              <a:rPr lang="en-US" dirty="0" smtClean="0">
                <a:latin typeface="Courier New" pitchFamily="49" charset="0"/>
                <a:cs typeface="Courier New" pitchFamily="49" charset="0"/>
              </a:rPr>
              <a:t>(color</a:t>
            </a:r>
            <a:r>
              <a:rPr lang="en-US" dirty="0">
                <a:latin typeface="Courier New" pitchFamily="49" charset="0"/>
                <a:cs typeface="Courier New" pitchFamily="49" charset="0"/>
              </a:rPr>
              <a:t>);</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JMenuItem</a:t>
            </a:r>
            <a:r>
              <a:rPr lang="en-US" dirty="0">
                <a:latin typeface="Courier New" pitchFamily="49" charset="0"/>
                <a:cs typeface="Courier New" pitchFamily="49" charset="0"/>
              </a:rPr>
              <a:t> green = new </a:t>
            </a:r>
            <a:r>
              <a:rPr lang="en-US" dirty="0" err="1">
                <a:latin typeface="Courier New" pitchFamily="49" charset="0"/>
                <a:cs typeface="Courier New" pitchFamily="49" charset="0"/>
              </a:rPr>
              <a:t>JMenuItem</a:t>
            </a:r>
            <a:r>
              <a:rPr lang="en-US" dirty="0">
                <a:latin typeface="Courier New" pitchFamily="49" charset="0"/>
                <a:cs typeface="Courier New" pitchFamily="49" charset="0"/>
              </a:rPr>
              <a:t>("Green");</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JMenuItem</a:t>
            </a:r>
            <a:r>
              <a:rPr lang="en-US" dirty="0">
                <a:latin typeface="Courier New" pitchFamily="49" charset="0"/>
                <a:cs typeface="Courier New" pitchFamily="49" charset="0"/>
              </a:rPr>
              <a:t> red = new </a:t>
            </a:r>
            <a:r>
              <a:rPr lang="en-US" dirty="0" err="1">
                <a:latin typeface="Courier New" pitchFamily="49" charset="0"/>
                <a:cs typeface="Courier New" pitchFamily="49" charset="0"/>
              </a:rPr>
              <a:t>JMenuItem</a:t>
            </a:r>
            <a:r>
              <a:rPr lang="en-US" dirty="0">
                <a:latin typeface="Courier New" pitchFamily="49" charset="0"/>
                <a:cs typeface="Courier New" pitchFamily="49" charset="0"/>
              </a:rPr>
              <a:t>("Red");</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JMenuItem</a:t>
            </a:r>
            <a:r>
              <a:rPr lang="en-US" dirty="0">
                <a:latin typeface="Courier New" pitchFamily="49" charset="0"/>
                <a:cs typeface="Courier New" pitchFamily="49" charset="0"/>
              </a:rPr>
              <a:t> blue  = new </a:t>
            </a:r>
            <a:r>
              <a:rPr lang="en-US" dirty="0" err="1">
                <a:latin typeface="Courier New" pitchFamily="49" charset="0"/>
                <a:cs typeface="Courier New" pitchFamily="49" charset="0"/>
              </a:rPr>
              <a:t>JMenuItem</a:t>
            </a:r>
            <a:r>
              <a:rPr lang="en-US" dirty="0">
                <a:latin typeface="Courier New" pitchFamily="49" charset="0"/>
                <a:cs typeface="Courier New" pitchFamily="49" charset="0"/>
              </a:rPr>
              <a:t>("Blue");</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color.add</a:t>
            </a:r>
            <a:r>
              <a:rPr lang="en-US" dirty="0">
                <a:latin typeface="Courier New" pitchFamily="49" charset="0"/>
                <a:cs typeface="Courier New" pitchFamily="49" charset="0"/>
              </a:rPr>
              <a:t>(green);</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color.add</a:t>
            </a:r>
            <a:r>
              <a:rPr lang="en-US" dirty="0">
                <a:latin typeface="Courier New" pitchFamily="49" charset="0"/>
                <a:cs typeface="Courier New" pitchFamily="49" charset="0"/>
              </a:rPr>
              <a:t>(red);</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color.add</a:t>
            </a:r>
            <a:r>
              <a:rPr lang="en-US" dirty="0">
                <a:latin typeface="Courier New" pitchFamily="49" charset="0"/>
                <a:cs typeface="Courier New" pitchFamily="49" charset="0"/>
              </a:rPr>
              <a:t>(blue);</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green.addActionListener</a:t>
            </a:r>
            <a:r>
              <a:rPr lang="en-US" dirty="0">
                <a:latin typeface="Courier New" pitchFamily="49" charset="0"/>
                <a:cs typeface="Courier New" pitchFamily="49" charset="0"/>
              </a:rPr>
              <a:t>(new </a:t>
            </a:r>
            <a:r>
              <a:rPr lang="en-US" dirty="0" err="1">
                <a:latin typeface="Courier New" pitchFamily="49" charset="0"/>
                <a:cs typeface="Courier New" pitchFamily="49" charset="0"/>
              </a:rPr>
              <a:t>ColorListener</a:t>
            </a:r>
            <a:r>
              <a:rPr lang="en-US" dirty="0">
                <a:latin typeface="Courier New" pitchFamily="49" charset="0"/>
                <a:cs typeface="Courier New" pitchFamily="49" charset="0"/>
              </a:rPr>
              <a:t>(</a:t>
            </a:r>
            <a:r>
              <a:rPr lang="en-US" dirty="0" err="1">
                <a:latin typeface="Courier New" pitchFamily="49" charset="0"/>
                <a:cs typeface="Courier New" pitchFamily="49" charset="0"/>
              </a:rPr>
              <a:t>Color.GREEN</a:t>
            </a:r>
            <a:r>
              <a:rPr lang="en-US" dirty="0">
                <a:latin typeface="Courier New" pitchFamily="49" charset="0"/>
                <a:cs typeface="Courier New" pitchFamily="49" charset="0"/>
              </a:rPr>
              <a:t>));</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red.addActionListener</a:t>
            </a:r>
            <a:r>
              <a:rPr lang="en-US" dirty="0">
                <a:latin typeface="Courier New" pitchFamily="49" charset="0"/>
                <a:cs typeface="Courier New" pitchFamily="49" charset="0"/>
              </a:rPr>
              <a:t>(new </a:t>
            </a:r>
            <a:r>
              <a:rPr lang="en-US" dirty="0" err="1">
                <a:latin typeface="Courier New" pitchFamily="49" charset="0"/>
                <a:cs typeface="Courier New" pitchFamily="49" charset="0"/>
              </a:rPr>
              <a:t>ColorListener</a:t>
            </a:r>
            <a:r>
              <a:rPr lang="en-US" dirty="0">
                <a:latin typeface="Courier New" pitchFamily="49" charset="0"/>
                <a:cs typeface="Courier New" pitchFamily="49" charset="0"/>
              </a:rPr>
              <a:t>(</a:t>
            </a:r>
            <a:r>
              <a:rPr lang="en-US" dirty="0" err="1">
                <a:latin typeface="Courier New" pitchFamily="49" charset="0"/>
                <a:cs typeface="Courier New" pitchFamily="49" charset="0"/>
              </a:rPr>
              <a:t>Color.RED</a:t>
            </a:r>
            <a:r>
              <a:rPr lang="en-US" dirty="0">
                <a:latin typeface="Courier New" pitchFamily="49" charset="0"/>
                <a:cs typeface="Courier New" pitchFamily="49" charset="0"/>
              </a:rPr>
              <a:t>));</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blue.addActionListener</a:t>
            </a:r>
            <a:r>
              <a:rPr lang="en-US" dirty="0">
                <a:latin typeface="Courier New" pitchFamily="49" charset="0"/>
                <a:cs typeface="Courier New" pitchFamily="49" charset="0"/>
              </a:rPr>
              <a:t>(new </a:t>
            </a:r>
            <a:r>
              <a:rPr lang="en-US" dirty="0" err="1">
                <a:latin typeface="Courier New" pitchFamily="49" charset="0"/>
                <a:cs typeface="Courier New" pitchFamily="49" charset="0"/>
              </a:rPr>
              <a:t>ColorListener</a:t>
            </a:r>
            <a:r>
              <a:rPr lang="en-US" dirty="0">
                <a:latin typeface="Courier New" pitchFamily="49" charset="0"/>
                <a:cs typeface="Courier New" pitchFamily="49" charset="0"/>
              </a:rPr>
              <a:t>(</a:t>
            </a:r>
            <a:r>
              <a:rPr lang="en-US" dirty="0" err="1">
                <a:latin typeface="Courier New" pitchFamily="49" charset="0"/>
                <a:cs typeface="Courier New" pitchFamily="49" charset="0"/>
              </a:rPr>
              <a:t>Color.BLUE</a:t>
            </a:r>
            <a:r>
              <a:rPr lang="en-US" dirty="0">
                <a:latin typeface="Courier New" pitchFamily="49" charset="0"/>
                <a:cs typeface="Courier New" pitchFamily="49" charset="0"/>
              </a:rPr>
              <a:t>));</a:t>
            </a:r>
          </a:p>
          <a:p>
            <a:r>
              <a:rPr lang="en-US" dirty="0">
                <a:latin typeface="Courier New" pitchFamily="49" charset="0"/>
                <a:cs typeface="Courier New" pitchFamily="49" charset="0"/>
              </a:rPr>
              <a:t>  }</a:t>
            </a:r>
          </a:p>
          <a:p>
            <a:r>
              <a:rPr lang="en-US" dirty="0">
                <a:latin typeface="Courier New" pitchFamily="49" charset="0"/>
                <a:cs typeface="Courier New" pitchFamily="49" charset="0"/>
              </a:rPr>
              <a:t>  class </a:t>
            </a:r>
            <a:r>
              <a:rPr lang="en-US" dirty="0" err="1">
                <a:latin typeface="Courier New" pitchFamily="49" charset="0"/>
                <a:cs typeface="Courier New" pitchFamily="49" charset="0"/>
              </a:rPr>
              <a:t>ColorListener</a:t>
            </a:r>
            <a:r>
              <a:rPr lang="en-US" dirty="0">
                <a:latin typeface="Courier New" pitchFamily="49" charset="0"/>
                <a:cs typeface="Courier New" pitchFamily="49" charset="0"/>
              </a:rPr>
              <a:t> implements </a:t>
            </a:r>
            <a:r>
              <a:rPr lang="en-US" dirty="0" err="1">
                <a:latin typeface="Courier New" pitchFamily="49" charset="0"/>
                <a:cs typeface="Courier New" pitchFamily="49" charset="0"/>
              </a:rPr>
              <a:t>ActionListener</a:t>
            </a:r>
            <a:r>
              <a:rPr lang="en-US" dirty="0">
                <a:latin typeface="Courier New" pitchFamily="49" charset="0"/>
                <a:cs typeface="Courier New" pitchFamily="49" charset="0"/>
              </a:rPr>
              <a:t>{</a:t>
            </a:r>
          </a:p>
          <a:p>
            <a:r>
              <a:rPr lang="en-US" dirty="0">
                <a:solidFill>
                  <a:srgbClr val="FF0000"/>
                </a:solidFill>
                <a:latin typeface="Courier New" pitchFamily="49" charset="0"/>
                <a:cs typeface="Courier New" pitchFamily="49" charset="0"/>
              </a:rPr>
              <a:t>    private Color </a:t>
            </a:r>
            <a:r>
              <a:rPr lang="en-US" dirty="0" err="1">
                <a:solidFill>
                  <a:srgbClr val="FF0000"/>
                </a:solidFill>
                <a:latin typeface="Courier New" pitchFamily="49" charset="0"/>
                <a:cs typeface="Courier New" pitchFamily="49" charset="0"/>
              </a:rPr>
              <a:t>color</a:t>
            </a:r>
            <a:r>
              <a:rPr lang="en-US" dirty="0">
                <a:solidFill>
                  <a:srgbClr val="FF0000"/>
                </a:solidFill>
                <a:latin typeface="Courier New" pitchFamily="49" charset="0"/>
                <a:cs typeface="Courier New" pitchFamily="49" charset="0"/>
              </a:rPr>
              <a:t>;</a:t>
            </a:r>
          </a:p>
          <a:p>
            <a:r>
              <a:rPr lang="en-US" dirty="0">
                <a:latin typeface="Courier New" pitchFamily="49" charset="0"/>
                <a:cs typeface="Courier New" pitchFamily="49" charset="0"/>
              </a:rPr>
              <a:t>    public </a:t>
            </a:r>
            <a:r>
              <a:rPr lang="en-US" dirty="0" err="1">
                <a:latin typeface="Courier New" pitchFamily="49" charset="0"/>
                <a:cs typeface="Courier New" pitchFamily="49" charset="0"/>
              </a:rPr>
              <a:t>ColorListener</a:t>
            </a:r>
            <a:r>
              <a:rPr lang="en-US" dirty="0">
                <a:latin typeface="Courier New" pitchFamily="49" charset="0"/>
                <a:cs typeface="Courier New" pitchFamily="49" charset="0"/>
              </a:rPr>
              <a:t>(){</a:t>
            </a:r>
          </a:p>
          <a:p>
            <a:r>
              <a:rPr lang="en-US" dirty="0">
                <a:latin typeface="Courier New" pitchFamily="49" charset="0"/>
                <a:cs typeface="Courier New" pitchFamily="49" charset="0"/>
              </a:rPr>
              <a:t>      color = </a:t>
            </a:r>
            <a:r>
              <a:rPr lang="en-US" dirty="0" err="1">
                <a:latin typeface="Courier New" pitchFamily="49" charset="0"/>
                <a:cs typeface="Courier New" pitchFamily="49" charset="0"/>
              </a:rPr>
              <a:t>Color.RED</a:t>
            </a:r>
            <a:r>
              <a:rPr lang="en-US" dirty="0">
                <a:latin typeface="Courier New" pitchFamily="49" charset="0"/>
                <a:cs typeface="Courier New" pitchFamily="49" charset="0"/>
              </a:rPr>
              <a:t>;</a:t>
            </a:r>
          </a:p>
          <a:p>
            <a:r>
              <a:rPr lang="en-US" dirty="0">
                <a:latin typeface="Courier New" pitchFamily="49" charset="0"/>
                <a:cs typeface="Courier New" pitchFamily="49" charset="0"/>
              </a:rPr>
              <a:t>    }</a:t>
            </a:r>
          </a:p>
          <a:p>
            <a:r>
              <a:rPr lang="en-US" dirty="0">
                <a:latin typeface="Courier New" pitchFamily="49" charset="0"/>
                <a:cs typeface="Courier New" pitchFamily="49" charset="0"/>
              </a:rPr>
              <a:t>    public </a:t>
            </a:r>
            <a:r>
              <a:rPr lang="en-US" dirty="0" err="1">
                <a:latin typeface="Courier New" pitchFamily="49" charset="0"/>
                <a:cs typeface="Courier New" pitchFamily="49" charset="0"/>
              </a:rPr>
              <a:t>ColorListener</a:t>
            </a:r>
            <a:r>
              <a:rPr lang="en-US" dirty="0">
                <a:latin typeface="Courier New" pitchFamily="49" charset="0"/>
                <a:cs typeface="Courier New" pitchFamily="49" charset="0"/>
              </a:rPr>
              <a:t>(Color color){</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this.color</a:t>
            </a:r>
            <a:r>
              <a:rPr lang="en-US" dirty="0">
                <a:latin typeface="Courier New" pitchFamily="49" charset="0"/>
                <a:cs typeface="Courier New" pitchFamily="49" charset="0"/>
              </a:rPr>
              <a:t> = color;</a:t>
            </a:r>
          </a:p>
          <a:p>
            <a:r>
              <a:rPr lang="en-US" dirty="0">
                <a:latin typeface="Courier New" pitchFamily="49" charset="0"/>
                <a:cs typeface="Courier New" pitchFamily="49" charset="0"/>
              </a:rPr>
              <a:t>    }</a:t>
            </a:r>
          </a:p>
          <a:p>
            <a:r>
              <a:rPr lang="en-US" dirty="0">
                <a:latin typeface="Courier New" pitchFamily="49" charset="0"/>
                <a:cs typeface="Courier New" pitchFamily="49" charset="0"/>
              </a:rPr>
              <a:t>    public void </a:t>
            </a:r>
            <a:r>
              <a:rPr lang="en-US" dirty="0" err="1">
                <a:latin typeface="Courier New" pitchFamily="49" charset="0"/>
                <a:cs typeface="Courier New" pitchFamily="49" charset="0"/>
              </a:rPr>
              <a:t>actionPerformed</a:t>
            </a:r>
            <a:r>
              <a:rPr lang="en-US" dirty="0">
                <a:latin typeface="Courier New" pitchFamily="49" charset="0"/>
                <a:cs typeface="Courier New" pitchFamily="49" charset="0"/>
              </a:rPr>
              <a:t>(</a:t>
            </a:r>
            <a:r>
              <a:rPr lang="en-US" dirty="0" err="1">
                <a:latin typeface="Courier New" pitchFamily="49" charset="0"/>
                <a:cs typeface="Courier New" pitchFamily="49" charset="0"/>
              </a:rPr>
              <a:t>ActionEvent</a:t>
            </a:r>
            <a:r>
              <a:rPr lang="en-US" dirty="0">
                <a:latin typeface="Courier New" pitchFamily="49" charset="0"/>
                <a:cs typeface="Courier New" pitchFamily="49" charset="0"/>
              </a:rPr>
              <a:t> e){</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p.changeColor</a:t>
            </a:r>
            <a:r>
              <a:rPr lang="en-US" dirty="0">
                <a:latin typeface="Courier New" pitchFamily="49" charset="0"/>
                <a:cs typeface="Courier New" pitchFamily="49" charset="0"/>
              </a:rPr>
              <a:t>(color);</a:t>
            </a:r>
          </a:p>
          <a:p>
            <a:r>
              <a:rPr lang="en-US" dirty="0">
                <a:latin typeface="Courier New" pitchFamily="49" charset="0"/>
                <a:cs typeface="Courier New" pitchFamily="49" charset="0"/>
              </a:rPr>
              <a:t>    </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a:p>
            <a:r>
              <a:rPr lang="en-US" dirty="0">
                <a:latin typeface="Courier New" pitchFamily="49" charset="0"/>
                <a:cs typeface="Courier New" pitchFamily="49" charset="0"/>
              </a:rPr>
              <a:t>  }</a:t>
            </a:r>
          </a:p>
          <a:p>
            <a:r>
              <a:rPr lang="en-US" dirty="0">
                <a:latin typeface="Courier New" pitchFamily="49" charset="0"/>
                <a:cs typeface="Courier New" pitchFamily="49" charset="0"/>
              </a:rPr>
              <a:t>}</a:t>
            </a:r>
          </a:p>
          <a:p>
            <a:endParaRPr lang="en-US" dirty="0">
              <a:latin typeface="Courier New" pitchFamily="49" charset="0"/>
              <a:cs typeface="Courier New" pitchFamily="49" charset="0"/>
            </a:endParaRPr>
          </a:p>
        </p:txBody>
      </p:sp>
    </p:spTree>
    <p:extLst>
      <p:ext uri="{BB962C8B-B14F-4D97-AF65-F5344CB8AC3E}">
        <p14:creationId xmlns:p14="http://schemas.microsoft.com/office/powerpoint/2010/main" val="1566345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67101"/>
            <a:ext cx="9007594" cy="7017306"/>
          </a:xfrm>
          <a:prstGeom prst="rect">
            <a:avLst/>
          </a:prstGeom>
          <a:noFill/>
        </p:spPr>
        <p:txBody>
          <a:bodyPr wrap="none" rtlCol="0">
            <a:spAutoFit/>
          </a:bodyPr>
          <a:lstStyle/>
          <a:p>
            <a:r>
              <a:rPr lang="en-US" dirty="0">
                <a:latin typeface="Courier New" pitchFamily="49" charset="0"/>
                <a:cs typeface="Courier New" pitchFamily="49" charset="0"/>
              </a:rPr>
              <a:t>class </a:t>
            </a:r>
            <a:r>
              <a:rPr lang="en-US" dirty="0" err="1">
                <a:latin typeface="Courier New" pitchFamily="49" charset="0"/>
                <a:cs typeface="Courier New" pitchFamily="49" charset="0"/>
              </a:rPr>
              <a:t>MyPanel</a:t>
            </a:r>
            <a:r>
              <a:rPr lang="en-US" dirty="0">
                <a:latin typeface="Courier New" pitchFamily="49" charset="0"/>
                <a:cs typeface="Courier New" pitchFamily="49" charset="0"/>
              </a:rPr>
              <a:t> extends </a:t>
            </a:r>
            <a:r>
              <a:rPr lang="en-US" dirty="0" err="1">
                <a:latin typeface="Courier New" pitchFamily="49" charset="0"/>
                <a:cs typeface="Courier New" pitchFamily="49" charset="0"/>
              </a:rPr>
              <a:t>JPanel</a:t>
            </a:r>
            <a:r>
              <a:rPr lang="en-US" dirty="0">
                <a:latin typeface="Courier New" pitchFamily="49" charset="0"/>
                <a:cs typeface="Courier New" pitchFamily="49" charset="0"/>
              </a:rPr>
              <a:t> {</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ArrayList</a:t>
            </a:r>
            <a:r>
              <a:rPr lang="en-US" dirty="0">
                <a:latin typeface="Courier New" pitchFamily="49" charset="0"/>
                <a:cs typeface="Courier New" pitchFamily="49" charset="0"/>
              </a:rPr>
              <a:t>&lt;</a:t>
            </a:r>
            <a:r>
              <a:rPr lang="en-US" dirty="0" err="1">
                <a:latin typeface="Courier New" pitchFamily="49" charset="0"/>
                <a:cs typeface="Courier New" pitchFamily="49" charset="0"/>
              </a:rPr>
              <a:t>MyShape</a:t>
            </a:r>
            <a:r>
              <a:rPr lang="en-US" dirty="0">
                <a:latin typeface="Courier New" pitchFamily="49" charset="0"/>
                <a:cs typeface="Courier New" pitchFamily="49" charset="0"/>
              </a:rPr>
              <a:t>&gt; shapes = new </a:t>
            </a:r>
            <a:r>
              <a:rPr lang="en-US" dirty="0" err="1">
                <a:latin typeface="Courier New" pitchFamily="49" charset="0"/>
                <a:cs typeface="Courier New" pitchFamily="49" charset="0"/>
              </a:rPr>
              <a:t>ArrayList</a:t>
            </a:r>
            <a:r>
              <a:rPr lang="en-US" dirty="0">
                <a:latin typeface="Courier New" pitchFamily="49" charset="0"/>
                <a:cs typeface="Courier New" pitchFamily="49" charset="0"/>
              </a:rPr>
              <a:t>&lt;</a:t>
            </a:r>
            <a:r>
              <a:rPr lang="en-US" dirty="0" err="1">
                <a:latin typeface="Courier New" pitchFamily="49" charset="0"/>
                <a:cs typeface="Courier New" pitchFamily="49" charset="0"/>
              </a:rPr>
              <a:t>MyShape</a:t>
            </a:r>
            <a:r>
              <a:rPr lang="en-US" dirty="0">
                <a:latin typeface="Courier New" pitchFamily="49" charset="0"/>
                <a:cs typeface="Courier New" pitchFamily="49" charset="0"/>
              </a:rPr>
              <a:t>&gt;();</a:t>
            </a:r>
          </a:p>
          <a:p>
            <a:r>
              <a:rPr lang="en-US" dirty="0">
                <a:latin typeface="Courier New" pitchFamily="49" charset="0"/>
                <a:cs typeface="Courier New" pitchFamily="49" charset="0"/>
              </a:rPr>
              <a:t>  private Color </a:t>
            </a:r>
            <a:r>
              <a:rPr lang="en-US" dirty="0" err="1">
                <a:latin typeface="Courier New" pitchFamily="49" charset="0"/>
                <a:cs typeface="Courier New" pitchFamily="49" charset="0"/>
              </a:rPr>
              <a:t>currentColor</a:t>
            </a:r>
            <a:r>
              <a:rPr lang="en-US" dirty="0">
                <a:latin typeface="Courier New" pitchFamily="49" charset="0"/>
                <a:cs typeface="Courier New" pitchFamily="49" charset="0"/>
              </a:rPr>
              <a:t>;</a:t>
            </a:r>
          </a:p>
          <a:p>
            <a:r>
              <a:rPr lang="en-US" dirty="0">
                <a:latin typeface="Courier New" pitchFamily="49" charset="0"/>
                <a:cs typeface="Courier New" pitchFamily="49" charset="0"/>
              </a:rPr>
              <a:t>  public void </a:t>
            </a:r>
            <a:r>
              <a:rPr lang="en-US" dirty="0" err="1">
                <a:latin typeface="Courier New" pitchFamily="49" charset="0"/>
                <a:cs typeface="Courier New" pitchFamily="49" charset="0"/>
              </a:rPr>
              <a:t>changeColor</a:t>
            </a:r>
            <a:r>
              <a:rPr lang="en-US" dirty="0">
                <a:latin typeface="Courier New" pitchFamily="49" charset="0"/>
                <a:cs typeface="Courier New" pitchFamily="49" charset="0"/>
              </a:rPr>
              <a:t>(Color </a:t>
            </a:r>
            <a:r>
              <a:rPr lang="en-US" dirty="0" err="1">
                <a:latin typeface="Courier New" pitchFamily="49" charset="0"/>
                <a:cs typeface="Courier New" pitchFamily="49" charset="0"/>
              </a:rPr>
              <a:t>newColor</a:t>
            </a:r>
            <a:r>
              <a:rPr lang="en-US" dirty="0">
                <a:latin typeface="Courier New" pitchFamily="49" charset="0"/>
                <a:cs typeface="Courier New" pitchFamily="49" charset="0"/>
              </a:rPr>
              <a:t>){</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currentColor</a:t>
            </a:r>
            <a:r>
              <a:rPr lang="en-US" dirty="0">
                <a:latin typeface="Courier New" pitchFamily="49" charset="0"/>
                <a:cs typeface="Courier New" pitchFamily="49" charset="0"/>
              </a:rPr>
              <a:t> = </a:t>
            </a:r>
            <a:r>
              <a:rPr lang="en-US" dirty="0" err="1">
                <a:latin typeface="Courier New" pitchFamily="49" charset="0"/>
                <a:cs typeface="Courier New" pitchFamily="49" charset="0"/>
              </a:rPr>
              <a:t>newColor</a:t>
            </a:r>
            <a:r>
              <a:rPr lang="en-US" dirty="0">
                <a:latin typeface="Courier New" pitchFamily="49" charset="0"/>
                <a:cs typeface="Courier New" pitchFamily="49" charset="0"/>
              </a:rPr>
              <a:t>;</a:t>
            </a:r>
          </a:p>
          <a:p>
            <a:r>
              <a:rPr lang="en-US" dirty="0">
                <a:latin typeface="Courier New" pitchFamily="49" charset="0"/>
                <a:cs typeface="Courier New" pitchFamily="49" charset="0"/>
              </a:rPr>
              <a:t>  }</a:t>
            </a:r>
          </a:p>
          <a:p>
            <a:r>
              <a:rPr lang="en-US" dirty="0">
                <a:latin typeface="Courier New" pitchFamily="49" charset="0"/>
                <a:cs typeface="Courier New" pitchFamily="49" charset="0"/>
              </a:rPr>
              <a:t>  public </a:t>
            </a:r>
            <a:r>
              <a:rPr lang="en-US" dirty="0" err="1">
                <a:latin typeface="Courier New" pitchFamily="49" charset="0"/>
                <a:cs typeface="Courier New" pitchFamily="49" charset="0"/>
              </a:rPr>
              <a:t>MyPanel</a:t>
            </a:r>
            <a:r>
              <a:rPr lang="en-US" dirty="0">
                <a:latin typeface="Courier New" pitchFamily="49" charset="0"/>
                <a:cs typeface="Courier New" pitchFamily="49" charset="0"/>
              </a:rPr>
              <a:t>() {</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addMouseListener</a:t>
            </a:r>
            <a:r>
              <a:rPr lang="en-US" dirty="0">
                <a:latin typeface="Courier New" pitchFamily="49" charset="0"/>
                <a:cs typeface="Courier New" pitchFamily="49" charset="0"/>
              </a:rPr>
              <a:t>(new </a:t>
            </a:r>
            <a:r>
              <a:rPr lang="en-US" dirty="0" err="1">
                <a:latin typeface="Courier New" pitchFamily="49" charset="0"/>
                <a:cs typeface="Courier New" pitchFamily="49" charset="0"/>
              </a:rPr>
              <a:t>MouseAdapter</a:t>
            </a:r>
            <a:r>
              <a:rPr lang="en-US" dirty="0">
                <a:latin typeface="Courier New" pitchFamily="49" charset="0"/>
                <a:cs typeface="Courier New" pitchFamily="49" charset="0"/>
              </a:rPr>
              <a:t>() {</a:t>
            </a:r>
          </a:p>
          <a:p>
            <a:r>
              <a:rPr lang="en-US" dirty="0">
                <a:latin typeface="Courier New" pitchFamily="49" charset="0"/>
                <a:cs typeface="Courier New" pitchFamily="49" charset="0"/>
              </a:rPr>
              <a:t>      public void </a:t>
            </a:r>
            <a:r>
              <a:rPr lang="en-US" dirty="0" err="1">
                <a:latin typeface="Courier New" pitchFamily="49" charset="0"/>
                <a:cs typeface="Courier New" pitchFamily="49" charset="0"/>
              </a:rPr>
              <a:t>mousePressed</a:t>
            </a:r>
            <a:r>
              <a:rPr lang="en-US" dirty="0">
                <a:latin typeface="Courier New" pitchFamily="49" charset="0"/>
                <a:cs typeface="Courier New" pitchFamily="49" charset="0"/>
              </a:rPr>
              <a:t>(</a:t>
            </a:r>
            <a:r>
              <a:rPr lang="en-US" dirty="0" err="1">
                <a:latin typeface="Courier New" pitchFamily="49" charset="0"/>
                <a:cs typeface="Courier New" pitchFamily="49" charset="0"/>
              </a:rPr>
              <a:t>MouseEvent</a:t>
            </a:r>
            <a:r>
              <a:rPr lang="en-US" dirty="0">
                <a:latin typeface="Courier New" pitchFamily="49" charset="0"/>
                <a:cs typeface="Courier New" pitchFamily="49" charset="0"/>
              </a:rPr>
              <a:t> e) {</a:t>
            </a:r>
          </a:p>
          <a:p>
            <a:r>
              <a:rPr lang="en-US" dirty="0">
                <a:latin typeface="Courier New" pitchFamily="49" charset="0"/>
                <a:cs typeface="Courier New" pitchFamily="49" charset="0"/>
              </a:rPr>
              <a:t>        if (</a:t>
            </a:r>
            <a:r>
              <a:rPr lang="en-US" dirty="0" err="1">
                <a:latin typeface="Courier New" pitchFamily="49" charset="0"/>
                <a:cs typeface="Courier New" pitchFamily="49" charset="0"/>
              </a:rPr>
              <a:t>e.getButton</a:t>
            </a:r>
            <a:r>
              <a:rPr lang="en-US" dirty="0">
                <a:latin typeface="Courier New" pitchFamily="49" charset="0"/>
                <a:cs typeface="Courier New" pitchFamily="49" charset="0"/>
              </a:rPr>
              <a:t>() == 1) {</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shapes.add</a:t>
            </a:r>
            <a:r>
              <a:rPr lang="en-US" dirty="0">
                <a:latin typeface="Courier New" pitchFamily="49" charset="0"/>
                <a:cs typeface="Courier New" pitchFamily="49" charset="0"/>
              </a:rPr>
              <a:t>(new </a:t>
            </a:r>
            <a:r>
              <a:rPr lang="en-US" dirty="0" err="1">
                <a:latin typeface="Courier New" pitchFamily="49" charset="0"/>
                <a:cs typeface="Courier New" pitchFamily="49" charset="0"/>
              </a:rPr>
              <a:t>MyShape</a:t>
            </a:r>
            <a:r>
              <a:rPr lang="en-US" dirty="0">
                <a:latin typeface="Courier New" pitchFamily="49" charset="0"/>
                <a:cs typeface="Courier New" pitchFamily="49" charset="0"/>
              </a:rPr>
              <a:t>(</a:t>
            </a:r>
            <a:r>
              <a:rPr lang="en-US" dirty="0" err="1">
                <a:latin typeface="Courier New" pitchFamily="49" charset="0"/>
                <a:cs typeface="Courier New" pitchFamily="49" charset="0"/>
              </a:rPr>
              <a:t>e.getPoint</a:t>
            </a:r>
            <a:r>
              <a:rPr lang="en-US" dirty="0">
                <a:latin typeface="Courier New" pitchFamily="49" charset="0"/>
                <a:cs typeface="Courier New" pitchFamily="49" charset="0"/>
              </a:rPr>
              <a:t>(),</a:t>
            </a:r>
            <a:r>
              <a:rPr lang="en-US" dirty="0" err="1">
                <a:latin typeface="Courier New" pitchFamily="49" charset="0"/>
                <a:cs typeface="Courier New" pitchFamily="49" charset="0"/>
              </a:rPr>
              <a:t>currentColor</a:t>
            </a:r>
            <a:r>
              <a:rPr lang="en-US" dirty="0">
                <a:latin typeface="Courier New" pitchFamily="49" charset="0"/>
                <a:cs typeface="Courier New" pitchFamily="49" charset="0"/>
              </a:rPr>
              <a:t>));</a:t>
            </a:r>
          </a:p>
          <a:p>
            <a:r>
              <a:rPr lang="en-US" dirty="0">
                <a:latin typeface="Courier New" pitchFamily="49" charset="0"/>
                <a:cs typeface="Courier New" pitchFamily="49" charset="0"/>
              </a:rPr>
              <a:t>          repaint();</a:t>
            </a:r>
          </a:p>
          <a:p>
            <a:r>
              <a:rPr lang="en-US" dirty="0">
                <a:latin typeface="Courier New" pitchFamily="49" charset="0"/>
                <a:cs typeface="Courier New" pitchFamily="49" charset="0"/>
              </a:rPr>
              <a:t>        }</a:t>
            </a:r>
          </a:p>
          <a:p>
            <a:r>
              <a:rPr lang="en-US" dirty="0">
                <a:latin typeface="Courier New" pitchFamily="49" charset="0"/>
                <a:cs typeface="Courier New" pitchFamily="49" charset="0"/>
              </a:rPr>
              <a:t>        if(</a:t>
            </a:r>
            <a:r>
              <a:rPr lang="en-US" dirty="0" err="1">
                <a:latin typeface="Courier New" pitchFamily="49" charset="0"/>
                <a:cs typeface="Courier New" pitchFamily="49" charset="0"/>
              </a:rPr>
              <a:t>e.getButton</a:t>
            </a:r>
            <a:r>
              <a:rPr lang="en-US" dirty="0">
                <a:latin typeface="Courier New" pitchFamily="49" charset="0"/>
                <a:cs typeface="Courier New" pitchFamily="49" charset="0"/>
              </a:rPr>
              <a:t>() == 3){</a:t>
            </a:r>
          </a:p>
          <a:p>
            <a:r>
              <a:rPr lang="en-US" dirty="0">
                <a:latin typeface="Courier New" pitchFamily="49" charset="0"/>
                <a:cs typeface="Courier New" pitchFamily="49" charset="0"/>
              </a:rPr>
              <a:t>          shapes = new </a:t>
            </a:r>
            <a:r>
              <a:rPr lang="en-US" dirty="0" err="1">
                <a:latin typeface="Courier New" pitchFamily="49" charset="0"/>
                <a:cs typeface="Courier New" pitchFamily="49" charset="0"/>
              </a:rPr>
              <a:t>ArrayList</a:t>
            </a:r>
            <a:r>
              <a:rPr lang="en-US" dirty="0">
                <a:latin typeface="Courier New" pitchFamily="49" charset="0"/>
                <a:cs typeface="Courier New" pitchFamily="49" charset="0"/>
              </a:rPr>
              <a:t>&lt;</a:t>
            </a:r>
            <a:r>
              <a:rPr lang="en-US" dirty="0" err="1">
                <a:latin typeface="Courier New" pitchFamily="49" charset="0"/>
                <a:cs typeface="Courier New" pitchFamily="49" charset="0"/>
              </a:rPr>
              <a:t>MyShape</a:t>
            </a:r>
            <a:r>
              <a:rPr lang="en-US" dirty="0">
                <a:latin typeface="Courier New" pitchFamily="49" charset="0"/>
                <a:cs typeface="Courier New" pitchFamily="49" charset="0"/>
              </a:rPr>
              <a:t>&gt;();</a:t>
            </a:r>
          </a:p>
          <a:p>
            <a:r>
              <a:rPr lang="en-US" dirty="0">
                <a:latin typeface="Courier New" pitchFamily="49" charset="0"/>
                <a:cs typeface="Courier New" pitchFamily="49" charset="0"/>
              </a:rPr>
              <a:t>          repaint();</a:t>
            </a:r>
          </a:p>
          <a:p>
            <a:r>
              <a:rPr lang="en-US" dirty="0">
                <a:latin typeface="Courier New" pitchFamily="49" charset="0"/>
                <a:cs typeface="Courier New" pitchFamily="49" charset="0"/>
              </a:rPr>
              <a:t>        }</a:t>
            </a:r>
          </a:p>
          <a:p>
            <a:r>
              <a:rPr lang="en-US" dirty="0">
                <a:latin typeface="Courier New" pitchFamily="49" charset="0"/>
                <a:cs typeface="Courier New" pitchFamily="49" charset="0"/>
              </a:rPr>
              <a:t>      }</a:t>
            </a:r>
          </a:p>
          <a:p>
            <a:r>
              <a:rPr lang="en-US" dirty="0">
                <a:latin typeface="Courier New" pitchFamily="49" charset="0"/>
                <a:cs typeface="Courier New" pitchFamily="49" charset="0"/>
              </a:rPr>
              <a:t>    </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a:p>
            <a:r>
              <a:rPr lang="en-US" dirty="0">
                <a:latin typeface="Courier New" pitchFamily="49" charset="0"/>
                <a:cs typeface="Courier New" pitchFamily="49" charset="0"/>
              </a:rPr>
              <a:t>    </a:t>
            </a:r>
            <a:r>
              <a:rPr lang="en-US" dirty="0" err="1">
                <a:latin typeface="Courier New" pitchFamily="49" charset="0"/>
                <a:cs typeface="Courier New" pitchFamily="49" charset="0"/>
              </a:rPr>
              <a:t>addMouseMotionListener</a:t>
            </a:r>
            <a:r>
              <a:rPr lang="en-US" dirty="0">
                <a:latin typeface="Courier New" pitchFamily="49" charset="0"/>
                <a:cs typeface="Courier New" pitchFamily="49" charset="0"/>
              </a:rPr>
              <a:t>(new </a:t>
            </a:r>
            <a:r>
              <a:rPr lang="en-US" dirty="0" err="1">
                <a:latin typeface="Courier New" pitchFamily="49" charset="0"/>
                <a:cs typeface="Courier New" pitchFamily="49" charset="0"/>
              </a:rPr>
              <a:t>MouseMotionAdapter</a:t>
            </a:r>
            <a:r>
              <a:rPr lang="en-US" dirty="0">
                <a:latin typeface="Courier New" pitchFamily="49" charset="0"/>
                <a:cs typeface="Courier New" pitchFamily="49" charset="0"/>
              </a:rPr>
              <a:t>() {</a:t>
            </a:r>
          </a:p>
          <a:p>
            <a:r>
              <a:rPr lang="en-US" dirty="0">
                <a:latin typeface="Courier New" pitchFamily="49" charset="0"/>
                <a:cs typeface="Courier New" pitchFamily="49" charset="0"/>
              </a:rPr>
              <a:t>      public void </a:t>
            </a:r>
            <a:r>
              <a:rPr lang="en-US" dirty="0" err="1">
                <a:latin typeface="Courier New" pitchFamily="49" charset="0"/>
                <a:cs typeface="Courier New" pitchFamily="49" charset="0"/>
              </a:rPr>
              <a:t>mouseDragged</a:t>
            </a:r>
            <a:r>
              <a:rPr lang="en-US" dirty="0">
                <a:latin typeface="Courier New" pitchFamily="49" charset="0"/>
                <a:cs typeface="Courier New" pitchFamily="49" charset="0"/>
              </a:rPr>
              <a:t>(</a:t>
            </a:r>
            <a:r>
              <a:rPr lang="en-US" dirty="0" err="1">
                <a:latin typeface="Courier New" pitchFamily="49" charset="0"/>
                <a:cs typeface="Courier New" pitchFamily="49" charset="0"/>
              </a:rPr>
              <a:t>MouseEvent</a:t>
            </a:r>
            <a:r>
              <a:rPr lang="en-US" dirty="0">
                <a:latin typeface="Courier New" pitchFamily="49" charset="0"/>
                <a:cs typeface="Courier New" pitchFamily="49" charset="0"/>
              </a:rPr>
              <a:t> e) {</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System.out.println</a:t>
            </a:r>
            <a:r>
              <a:rPr lang="en-US" dirty="0">
                <a:latin typeface="Courier New" pitchFamily="49" charset="0"/>
                <a:cs typeface="Courier New" pitchFamily="49" charset="0"/>
              </a:rPr>
              <a:t>(</a:t>
            </a:r>
            <a:r>
              <a:rPr lang="en-US" dirty="0" err="1">
                <a:latin typeface="Courier New" pitchFamily="49" charset="0"/>
                <a:cs typeface="Courier New" pitchFamily="49" charset="0"/>
              </a:rPr>
              <a:t>e.getModifiersEx</a:t>
            </a:r>
            <a:r>
              <a:rPr lang="en-US" dirty="0">
                <a:latin typeface="Courier New" pitchFamily="49" charset="0"/>
                <a:cs typeface="Courier New" pitchFamily="49" charset="0"/>
              </a:rPr>
              <a:t>());</a:t>
            </a:r>
          </a:p>
          <a:p>
            <a:r>
              <a:rPr lang="en-US" dirty="0">
                <a:latin typeface="Courier New" pitchFamily="49" charset="0"/>
                <a:cs typeface="Courier New" pitchFamily="49" charset="0"/>
              </a:rPr>
              <a:t>        if ((</a:t>
            </a:r>
            <a:r>
              <a:rPr lang="en-US" dirty="0" err="1">
                <a:latin typeface="Courier New" pitchFamily="49" charset="0"/>
                <a:cs typeface="Courier New" pitchFamily="49" charset="0"/>
              </a:rPr>
              <a:t>e.getModifiersEx</a:t>
            </a:r>
            <a:r>
              <a:rPr lang="en-US" dirty="0">
                <a:latin typeface="Courier New" pitchFamily="49" charset="0"/>
                <a:cs typeface="Courier New" pitchFamily="49" charset="0"/>
              </a:rPr>
              <a:t>() &amp; MouseEvent.BUTTON1_DOWN_MASK) </a:t>
            </a:r>
            <a:endParaRPr lang="en-US" dirty="0" smtClean="0">
              <a:latin typeface="Courier New" pitchFamily="49" charset="0"/>
              <a:cs typeface="Courier New" pitchFamily="49" charset="0"/>
            </a:endParaRPr>
          </a:p>
          <a:p>
            <a:r>
              <a:rPr lang="en-US" dirty="0">
                <a:latin typeface="Courier New" pitchFamily="49" charset="0"/>
                <a:cs typeface="Courier New" pitchFamily="49" charset="0"/>
              </a:rPr>
              <a:t> </a:t>
            </a:r>
            <a:r>
              <a:rPr lang="en-US" dirty="0" smtClean="0">
                <a:latin typeface="Courier New" pitchFamily="49" charset="0"/>
                <a:cs typeface="Courier New" pitchFamily="49" charset="0"/>
              </a:rPr>
              <a:t>                                                        != </a:t>
            </a:r>
            <a:r>
              <a:rPr lang="en-US" dirty="0">
                <a:latin typeface="Courier New" pitchFamily="49" charset="0"/>
                <a:cs typeface="Courier New" pitchFamily="49" charset="0"/>
              </a:rPr>
              <a:t>0) {</a:t>
            </a:r>
          </a:p>
          <a:p>
            <a:r>
              <a:rPr lang="en-US" dirty="0">
                <a:latin typeface="Courier New" pitchFamily="49" charset="0"/>
                <a:cs typeface="Courier New" pitchFamily="49" charset="0"/>
              </a:rPr>
              <a:t>          </a:t>
            </a:r>
            <a:endParaRPr lang="en-US" dirty="0"/>
          </a:p>
        </p:txBody>
      </p:sp>
    </p:spTree>
    <p:extLst>
      <p:ext uri="{BB962C8B-B14F-4D97-AF65-F5344CB8AC3E}">
        <p14:creationId xmlns:p14="http://schemas.microsoft.com/office/powerpoint/2010/main" val="10776356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845" y="55728"/>
            <a:ext cx="9417963" cy="7786747"/>
          </a:xfrm>
          <a:prstGeom prst="rect">
            <a:avLst/>
          </a:prstGeom>
          <a:noFill/>
        </p:spPr>
        <p:txBody>
          <a:bodyPr wrap="none" rtlCol="0">
            <a:spAutoFit/>
          </a:bodyPr>
          <a:lstStyle/>
          <a:p>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shapes.get</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shapes.size</a:t>
            </a:r>
            <a:r>
              <a:rPr lang="en-US" sz="2000" dirty="0">
                <a:latin typeface="Courier New" pitchFamily="49" charset="0"/>
                <a:cs typeface="Courier New" pitchFamily="49" charset="0"/>
              </a:rPr>
              <a:t>() - 1</a:t>
            </a:r>
            <a:r>
              <a:rPr lang="en-US" sz="2000" dirty="0" smtClean="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addPoint</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e.getPoint</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repaint();</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public void </a:t>
            </a:r>
            <a:r>
              <a:rPr lang="en-US" sz="2000" dirty="0" err="1">
                <a:latin typeface="Courier New" pitchFamily="49" charset="0"/>
                <a:cs typeface="Courier New" pitchFamily="49" charset="0"/>
              </a:rPr>
              <a:t>paintComponent</a:t>
            </a:r>
            <a:r>
              <a:rPr lang="en-US" sz="2000" dirty="0">
                <a:latin typeface="Courier New" pitchFamily="49" charset="0"/>
                <a:cs typeface="Courier New" pitchFamily="49" charset="0"/>
              </a:rPr>
              <a:t>(Graphics g)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super.paintComponent</a:t>
            </a:r>
            <a:r>
              <a:rPr lang="en-US" sz="2000" dirty="0">
                <a:latin typeface="Courier New" pitchFamily="49" charset="0"/>
                <a:cs typeface="Courier New" pitchFamily="49" charset="0"/>
              </a:rPr>
              <a:t>(g);</a:t>
            </a:r>
          </a:p>
          <a:p>
            <a:r>
              <a:rPr lang="en-US" sz="2000" dirty="0">
                <a:latin typeface="Courier New" pitchFamily="49" charset="0"/>
                <a:cs typeface="Courier New" pitchFamily="49" charset="0"/>
              </a:rPr>
              <a:t>    Graphics2D g2 = (Graphics2D) g;</a:t>
            </a:r>
          </a:p>
          <a:p>
            <a:r>
              <a:rPr lang="en-US" sz="2000" dirty="0">
                <a:latin typeface="Courier New" pitchFamily="49" charset="0"/>
                <a:cs typeface="Courier New" pitchFamily="49" charset="0"/>
              </a:rPr>
              <a:t>    for (</a:t>
            </a:r>
            <a:r>
              <a:rPr lang="en-US" sz="2000" dirty="0" err="1">
                <a:latin typeface="Courier New" pitchFamily="49" charset="0"/>
                <a:cs typeface="Courier New" pitchFamily="49" charset="0"/>
              </a:rPr>
              <a:t>MyShape</a:t>
            </a:r>
            <a:r>
              <a:rPr lang="en-US" sz="2000" dirty="0">
                <a:latin typeface="Courier New" pitchFamily="49" charset="0"/>
                <a:cs typeface="Courier New" pitchFamily="49" charset="0"/>
              </a:rPr>
              <a:t> s : shapes)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s.drawShape</a:t>
            </a:r>
            <a:r>
              <a:rPr lang="en-US" sz="2000" dirty="0">
                <a:latin typeface="Courier New" pitchFamily="49" charset="0"/>
                <a:cs typeface="Courier New" pitchFamily="49" charset="0"/>
              </a:rPr>
              <a:t>(g2);</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smtClean="0">
                <a:latin typeface="Courier New" pitchFamily="49" charset="0"/>
                <a:cs typeface="Courier New" pitchFamily="49" charset="0"/>
              </a:rPr>
              <a:t>}</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class </a:t>
            </a:r>
            <a:r>
              <a:rPr lang="en-US" sz="2000" dirty="0" err="1">
                <a:latin typeface="Courier New" pitchFamily="49" charset="0"/>
                <a:cs typeface="Courier New" pitchFamily="49" charset="0"/>
              </a:rPr>
              <a:t>MyShape</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private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&lt;Point2D&gt; points = </a:t>
            </a:r>
            <a:endParaRPr lang="en-US" sz="2000" dirty="0" smtClean="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new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&lt;Point2D&gt;();</a:t>
            </a:r>
          </a:p>
          <a:p>
            <a:r>
              <a:rPr lang="en-US" sz="2000" dirty="0">
                <a:latin typeface="Courier New" pitchFamily="49" charset="0"/>
                <a:cs typeface="Courier New" pitchFamily="49" charset="0"/>
              </a:rPr>
              <a:t>  </a:t>
            </a:r>
            <a:r>
              <a:rPr lang="en-US" sz="2000" dirty="0">
                <a:solidFill>
                  <a:srgbClr val="FF0000"/>
                </a:solidFill>
                <a:latin typeface="Courier New" pitchFamily="49" charset="0"/>
                <a:cs typeface="Courier New" pitchFamily="49" charset="0"/>
              </a:rPr>
              <a:t>private Color </a:t>
            </a:r>
            <a:r>
              <a:rPr lang="en-US" sz="2000" dirty="0" err="1">
                <a:solidFill>
                  <a:srgbClr val="FF0000"/>
                </a:solidFill>
                <a:latin typeface="Courier New" pitchFamily="49" charset="0"/>
                <a:cs typeface="Courier New" pitchFamily="49" charset="0"/>
              </a:rPr>
              <a:t>color</a:t>
            </a:r>
            <a:r>
              <a:rPr lang="en-US" sz="2000" dirty="0">
                <a:solidFill>
                  <a:srgbClr val="FF0000"/>
                </a:solidFill>
                <a:latin typeface="Courier New" pitchFamily="49" charset="0"/>
                <a:cs typeface="Courier New" pitchFamily="49" charset="0"/>
              </a:rPr>
              <a:t>;</a:t>
            </a:r>
          </a:p>
          <a:p>
            <a:r>
              <a:rPr lang="en-US" sz="2000" dirty="0">
                <a:latin typeface="Courier New" pitchFamily="49" charset="0"/>
                <a:cs typeface="Courier New" pitchFamily="49" charset="0"/>
              </a:rPr>
              <a:t>  public </a:t>
            </a:r>
            <a:r>
              <a:rPr lang="en-US" sz="2000" dirty="0" err="1">
                <a:latin typeface="Courier New" pitchFamily="49" charset="0"/>
                <a:cs typeface="Courier New" pitchFamily="49" charset="0"/>
              </a:rPr>
              <a:t>MyShape</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color = </a:t>
            </a:r>
            <a:r>
              <a:rPr lang="en-US" sz="2000" dirty="0" err="1">
                <a:latin typeface="Courier New" pitchFamily="49" charset="0"/>
                <a:cs typeface="Courier New" pitchFamily="49" charset="0"/>
              </a:rPr>
              <a:t>Color.RED</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p>
          <a:p>
            <a:endParaRPr lang="en-US" sz="2000" dirty="0"/>
          </a:p>
          <a:p>
            <a:endParaRPr lang="en-US" sz="2000" dirty="0"/>
          </a:p>
          <a:p>
            <a:endParaRPr lang="en-US" sz="2000" dirty="0">
              <a:latin typeface="Courier New" pitchFamily="49" charset="0"/>
              <a:cs typeface="Courier New" pitchFamily="49" charset="0"/>
            </a:endParaRPr>
          </a:p>
        </p:txBody>
      </p:sp>
    </p:spTree>
    <p:extLst>
      <p:ext uri="{BB962C8B-B14F-4D97-AF65-F5344CB8AC3E}">
        <p14:creationId xmlns:p14="http://schemas.microsoft.com/office/powerpoint/2010/main" val="19892516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04800"/>
            <a:ext cx="6526146" cy="5909310"/>
          </a:xfrm>
          <a:prstGeom prst="rect">
            <a:avLst/>
          </a:prstGeom>
          <a:noFill/>
        </p:spPr>
        <p:txBody>
          <a:bodyPr wrap="none" rtlCol="0">
            <a:spAutoFit/>
          </a:bodyPr>
          <a:lstStyle/>
          <a:p>
            <a:r>
              <a:rPr lang="en-US" dirty="0" smtClean="0">
                <a:latin typeface="Courier New" pitchFamily="49" charset="0"/>
                <a:cs typeface="Courier New" pitchFamily="49" charset="0"/>
              </a:rPr>
              <a:t>  </a:t>
            </a:r>
            <a:r>
              <a:rPr lang="en-US" dirty="0">
                <a:latin typeface="Courier New" pitchFamily="49" charset="0"/>
                <a:cs typeface="Courier New" pitchFamily="49" charset="0"/>
              </a:rPr>
              <a:t>public </a:t>
            </a:r>
            <a:r>
              <a:rPr lang="en-US" dirty="0" err="1">
                <a:latin typeface="Courier New" pitchFamily="49" charset="0"/>
                <a:cs typeface="Courier New" pitchFamily="49" charset="0"/>
              </a:rPr>
              <a:t>MyShape</a:t>
            </a:r>
            <a:r>
              <a:rPr lang="en-US" dirty="0">
                <a:latin typeface="Courier New" pitchFamily="49" charset="0"/>
                <a:cs typeface="Courier New" pitchFamily="49" charset="0"/>
              </a:rPr>
              <a:t>(Point2D point, Color color) {</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this.color</a:t>
            </a:r>
            <a:r>
              <a:rPr lang="en-US" dirty="0">
                <a:latin typeface="Courier New" pitchFamily="49" charset="0"/>
                <a:cs typeface="Courier New" pitchFamily="49" charset="0"/>
              </a:rPr>
              <a:t> = color;</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points.add</a:t>
            </a:r>
            <a:r>
              <a:rPr lang="en-US" dirty="0">
                <a:latin typeface="Courier New" pitchFamily="49" charset="0"/>
                <a:cs typeface="Courier New" pitchFamily="49" charset="0"/>
              </a:rPr>
              <a:t>(point);</a:t>
            </a:r>
          </a:p>
          <a:p>
            <a:r>
              <a:rPr lang="en-US" dirty="0">
                <a:latin typeface="Courier New" pitchFamily="49" charset="0"/>
                <a:cs typeface="Courier New" pitchFamily="49" charset="0"/>
              </a:rPr>
              <a:t>  }</a:t>
            </a:r>
          </a:p>
          <a:p>
            <a:endParaRPr lang="en-US" dirty="0">
              <a:latin typeface="Courier New" pitchFamily="49" charset="0"/>
              <a:cs typeface="Courier New" pitchFamily="49" charset="0"/>
            </a:endParaRPr>
          </a:p>
          <a:p>
            <a:r>
              <a:rPr lang="en-US" dirty="0">
                <a:latin typeface="Courier New" pitchFamily="49" charset="0"/>
                <a:cs typeface="Courier New" pitchFamily="49" charset="0"/>
              </a:rPr>
              <a:t>  public void </a:t>
            </a:r>
            <a:r>
              <a:rPr lang="en-US" dirty="0" err="1">
                <a:latin typeface="Courier New" pitchFamily="49" charset="0"/>
                <a:cs typeface="Courier New" pitchFamily="49" charset="0"/>
              </a:rPr>
              <a:t>addPoint</a:t>
            </a:r>
            <a:r>
              <a:rPr lang="en-US" dirty="0">
                <a:latin typeface="Courier New" pitchFamily="49" charset="0"/>
                <a:cs typeface="Courier New" pitchFamily="49" charset="0"/>
              </a:rPr>
              <a:t>(Point2D point) {</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points.add</a:t>
            </a:r>
            <a:r>
              <a:rPr lang="en-US" dirty="0">
                <a:latin typeface="Courier New" pitchFamily="49" charset="0"/>
                <a:cs typeface="Courier New" pitchFamily="49" charset="0"/>
              </a:rPr>
              <a:t>(point);</a:t>
            </a:r>
          </a:p>
          <a:p>
            <a:r>
              <a:rPr lang="en-US" dirty="0">
                <a:latin typeface="Courier New" pitchFamily="49" charset="0"/>
                <a:cs typeface="Courier New" pitchFamily="49" charset="0"/>
              </a:rPr>
              <a:t>  }</a:t>
            </a:r>
          </a:p>
          <a:p>
            <a:endParaRPr lang="en-US" dirty="0">
              <a:latin typeface="Courier New" pitchFamily="49" charset="0"/>
              <a:cs typeface="Courier New" pitchFamily="49" charset="0"/>
            </a:endParaRPr>
          </a:p>
          <a:p>
            <a:r>
              <a:rPr lang="en-US" dirty="0">
                <a:latin typeface="Courier New" pitchFamily="49" charset="0"/>
                <a:cs typeface="Courier New" pitchFamily="49" charset="0"/>
              </a:rPr>
              <a:t>  public void </a:t>
            </a:r>
            <a:r>
              <a:rPr lang="en-US" dirty="0" err="1">
                <a:latin typeface="Courier New" pitchFamily="49" charset="0"/>
                <a:cs typeface="Courier New" pitchFamily="49" charset="0"/>
              </a:rPr>
              <a:t>drawShape</a:t>
            </a:r>
            <a:r>
              <a:rPr lang="en-US" dirty="0">
                <a:latin typeface="Courier New" pitchFamily="49" charset="0"/>
                <a:cs typeface="Courier New" pitchFamily="49" charset="0"/>
              </a:rPr>
              <a:t>(Graphics2D g) {</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g.setPaint</a:t>
            </a:r>
            <a:r>
              <a:rPr lang="en-US" dirty="0">
                <a:latin typeface="Courier New" pitchFamily="49" charset="0"/>
                <a:cs typeface="Courier New" pitchFamily="49" charset="0"/>
              </a:rPr>
              <a:t>(color);</a:t>
            </a:r>
          </a:p>
          <a:p>
            <a:r>
              <a:rPr lang="en-US" dirty="0">
                <a:latin typeface="Courier New" pitchFamily="49" charset="0"/>
                <a:cs typeface="Courier New" pitchFamily="49" charset="0"/>
              </a:rPr>
              <a:t>    if (</a:t>
            </a:r>
            <a:r>
              <a:rPr lang="en-US" dirty="0" err="1">
                <a:latin typeface="Courier New" pitchFamily="49" charset="0"/>
                <a:cs typeface="Courier New" pitchFamily="49" charset="0"/>
              </a:rPr>
              <a:t>points.size</a:t>
            </a:r>
            <a:r>
              <a:rPr lang="en-US" dirty="0">
                <a:latin typeface="Courier New" pitchFamily="49" charset="0"/>
                <a:cs typeface="Courier New" pitchFamily="49" charset="0"/>
              </a:rPr>
              <a:t>() == 0) {</a:t>
            </a:r>
          </a:p>
          <a:p>
            <a:r>
              <a:rPr lang="en-US" dirty="0">
                <a:latin typeface="Courier New" pitchFamily="49" charset="0"/>
                <a:cs typeface="Courier New" pitchFamily="49" charset="0"/>
              </a:rPr>
              <a:t>      return;</a:t>
            </a:r>
          </a:p>
          <a:p>
            <a:r>
              <a:rPr lang="en-US" dirty="0">
                <a:latin typeface="Courier New" pitchFamily="49" charset="0"/>
                <a:cs typeface="Courier New" pitchFamily="49" charset="0"/>
              </a:rPr>
              <a:t>    }</a:t>
            </a:r>
          </a:p>
          <a:p>
            <a:r>
              <a:rPr lang="en-US" dirty="0">
                <a:latin typeface="Courier New" pitchFamily="49" charset="0"/>
                <a:cs typeface="Courier New" pitchFamily="49" charset="0"/>
              </a:rPr>
              <a:t>    Point2D start = </a:t>
            </a:r>
            <a:r>
              <a:rPr lang="en-US" dirty="0" err="1">
                <a:latin typeface="Courier New" pitchFamily="49" charset="0"/>
                <a:cs typeface="Courier New" pitchFamily="49" charset="0"/>
              </a:rPr>
              <a:t>points.get</a:t>
            </a:r>
            <a:r>
              <a:rPr lang="en-US" dirty="0">
                <a:latin typeface="Courier New" pitchFamily="49" charset="0"/>
                <a:cs typeface="Courier New" pitchFamily="49" charset="0"/>
              </a:rPr>
              <a:t>(0);</a:t>
            </a:r>
          </a:p>
          <a:p>
            <a:r>
              <a:rPr lang="en-US" dirty="0">
                <a:latin typeface="Courier New" pitchFamily="49" charset="0"/>
                <a:cs typeface="Courier New" pitchFamily="49" charset="0"/>
              </a:rPr>
              <a:t>    for (Point2D end : points) {</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g.draw</a:t>
            </a:r>
            <a:r>
              <a:rPr lang="en-US" dirty="0">
                <a:latin typeface="Courier New" pitchFamily="49" charset="0"/>
                <a:cs typeface="Courier New" pitchFamily="49" charset="0"/>
              </a:rPr>
              <a:t>(new Line2D.Double(start, end));</a:t>
            </a:r>
          </a:p>
          <a:p>
            <a:r>
              <a:rPr lang="en-US" dirty="0">
                <a:latin typeface="Courier New" pitchFamily="49" charset="0"/>
                <a:cs typeface="Courier New" pitchFamily="49" charset="0"/>
              </a:rPr>
              <a:t>      start = end;</a:t>
            </a:r>
          </a:p>
          <a:p>
            <a:r>
              <a:rPr lang="en-US" dirty="0">
                <a:latin typeface="Courier New" pitchFamily="49" charset="0"/>
                <a:cs typeface="Courier New" pitchFamily="49" charset="0"/>
              </a:rPr>
              <a:t>    }</a:t>
            </a:r>
          </a:p>
          <a:p>
            <a:r>
              <a:rPr lang="en-US" dirty="0">
                <a:latin typeface="Courier New" pitchFamily="49" charset="0"/>
                <a:cs typeface="Courier New" pitchFamily="49" charset="0"/>
              </a:rPr>
              <a:t>  }</a:t>
            </a:r>
          </a:p>
          <a:p>
            <a:r>
              <a:rPr lang="en-US" dirty="0">
                <a:latin typeface="Courier New" pitchFamily="49" charset="0"/>
                <a:cs typeface="Courier New" pitchFamily="49" charset="0"/>
              </a:rPr>
              <a:t>}</a:t>
            </a:r>
            <a:endParaRPr lang="en-US" dirty="0"/>
          </a:p>
        </p:txBody>
      </p:sp>
    </p:spTree>
    <p:extLst>
      <p:ext uri="{BB962C8B-B14F-4D97-AF65-F5344CB8AC3E}">
        <p14:creationId xmlns:p14="http://schemas.microsoft.com/office/powerpoint/2010/main" val="317546614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Multicasting</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sz="2400" dirty="0" smtClean="0"/>
              <a:t>We can associate multiple event listeners with the same event source.</a:t>
            </a:r>
          </a:p>
          <a:p>
            <a:r>
              <a:rPr lang="en-US" sz="2400" dirty="0" smtClean="0"/>
              <a:t>When the event occurs, the event listeners will be notified in a </a:t>
            </a:r>
            <a:r>
              <a:rPr lang="en-US" sz="2400" dirty="0" smtClean="0">
                <a:solidFill>
                  <a:srgbClr val="FF0000"/>
                </a:solidFill>
              </a:rPr>
              <a:t>random</a:t>
            </a:r>
            <a:r>
              <a:rPr lang="en-US" sz="2400" dirty="0" smtClean="0"/>
              <a:t> order.</a:t>
            </a:r>
          </a:p>
          <a:p>
            <a:r>
              <a:rPr lang="en-US" sz="2400" dirty="0" smtClean="0"/>
              <a:t>We will create an application with menus.</a:t>
            </a:r>
          </a:p>
          <a:p>
            <a:r>
              <a:rPr lang="en-US" sz="2400" dirty="0" smtClean="0"/>
              <a:t>There will be a menu for creating a new window and a menu for closing all windows.</a:t>
            </a:r>
          </a:p>
          <a:p>
            <a:r>
              <a:rPr lang="en-US" sz="2400" dirty="0" smtClean="0"/>
              <a:t>Every window will register an event listener with the </a:t>
            </a:r>
            <a:r>
              <a:rPr lang="en-US" sz="2400" dirty="0" smtClean="0">
                <a:solidFill>
                  <a:srgbClr val="0070C0"/>
                </a:solidFill>
              </a:rPr>
              <a:t>Close All Windows </a:t>
            </a:r>
            <a:r>
              <a:rPr lang="en-US" sz="2400" dirty="0" smtClean="0"/>
              <a:t>menu item. When the menu item is selected, all windows will be closed.</a:t>
            </a:r>
          </a:p>
          <a:p>
            <a:r>
              <a:rPr lang="en-US" sz="2400" dirty="0" smtClean="0"/>
              <a:t>Windows are placed at random locations.</a:t>
            </a:r>
            <a:endParaRPr lang="en-US" sz="2400" dirty="0"/>
          </a:p>
        </p:txBody>
      </p:sp>
    </p:spTree>
    <p:extLst>
      <p:ext uri="{BB962C8B-B14F-4D97-AF65-F5344CB8AC3E}">
        <p14:creationId xmlns:p14="http://schemas.microsoft.com/office/powerpoint/2010/main" val="260301704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447800"/>
            <a:ext cx="10146517" cy="4604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815762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565" y="67253"/>
            <a:ext cx="9417963" cy="7171194"/>
          </a:xfrm>
          <a:prstGeom prst="rect">
            <a:avLst/>
          </a:prstGeom>
          <a:noFill/>
        </p:spPr>
        <p:txBody>
          <a:bodyPr wrap="none" rtlCol="0">
            <a:spAutoFit/>
          </a:bodyPr>
          <a:lstStyle/>
          <a:p>
            <a:r>
              <a:rPr lang="en-US" sz="2000" dirty="0">
                <a:latin typeface="Courier New" pitchFamily="49" charset="0"/>
                <a:cs typeface="Courier New" pitchFamily="49" charset="0"/>
              </a:rPr>
              <a:t>import </a:t>
            </a:r>
            <a:r>
              <a:rPr lang="en-US" sz="2000" dirty="0" err="1">
                <a:latin typeface="Courier New" pitchFamily="49" charset="0"/>
                <a:cs typeface="Courier New" pitchFamily="49" charset="0"/>
              </a:rPr>
              <a:t>java.awt</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import </a:t>
            </a:r>
            <a:r>
              <a:rPr lang="en-US" sz="2000" dirty="0" err="1">
                <a:latin typeface="Courier New" pitchFamily="49" charset="0"/>
                <a:cs typeface="Courier New" pitchFamily="49" charset="0"/>
              </a:rPr>
              <a:t>java.awt.event</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import </a:t>
            </a:r>
            <a:r>
              <a:rPr lang="en-US" sz="2000" dirty="0" err="1">
                <a:latin typeface="Courier New" pitchFamily="49" charset="0"/>
                <a:cs typeface="Courier New" pitchFamily="49" charset="0"/>
              </a:rPr>
              <a:t>java.util</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import </a:t>
            </a:r>
            <a:r>
              <a:rPr lang="en-US" sz="2000" dirty="0" err="1">
                <a:latin typeface="Courier New" pitchFamily="49" charset="0"/>
                <a:cs typeface="Courier New" pitchFamily="49" charset="0"/>
              </a:rPr>
              <a:t>javax.swing</a:t>
            </a:r>
            <a:r>
              <a:rPr lang="en-US" sz="2000" dirty="0">
                <a:latin typeface="Courier New" pitchFamily="49" charset="0"/>
                <a:cs typeface="Courier New" pitchFamily="49" charset="0"/>
              </a:rPr>
              <a:t>.*;</a:t>
            </a: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public class </a:t>
            </a:r>
            <a:r>
              <a:rPr lang="en-US" sz="2000" dirty="0" err="1">
                <a:latin typeface="Courier New" pitchFamily="49" charset="0"/>
                <a:cs typeface="Courier New" pitchFamily="49" charset="0"/>
              </a:rPr>
              <a:t>RandomWindows</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public static void main(String[] </a:t>
            </a:r>
            <a:r>
              <a:rPr lang="en-US" sz="2000" dirty="0" err="1">
                <a:latin typeface="Courier New" pitchFamily="49" charset="0"/>
                <a:cs typeface="Courier New" pitchFamily="49" charset="0"/>
              </a:rPr>
              <a:t>args</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MainFrame</a:t>
            </a:r>
            <a:r>
              <a:rPr lang="en-US" sz="2000" dirty="0">
                <a:latin typeface="Courier New" pitchFamily="49" charset="0"/>
                <a:cs typeface="Courier New" pitchFamily="49" charset="0"/>
              </a:rPr>
              <a:t> f = new </a:t>
            </a:r>
            <a:r>
              <a:rPr lang="en-US" sz="2000" dirty="0" err="1">
                <a:latin typeface="Courier New" pitchFamily="49" charset="0"/>
                <a:cs typeface="Courier New" pitchFamily="49" charset="0"/>
              </a:rPr>
              <a:t>MainFrame</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f.setVisible</a:t>
            </a:r>
            <a:r>
              <a:rPr lang="en-US" sz="2000" dirty="0">
                <a:latin typeface="Courier New" pitchFamily="49" charset="0"/>
                <a:cs typeface="Courier New" pitchFamily="49" charset="0"/>
              </a:rPr>
              <a:t>(true);</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a:t>
            </a: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class </a:t>
            </a:r>
            <a:r>
              <a:rPr lang="en-US" sz="2000" dirty="0" err="1">
                <a:latin typeface="Courier New" pitchFamily="49" charset="0"/>
                <a:cs typeface="Courier New" pitchFamily="49" charset="0"/>
              </a:rPr>
              <a:t>MainFrame</a:t>
            </a:r>
            <a:r>
              <a:rPr lang="en-US" sz="2000" dirty="0">
                <a:latin typeface="Courier New" pitchFamily="49" charset="0"/>
                <a:cs typeface="Courier New" pitchFamily="49" charset="0"/>
              </a:rPr>
              <a:t> extends </a:t>
            </a:r>
            <a:r>
              <a:rPr lang="en-US" sz="2000" dirty="0" err="1">
                <a:latin typeface="Courier New" pitchFamily="49" charset="0"/>
                <a:cs typeface="Courier New" pitchFamily="49" charset="0"/>
              </a:rPr>
              <a:t>JFrame</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private static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counter = 0;</a:t>
            </a:r>
          </a:p>
          <a:p>
            <a:r>
              <a:rPr lang="en-US" sz="2000" dirty="0">
                <a:latin typeface="Courier New" pitchFamily="49" charset="0"/>
                <a:cs typeface="Courier New" pitchFamily="49" charset="0"/>
              </a:rPr>
              <a:t>  public </a:t>
            </a:r>
            <a:r>
              <a:rPr lang="en-US" sz="2000" dirty="0" err="1">
                <a:latin typeface="Courier New" pitchFamily="49" charset="0"/>
                <a:cs typeface="Courier New" pitchFamily="49" charset="0"/>
              </a:rPr>
              <a:t>MainFrame</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setSize</a:t>
            </a:r>
            <a:r>
              <a:rPr lang="en-US" sz="2000" dirty="0">
                <a:latin typeface="Courier New" pitchFamily="49" charset="0"/>
                <a:cs typeface="Courier New" pitchFamily="49" charset="0"/>
              </a:rPr>
              <a:t>(200,200);</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JMenuBar</a:t>
            </a:r>
            <a:r>
              <a:rPr lang="en-US" sz="2000" dirty="0">
                <a:latin typeface="Courier New" pitchFamily="49" charset="0"/>
                <a:cs typeface="Courier New" pitchFamily="49" charset="0"/>
              </a:rPr>
              <a:t> bar = new </a:t>
            </a:r>
            <a:r>
              <a:rPr lang="en-US" sz="2000" dirty="0" err="1">
                <a:latin typeface="Courier New" pitchFamily="49" charset="0"/>
                <a:cs typeface="Courier New" pitchFamily="49" charset="0"/>
              </a:rPr>
              <a:t>JMenuBar</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setJMenuBar</a:t>
            </a:r>
            <a:r>
              <a:rPr lang="en-US" sz="2000" dirty="0">
                <a:latin typeface="Courier New" pitchFamily="49" charset="0"/>
                <a:cs typeface="Courier New" pitchFamily="49" charset="0"/>
              </a:rPr>
              <a:t>(bar);</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JMenu</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windowMenu</a:t>
            </a:r>
            <a:r>
              <a:rPr lang="en-US" sz="2000" dirty="0">
                <a:latin typeface="Courier New" pitchFamily="49" charset="0"/>
                <a:cs typeface="Courier New" pitchFamily="49" charset="0"/>
              </a:rPr>
              <a:t> = new </a:t>
            </a:r>
            <a:r>
              <a:rPr lang="en-US" sz="2000" dirty="0" err="1">
                <a:latin typeface="Courier New" pitchFamily="49" charset="0"/>
                <a:cs typeface="Courier New" pitchFamily="49" charset="0"/>
              </a:rPr>
              <a:t>JMenu</a:t>
            </a:r>
            <a:r>
              <a:rPr lang="en-US" sz="2000" dirty="0">
                <a:latin typeface="Courier New" pitchFamily="49" charset="0"/>
                <a:cs typeface="Courier New" pitchFamily="49" charset="0"/>
              </a:rPr>
              <a:t>("Window");</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bar.add</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windowMenu</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final </a:t>
            </a:r>
            <a:r>
              <a:rPr lang="en-US" sz="2000" dirty="0" err="1">
                <a:latin typeface="Courier New" pitchFamily="49" charset="0"/>
                <a:cs typeface="Courier New" pitchFamily="49" charset="0"/>
              </a:rPr>
              <a:t>JMenuItem</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newWindow</a:t>
            </a:r>
            <a:r>
              <a:rPr lang="en-US" sz="2000" dirty="0">
                <a:latin typeface="Courier New" pitchFamily="49" charset="0"/>
                <a:cs typeface="Courier New" pitchFamily="49" charset="0"/>
              </a:rPr>
              <a:t> = new </a:t>
            </a:r>
            <a:r>
              <a:rPr lang="en-US" sz="2000" dirty="0" err="1">
                <a:latin typeface="Courier New" pitchFamily="49" charset="0"/>
                <a:cs typeface="Courier New" pitchFamily="49" charset="0"/>
              </a:rPr>
              <a:t>JMenuItem</a:t>
            </a:r>
            <a:r>
              <a:rPr lang="en-US" sz="2000" dirty="0">
                <a:latin typeface="Courier New" pitchFamily="49" charset="0"/>
                <a:cs typeface="Courier New" pitchFamily="49" charset="0"/>
              </a:rPr>
              <a:t>("New Window");</a:t>
            </a:r>
          </a:p>
          <a:p>
            <a:r>
              <a:rPr lang="en-US" sz="2000" dirty="0">
                <a:latin typeface="Courier New" pitchFamily="49" charset="0"/>
                <a:cs typeface="Courier New" pitchFamily="49" charset="0"/>
              </a:rPr>
              <a:t>    final </a:t>
            </a:r>
            <a:r>
              <a:rPr lang="en-US" sz="2000" dirty="0" err="1">
                <a:latin typeface="Courier New" pitchFamily="49" charset="0"/>
                <a:cs typeface="Courier New" pitchFamily="49" charset="0"/>
              </a:rPr>
              <a:t>JMenuItem</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closeAll</a:t>
            </a:r>
            <a:r>
              <a:rPr lang="en-US" sz="2000" dirty="0">
                <a:latin typeface="Courier New" pitchFamily="49" charset="0"/>
                <a:cs typeface="Courier New" pitchFamily="49" charset="0"/>
              </a:rPr>
              <a:t> = new </a:t>
            </a:r>
            <a:r>
              <a:rPr lang="en-US" sz="2000" dirty="0" err="1">
                <a:latin typeface="Courier New" pitchFamily="49" charset="0"/>
                <a:cs typeface="Courier New" pitchFamily="49" charset="0"/>
              </a:rPr>
              <a:t>JMenuItem</a:t>
            </a:r>
            <a:r>
              <a:rPr lang="en-US" sz="2000" dirty="0">
                <a:latin typeface="Courier New" pitchFamily="49" charset="0"/>
                <a:cs typeface="Courier New" pitchFamily="49" charset="0"/>
              </a:rPr>
              <a:t>("Close All");</a:t>
            </a:r>
          </a:p>
          <a:p>
            <a:r>
              <a:rPr lang="en-US" sz="2000" dirty="0">
                <a:latin typeface="Courier New" pitchFamily="49" charset="0"/>
                <a:cs typeface="Courier New" pitchFamily="49" charset="0"/>
              </a:rPr>
              <a:t>    </a:t>
            </a:r>
          </a:p>
        </p:txBody>
      </p:sp>
    </p:spTree>
    <p:extLst>
      <p:ext uri="{BB962C8B-B14F-4D97-AF65-F5344CB8AC3E}">
        <p14:creationId xmlns:p14="http://schemas.microsoft.com/office/powerpoint/2010/main" val="1379717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188" y="36443"/>
            <a:ext cx="9110186" cy="7171194"/>
          </a:xfrm>
          <a:prstGeom prst="rect">
            <a:avLst/>
          </a:prstGeom>
          <a:noFill/>
        </p:spPr>
        <p:txBody>
          <a:bodyPr wrap="none" rtlCol="0">
            <a:spAutoFit/>
          </a:bodyPr>
          <a:lstStyle/>
          <a:p>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windowMenu.add</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newWindow</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windowMenu.add</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closeAll</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newWindow.addActionListener</a:t>
            </a:r>
            <a:r>
              <a:rPr lang="en-US" sz="2000" dirty="0">
                <a:latin typeface="Courier New" pitchFamily="49" charset="0"/>
                <a:cs typeface="Courier New" pitchFamily="49" charset="0"/>
              </a:rPr>
              <a:t>( new </a:t>
            </a:r>
            <a:r>
              <a:rPr lang="en-US" sz="2000" dirty="0" err="1">
                <a:latin typeface="Courier New" pitchFamily="49" charset="0"/>
                <a:cs typeface="Courier New" pitchFamily="49" charset="0"/>
              </a:rPr>
              <a:t>ActionListener</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public void </a:t>
            </a:r>
            <a:r>
              <a:rPr lang="en-US" sz="2000" dirty="0" err="1">
                <a:latin typeface="Courier New" pitchFamily="49" charset="0"/>
                <a:cs typeface="Courier New" pitchFamily="49" charset="0"/>
              </a:rPr>
              <a:t>actionPerformed</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ActionEvent</a:t>
            </a:r>
            <a:r>
              <a:rPr lang="en-US" sz="2000" dirty="0">
                <a:latin typeface="Courier New" pitchFamily="49" charset="0"/>
                <a:cs typeface="Courier New" pitchFamily="49" charset="0"/>
              </a:rPr>
              <a:t> e){</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MyFrame</a:t>
            </a:r>
            <a:r>
              <a:rPr lang="en-US" sz="2000" dirty="0">
                <a:latin typeface="Courier New" pitchFamily="49" charset="0"/>
                <a:cs typeface="Courier New" pitchFamily="49" charset="0"/>
              </a:rPr>
              <a:t> f = new </a:t>
            </a:r>
            <a:r>
              <a:rPr lang="en-US" sz="2000" dirty="0" err="1">
                <a:latin typeface="Courier New" pitchFamily="49" charset="0"/>
                <a:cs typeface="Courier New" pitchFamily="49" charset="0"/>
              </a:rPr>
              <a:t>MyFrame</a:t>
            </a:r>
            <a:r>
              <a:rPr lang="en-US" sz="2000" dirty="0">
                <a:latin typeface="Courier New" pitchFamily="49" charset="0"/>
                <a:cs typeface="Courier New" pitchFamily="49" charset="0"/>
              </a:rPr>
              <a:t>(</a:t>
            </a:r>
            <a:r>
              <a:rPr lang="en-US" sz="2000" dirty="0" err="1">
                <a:solidFill>
                  <a:srgbClr val="FF0000"/>
                </a:solidFill>
                <a:latin typeface="Courier New" pitchFamily="49" charset="0"/>
                <a:cs typeface="Courier New" pitchFamily="49" charset="0"/>
              </a:rPr>
              <a:t>closeAll</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f.setLocation</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Math.random</a:t>
            </a:r>
            <a:r>
              <a:rPr lang="en-US" sz="2000" dirty="0">
                <a:latin typeface="Courier New" pitchFamily="49" charset="0"/>
                <a:cs typeface="Courier New" pitchFamily="49" charset="0"/>
              </a:rPr>
              <a:t>()*500), </a:t>
            </a:r>
            <a:endParaRPr lang="en-US" sz="2000" dirty="0" smtClean="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Math.random</a:t>
            </a:r>
            <a:r>
              <a:rPr lang="en-US" sz="2000" dirty="0">
                <a:latin typeface="Courier New" pitchFamily="49" charset="0"/>
                <a:cs typeface="Courier New" pitchFamily="49" charset="0"/>
              </a:rPr>
              <a:t>()*500));</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f.setSize</a:t>
            </a:r>
            <a:r>
              <a:rPr lang="en-US" sz="2000" dirty="0">
                <a:latin typeface="Courier New" pitchFamily="49" charset="0"/>
                <a:cs typeface="Courier New" pitchFamily="49" charset="0"/>
              </a:rPr>
              <a:t>(200,200);</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f.setVisible</a:t>
            </a:r>
            <a:r>
              <a:rPr lang="en-US" sz="2000" dirty="0">
                <a:latin typeface="Courier New" pitchFamily="49" charset="0"/>
                <a:cs typeface="Courier New" pitchFamily="49" charset="0"/>
              </a:rPr>
              <a:t>(true);</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smtClean="0">
                <a:latin typeface="Courier New" pitchFamily="49" charset="0"/>
                <a:cs typeface="Courier New" pitchFamily="49" charset="0"/>
              </a:rPr>
              <a:t>}</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class </a:t>
            </a:r>
            <a:r>
              <a:rPr lang="en-US" sz="2000" dirty="0" err="1">
                <a:latin typeface="Courier New" pitchFamily="49" charset="0"/>
                <a:cs typeface="Courier New" pitchFamily="49" charset="0"/>
              </a:rPr>
              <a:t>MyFrame</a:t>
            </a:r>
            <a:r>
              <a:rPr lang="en-US" sz="2000" dirty="0">
                <a:latin typeface="Courier New" pitchFamily="49" charset="0"/>
                <a:cs typeface="Courier New" pitchFamily="49" charset="0"/>
              </a:rPr>
              <a:t> extends </a:t>
            </a:r>
            <a:r>
              <a:rPr lang="en-US" sz="2000" dirty="0" err="1">
                <a:latin typeface="Courier New" pitchFamily="49" charset="0"/>
                <a:cs typeface="Courier New" pitchFamily="49" charset="0"/>
              </a:rPr>
              <a:t>JFrame</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public </a:t>
            </a:r>
            <a:r>
              <a:rPr lang="en-US" sz="2000" dirty="0" err="1">
                <a:latin typeface="Courier New" pitchFamily="49" charset="0"/>
                <a:cs typeface="Courier New" pitchFamily="49" charset="0"/>
              </a:rPr>
              <a:t>MyFrame</a:t>
            </a:r>
            <a:r>
              <a:rPr lang="en-US" sz="2000" dirty="0">
                <a:latin typeface="Courier New" pitchFamily="49" charset="0"/>
                <a:cs typeface="Courier New" pitchFamily="49" charset="0"/>
              </a:rPr>
              <a:t>(final </a:t>
            </a:r>
            <a:r>
              <a:rPr lang="en-US" sz="2000" dirty="0" err="1">
                <a:latin typeface="Courier New" pitchFamily="49" charset="0"/>
                <a:cs typeface="Courier New" pitchFamily="49" charset="0"/>
              </a:rPr>
              <a:t>JMenuItem</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closeAll</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solidFill>
                  <a:srgbClr val="FF0000"/>
                </a:solidFill>
                <a:latin typeface="Courier New" pitchFamily="49" charset="0"/>
                <a:cs typeface="Courier New" pitchFamily="49" charset="0"/>
              </a:rPr>
              <a:t>closeAll.addActionListener</a:t>
            </a:r>
            <a:r>
              <a:rPr lang="en-US" sz="2000" dirty="0">
                <a:latin typeface="Courier New" pitchFamily="49" charset="0"/>
                <a:cs typeface="Courier New" pitchFamily="49" charset="0"/>
              </a:rPr>
              <a:t>( new </a:t>
            </a:r>
            <a:r>
              <a:rPr lang="en-US" sz="2000" dirty="0" err="1">
                <a:latin typeface="Courier New" pitchFamily="49" charset="0"/>
                <a:cs typeface="Courier New" pitchFamily="49" charset="0"/>
              </a:rPr>
              <a:t>ActionListener</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public void </a:t>
            </a:r>
            <a:r>
              <a:rPr lang="en-US" sz="2000" dirty="0" err="1">
                <a:latin typeface="Courier New" pitchFamily="49" charset="0"/>
                <a:cs typeface="Courier New" pitchFamily="49" charset="0"/>
              </a:rPr>
              <a:t>actionPerformed</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ActionEvent</a:t>
            </a:r>
            <a:r>
              <a:rPr lang="en-US" sz="2000" dirty="0">
                <a:latin typeface="Courier New" pitchFamily="49" charset="0"/>
                <a:cs typeface="Courier New" pitchFamily="49" charset="0"/>
              </a:rPr>
              <a:t> e){</a:t>
            </a:r>
          </a:p>
          <a:p>
            <a:r>
              <a:rPr lang="en-US" sz="2000" dirty="0">
                <a:latin typeface="Courier New" pitchFamily="49" charset="0"/>
                <a:cs typeface="Courier New" pitchFamily="49" charset="0"/>
              </a:rPr>
              <a:t>        dispose();</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a:t>
            </a:r>
          </a:p>
          <a:p>
            <a:endParaRPr lang="en-US" sz="2000" dirty="0">
              <a:latin typeface="Courier New" pitchFamily="49" charset="0"/>
              <a:cs typeface="Courier New" pitchFamily="49" charset="0"/>
            </a:endParaRPr>
          </a:p>
        </p:txBody>
      </p:sp>
    </p:spTree>
    <p:extLst>
      <p:ext uri="{BB962C8B-B14F-4D97-AF65-F5344CB8AC3E}">
        <p14:creationId xmlns:p14="http://schemas.microsoft.com/office/powerpoint/2010/main" val="105275968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Summary</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sz="2400" dirty="0" smtClean="0"/>
              <a:t>The </a:t>
            </a:r>
            <a:r>
              <a:rPr lang="en-US" sz="2400" dirty="0" smtClean="0">
                <a:solidFill>
                  <a:srgbClr val="0070C0"/>
                </a:solidFill>
              </a:rPr>
              <a:t>Timer </a:t>
            </a:r>
            <a:r>
              <a:rPr lang="en-US" sz="2400" dirty="0" smtClean="0"/>
              <a:t>Class.</a:t>
            </a:r>
          </a:p>
          <a:p>
            <a:r>
              <a:rPr lang="en-US" sz="2400" dirty="0" smtClean="0"/>
              <a:t>Event source, event, and event listener.</a:t>
            </a:r>
          </a:p>
          <a:p>
            <a:r>
              <a:rPr lang="en-US" sz="2400" dirty="0" smtClean="0"/>
              <a:t>Registering event listeners with the event source.</a:t>
            </a:r>
          </a:p>
          <a:p>
            <a:r>
              <a:rPr lang="en-US" sz="2400" dirty="0" smtClean="0"/>
              <a:t>Handling key and mouse events.</a:t>
            </a:r>
          </a:p>
          <a:p>
            <a:r>
              <a:rPr lang="en-US" sz="2400" dirty="0" smtClean="0"/>
              <a:t>Creating menus.</a:t>
            </a:r>
          </a:p>
          <a:p>
            <a:r>
              <a:rPr lang="en-US" sz="2400" dirty="0" smtClean="0"/>
              <a:t>Multicasting.</a:t>
            </a:r>
            <a:endParaRPr lang="en-US" sz="2400" dirty="0"/>
          </a:p>
        </p:txBody>
      </p:sp>
    </p:spTree>
    <p:extLst>
      <p:ext uri="{BB962C8B-B14F-4D97-AF65-F5344CB8AC3E}">
        <p14:creationId xmlns:p14="http://schemas.microsoft.com/office/powerpoint/2010/main" val="3712770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Notes</a:t>
            </a:r>
            <a:endParaRPr lang="en-US" dirty="0">
              <a:solidFill>
                <a:srgbClr val="0070C0"/>
              </a:solidFill>
            </a:endParaRPr>
          </a:p>
        </p:txBody>
      </p:sp>
      <p:sp>
        <p:nvSpPr>
          <p:cNvPr id="3" name="Content Placeholder 2"/>
          <p:cNvSpPr>
            <a:spLocks noGrp="1"/>
          </p:cNvSpPr>
          <p:nvPr>
            <p:ph idx="1"/>
          </p:nvPr>
        </p:nvSpPr>
        <p:spPr/>
        <p:txBody>
          <a:bodyPr>
            <a:normAutofit lnSpcReduction="10000"/>
          </a:bodyPr>
          <a:lstStyle/>
          <a:p>
            <a:r>
              <a:rPr lang="en-US" sz="2400" dirty="0" smtClean="0"/>
              <a:t>A new window is created in order to prevent the program from terminating immediately.</a:t>
            </a:r>
          </a:p>
          <a:p>
            <a:r>
              <a:rPr lang="en-US" sz="2000" dirty="0">
                <a:solidFill>
                  <a:srgbClr val="0070C0"/>
                </a:solidFill>
                <a:latin typeface="Courier New" pitchFamily="49" charset="0"/>
                <a:cs typeface="Courier New" pitchFamily="49" charset="0"/>
              </a:rPr>
              <a:t>(char)('a'+(</a:t>
            </a:r>
            <a:r>
              <a:rPr lang="en-US" sz="2000" dirty="0" err="1">
                <a:solidFill>
                  <a:srgbClr val="0070C0"/>
                </a:solidFill>
                <a:latin typeface="Courier New" pitchFamily="49" charset="0"/>
                <a:cs typeface="Courier New" pitchFamily="49" charset="0"/>
              </a:rPr>
              <a:t>int</a:t>
            </a:r>
            <a:r>
              <a:rPr lang="en-US" sz="2000" dirty="0">
                <a:solidFill>
                  <a:srgbClr val="0070C0"/>
                </a:solidFill>
                <a:latin typeface="Courier New" pitchFamily="49" charset="0"/>
                <a:cs typeface="Courier New" pitchFamily="49" charset="0"/>
              </a:rPr>
              <a:t>)((</a:t>
            </a:r>
            <a:r>
              <a:rPr lang="en-US" sz="2000" dirty="0" err="1">
                <a:solidFill>
                  <a:srgbClr val="0070C0"/>
                </a:solidFill>
                <a:latin typeface="Courier New" pitchFamily="49" charset="0"/>
                <a:cs typeface="Courier New" pitchFamily="49" charset="0"/>
              </a:rPr>
              <a:t>Math.random</a:t>
            </a:r>
            <a:r>
              <a:rPr lang="en-US" sz="2000" dirty="0">
                <a:solidFill>
                  <a:srgbClr val="0070C0"/>
                </a:solidFill>
                <a:latin typeface="Courier New" pitchFamily="49" charset="0"/>
                <a:cs typeface="Courier New" pitchFamily="49" charset="0"/>
              </a:rPr>
              <a:t>()*26</a:t>
            </a:r>
            <a:r>
              <a:rPr lang="en-US" sz="2000" dirty="0" smtClean="0">
                <a:solidFill>
                  <a:srgbClr val="0070C0"/>
                </a:solidFill>
                <a:latin typeface="Courier New" pitchFamily="49" charset="0"/>
                <a:cs typeface="Courier New" pitchFamily="49" charset="0"/>
              </a:rPr>
              <a:t>))) </a:t>
            </a:r>
            <a:r>
              <a:rPr lang="en-US" sz="2400" dirty="0" smtClean="0">
                <a:cs typeface="Courier New" pitchFamily="49" charset="0"/>
              </a:rPr>
              <a:t>creates a random character. Note that every character has an </a:t>
            </a:r>
            <a:r>
              <a:rPr lang="en-US" sz="2400" dirty="0" smtClean="0"/>
              <a:t>ASCII code. In other words, characters can be treated as integers.</a:t>
            </a:r>
          </a:p>
          <a:p>
            <a:r>
              <a:rPr lang="en-US" sz="2400" dirty="0" smtClean="0"/>
              <a:t>The </a:t>
            </a:r>
            <a:r>
              <a:rPr lang="en-US" sz="2000" dirty="0" smtClean="0">
                <a:solidFill>
                  <a:srgbClr val="0070C0"/>
                </a:solidFill>
                <a:latin typeface="Courier New" pitchFamily="49" charset="0"/>
                <a:cs typeface="Courier New" pitchFamily="49" charset="0"/>
              </a:rPr>
              <a:t>Timer</a:t>
            </a:r>
            <a:r>
              <a:rPr lang="en-US" sz="2400" dirty="0" smtClean="0"/>
              <a:t> class is defined in </a:t>
            </a:r>
            <a:r>
              <a:rPr lang="en-US" sz="2000" dirty="0" err="1" smtClean="0">
                <a:solidFill>
                  <a:srgbClr val="0070C0"/>
                </a:solidFill>
                <a:latin typeface="Courier New" pitchFamily="49" charset="0"/>
                <a:cs typeface="Courier New" pitchFamily="49" charset="0"/>
              </a:rPr>
              <a:t>javax.swing.Timer</a:t>
            </a:r>
            <a:r>
              <a:rPr lang="en-US" sz="2400" dirty="0" smtClean="0">
                <a:cs typeface="Courier New" pitchFamily="49" charset="0"/>
              </a:rPr>
              <a:t>. We cannot include just </a:t>
            </a:r>
            <a:r>
              <a:rPr lang="en-US" sz="2000" dirty="0" smtClean="0">
                <a:solidFill>
                  <a:srgbClr val="0070C0"/>
                </a:solidFill>
                <a:latin typeface="Courier New" pitchFamily="49" charset="0"/>
                <a:cs typeface="Courier New" pitchFamily="49" charset="0"/>
              </a:rPr>
              <a:t>javax.swing.*</a:t>
            </a:r>
            <a:r>
              <a:rPr lang="en-US" sz="2400" dirty="0" smtClean="0">
                <a:cs typeface="Courier New" pitchFamily="49" charset="0"/>
              </a:rPr>
              <a:t> because there are two </a:t>
            </a:r>
            <a:r>
              <a:rPr lang="en-US" sz="2000" dirty="0">
                <a:solidFill>
                  <a:srgbClr val="0070C0"/>
                </a:solidFill>
                <a:latin typeface="Courier New" pitchFamily="49" charset="0"/>
                <a:cs typeface="Courier New" pitchFamily="49" charset="0"/>
              </a:rPr>
              <a:t>T</a:t>
            </a:r>
            <a:r>
              <a:rPr lang="en-US" sz="2000" dirty="0" smtClean="0">
                <a:solidFill>
                  <a:srgbClr val="0070C0"/>
                </a:solidFill>
                <a:latin typeface="Courier New" pitchFamily="49" charset="0"/>
                <a:cs typeface="Courier New" pitchFamily="49" charset="0"/>
              </a:rPr>
              <a:t>imer</a:t>
            </a:r>
            <a:r>
              <a:rPr lang="en-US" sz="2400" dirty="0" smtClean="0">
                <a:cs typeface="Courier New" pitchFamily="49" charset="0"/>
              </a:rPr>
              <a:t> classes! (the second one is in </a:t>
            </a:r>
            <a:r>
              <a:rPr lang="en-US" sz="2000" dirty="0" err="1" smtClean="0">
                <a:solidFill>
                  <a:srgbClr val="0070C0"/>
                </a:solidFill>
                <a:latin typeface="Courier New" pitchFamily="49" charset="0"/>
                <a:cs typeface="Courier New" pitchFamily="49" charset="0"/>
              </a:rPr>
              <a:t>java.util</a:t>
            </a:r>
            <a:r>
              <a:rPr lang="en-US" sz="2400" dirty="0" smtClean="0">
                <a:cs typeface="Courier New" pitchFamily="49" charset="0"/>
              </a:rPr>
              <a:t>).</a:t>
            </a:r>
          </a:p>
          <a:p>
            <a:r>
              <a:rPr lang="en-US" sz="2400" dirty="0" smtClean="0">
                <a:cs typeface="Courier New" pitchFamily="49" charset="0"/>
              </a:rPr>
              <a:t>The constructor of the </a:t>
            </a:r>
            <a:r>
              <a:rPr lang="en-US" sz="2000" dirty="0" smtClean="0">
                <a:solidFill>
                  <a:srgbClr val="0070C0"/>
                </a:solidFill>
                <a:latin typeface="Courier New" pitchFamily="49" charset="0"/>
                <a:cs typeface="Courier New" pitchFamily="49" charset="0"/>
              </a:rPr>
              <a:t>Timer</a:t>
            </a:r>
            <a:r>
              <a:rPr lang="en-US" sz="2400" dirty="0" smtClean="0">
                <a:cs typeface="Courier New" pitchFamily="49" charset="0"/>
              </a:rPr>
              <a:t> class takes as input as a second parameter an object of type</a:t>
            </a:r>
            <a:r>
              <a:rPr lang="en-US" sz="2000" dirty="0" smtClean="0">
                <a:solidFill>
                  <a:srgbClr val="0070C0"/>
                </a:solidFill>
                <a:latin typeface="Courier New" pitchFamily="49" charset="0"/>
                <a:cs typeface="Courier New" pitchFamily="49" charset="0"/>
              </a:rPr>
              <a:t> </a:t>
            </a:r>
            <a:r>
              <a:rPr lang="en-US" sz="2000" dirty="0" err="1" smtClean="0">
                <a:solidFill>
                  <a:srgbClr val="0070C0"/>
                </a:solidFill>
                <a:latin typeface="Courier New" pitchFamily="49" charset="0"/>
                <a:cs typeface="Courier New" pitchFamily="49" charset="0"/>
              </a:rPr>
              <a:t>ActionListener</a:t>
            </a:r>
            <a:r>
              <a:rPr lang="en-US" sz="2400" dirty="0" smtClean="0">
                <a:cs typeface="Courier New" pitchFamily="49" charset="0"/>
              </a:rPr>
              <a:t>.</a:t>
            </a:r>
          </a:p>
          <a:p>
            <a:r>
              <a:rPr lang="en-US" sz="2000" dirty="0" err="1" smtClean="0">
                <a:solidFill>
                  <a:srgbClr val="0070C0"/>
                </a:solidFill>
                <a:latin typeface="Courier New" pitchFamily="49" charset="0"/>
                <a:cs typeface="Courier New" pitchFamily="49" charset="0"/>
              </a:rPr>
              <a:t>ActionListener</a:t>
            </a:r>
            <a:r>
              <a:rPr lang="en-US" sz="2400" dirty="0" smtClean="0">
                <a:cs typeface="Courier New" pitchFamily="49" charset="0"/>
              </a:rPr>
              <a:t> is an </a:t>
            </a:r>
            <a:r>
              <a:rPr lang="en-US" sz="2400" dirty="0" smtClean="0">
                <a:solidFill>
                  <a:srgbClr val="FF0000"/>
                </a:solidFill>
                <a:cs typeface="Courier New" pitchFamily="49" charset="0"/>
              </a:rPr>
              <a:t>interface</a:t>
            </a:r>
            <a:r>
              <a:rPr lang="en-US" sz="2400" dirty="0" smtClean="0">
                <a:cs typeface="Courier New" pitchFamily="49" charset="0"/>
              </a:rPr>
              <a:t> with the single method </a:t>
            </a:r>
            <a:r>
              <a:rPr lang="en-US" sz="2000" dirty="0" err="1" smtClean="0">
                <a:solidFill>
                  <a:srgbClr val="0070C0"/>
                </a:solidFill>
                <a:latin typeface="Courier New" pitchFamily="49" charset="0"/>
                <a:cs typeface="Courier New" pitchFamily="49" charset="0"/>
              </a:rPr>
              <a:t>actionPerformed</a:t>
            </a:r>
            <a:r>
              <a:rPr lang="en-US" sz="2400" dirty="0" smtClean="0">
                <a:cs typeface="Courier New" pitchFamily="49" charset="0"/>
              </a:rPr>
              <a:t>.</a:t>
            </a:r>
            <a:endParaRPr lang="en-US" sz="2400" dirty="0" smtClean="0"/>
          </a:p>
        </p:txBody>
      </p:sp>
    </p:spTree>
    <p:extLst>
      <p:ext uri="{BB962C8B-B14F-4D97-AF65-F5344CB8AC3E}">
        <p14:creationId xmlns:p14="http://schemas.microsoft.com/office/powerpoint/2010/main" val="14054536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13252"/>
            <a:ext cx="7924800" cy="6720230"/>
          </a:xfrm>
          <a:prstGeom prst="rect">
            <a:avLst/>
          </a:prstGeom>
        </p:spPr>
      </p:pic>
    </p:spTree>
    <p:extLst>
      <p:ext uri="{BB962C8B-B14F-4D97-AF65-F5344CB8AC3E}">
        <p14:creationId xmlns:p14="http://schemas.microsoft.com/office/powerpoint/2010/main" val="40345705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Method Callback</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sz="2400" dirty="0" smtClean="0">
                <a:solidFill>
                  <a:srgbClr val="FF0000"/>
                </a:solidFill>
              </a:rPr>
              <a:t>Method callback </a:t>
            </a:r>
            <a:r>
              <a:rPr lang="en-US" sz="2400" dirty="0" smtClean="0"/>
              <a:t>is when a method is passed as a parameter to a second method so that the second method can call the first method when necessary.</a:t>
            </a:r>
          </a:p>
          <a:p>
            <a:r>
              <a:rPr lang="en-US" sz="2400" dirty="0" smtClean="0"/>
              <a:t>Method callback is not supported in Java!</a:t>
            </a:r>
          </a:p>
          <a:p>
            <a:r>
              <a:rPr lang="en-US" sz="2400" dirty="0" smtClean="0"/>
              <a:t>However, we can pass an object as a parameter. In our example, since the object must belong to the </a:t>
            </a:r>
            <a:r>
              <a:rPr lang="en-US" sz="2400" dirty="0" err="1" smtClean="0">
                <a:solidFill>
                  <a:srgbClr val="0070C0"/>
                </a:solidFill>
              </a:rPr>
              <a:t>ActionListener</a:t>
            </a:r>
            <a:r>
              <a:rPr lang="en-US" sz="2400" dirty="0" smtClean="0">
                <a:solidFill>
                  <a:srgbClr val="0070C0"/>
                </a:solidFill>
              </a:rPr>
              <a:t> </a:t>
            </a:r>
            <a:r>
              <a:rPr lang="en-US" sz="2400" dirty="0" smtClean="0"/>
              <a:t>interface, the </a:t>
            </a:r>
            <a:r>
              <a:rPr lang="en-US" sz="2400" dirty="0" smtClean="0">
                <a:solidFill>
                  <a:srgbClr val="0070C0"/>
                </a:solidFill>
              </a:rPr>
              <a:t>Timer</a:t>
            </a:r>
            <a:r>
              <a:rPr lang="en-US" sz="2400" dirty="0" smtClean="0"/>
              <a:t> class can call the method </a:t>
            </a:r>
            <a:r>
              <a:rPr lang="en-US" sz="2400" dirty="0" err="1" smtClean="0">
                <a:solidFill>
                  <a:srgbClr val="0070C0"/>
                </a:solidFill>
              </a:rPr>
              <a:t>actionPerformed</a:t>
            </a:r>
            <a:r>
              <a:rPr lang="en-US" sz="2400" dirty="0" smtClean="0"/>
              <a:t> on the object every 200 milliseconds.</a:t>
            </a:r>
            <a:endParaRPr lang="en-US" sz="2400" dirty="0"/>
          </a:p>
        </p:txBody>
      </p:sp>
    </p:spTree>
    <p:extLst>
      <p:ext uri="{BB962C8B-B14F-4D97-AF65-F5344CB8AC3E}">
        <p14:creationId xmlns:p14="http://schemas.microsoft.com/office/powerpoint/2010/main" val="1456159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Nested Classes</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sz="2400" dirty="0" smtClean="0"/>
              <a:t>When creating Java's version of method callbacks, we need to create a new class.</a:t>
            </a:r>
          </a:p>
          <a:p>
            <a:r>
              <a:rPr lang="en-US" sz="2400" dirty="0" smtClean="0"/>
              <a:t>For convenience, we can create a class inside a class, which is called a</a:t>
            </a:r>
            <a:r>
              <a:rPr lang="en-US" sz="2400" dirty="0" smtClean="0">
                <a:solidFill>
                  <a:srgbClr val="FF0000"/>
                </a:solidFill>
              </a:rPr>
              <a:t> nested class</a:t>
            </a:r>
            <a:r>
              <a:rPr lang="en-US" sz="2400" dirty="0" smtClean="0"/>
              <a:t>.</a:t>
            </a:r>
          </a:p>
          <a:p>
            <a:r>
              <a:rPr lang="en-US" sz="2400" dirty="0" smtClean="0"/>
              <a:t>There are two types of nested classes: </a:t>
            </a:r>
            <a:r>
              <a:rPr lang="en-US" sz="2400" dirty="0" smtClean="0">
                <a:solidFill>
                  <a:srgbClr val="FF0000"/>
                </a:solidFill>
              </a:rPr>
              <a:t>static</a:t>
            </a:r>
            <a:r>
              <a:rPr lang="en-US" sz="2400" dirty="0" smtClean="0"/>
              <a:t> and </a:t>
            </a:r>
            <a:r>
              <a:rPr lang="en-US" sz="2400" dirty="0" smtClean="0">
                <a:solidFill>
                  <a:srgbClr val="FF0000"/>
                </a:solidFill>
              </a:rPr>
              <a:t>instance</a:t>
            </a:r>
            <a:r>
              <a:rPr lang="en-US" sz="2400" dirty="0" smtClean="0"/>
              <a:t>.</a:t>
            </a:r>
          </a:p>
          <a:p>
            <a:r>
              <a:rPr lang="en-US" sz="2400" dirty="0" smtClean="0"/>
              <a:t>A </a:t>
            </a:r>
            <a:r>
              <a:rPr lang="en-US" sz="2400" dirty="0" smtClean="0">
                <a:solidFill>
                  <a:srgbClr val="FF0000"/>
                </a:solidFill>
              </a:rPr>
              <a:t>static nested class </a:t>
            </a:r>
            <a:r>
              <a:rPr lang="en-US" sz="2400" dirty="0" smtClean="0"/>
              <a:t>is just a class inside a class. For example, </a:t>
            </a:r>
            <a:r>
              <a:rPr lang="en-US" sz="2400" dirty="0" smtClean="0">
                <a:solidFill>
                  <a:srgbClr val="0070C0"/>
                </a:solidFill>
              </a:rPr>
              <a:t>Double</a:t>
            </a:r>
            <a:r>
              <a:rPr lang="en-US" sz="2400" dirty="0" smtClean="0"/>
              <a:t> is a static nested classes of </a:t>
            </a:r>
            <a:r>
              <a:rPr lang="en-US" sz="2400" dirty="0" smtClean="0">
                <a:solidFill>
                  <a:srgbClr val="0070C0"/>
                </a:solidFill>
              </a:rPr>
              <a:t>Rectangle2D</a:t>
            </a:r>
            <a:r>
              <a:rPr lang="en-US" sz="2400" dirty="0" smtClean="0"/>
              <a:t>. We refer to the class as </a:t>
            </a:r>
            <a:r>
              <a:rPr lang="en-US" sz="2400" dirty="0" smtClean="0">
                <a:solidFill>
                  <a:srgbClr val="0070C0"/>
                </a:solidFill>
              </a:rPr>
              <a:t>Rectangle2D.Double</a:t>
            </a:r>
            <a:r>
              <a:rPr lang="en-US" sz="2400" dirty="0" smtClean="0"/>
              <a:t>.</a:t>
            </a:r>
          </a:p>
          <a:p>
            <a:r>
              <a:rPr lang="en-US" sz="2400" dirty="0" smtClean="0">
                <a:solidFill>
                  <a:srgbClr val="FF0000"/>
                </a:solidFill>
              </a:rPr>
              <a:t>Instance nested classes </a:t>
            </a:r>
            <a:r>
              <a:rPr lang="en-US" sz="2400" dirty="0" smtClean="0"/>
              <a:t>have an object of the outer class associated with them. This allows them to access the instance variables of the outer class for that object.</a:t>
            </a:r>
            <a:endParaRPr lang="en-US" sz="2400" dirty="0"/>
          </a:p>
        </p:txBody>
      </p:sp>
    </p:spTree>
    <p:extLst>
      <p:ext uri="{BB962C8B-B14F-4D97-AF65-F5344CB8AC3E}">
        <p14:creationId xmlns:p14="http://schemas.microsoft.com/office/powerpoint/2010/main" val="4064650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2898</TotalTime>
  <Words>4820</Words>
  <Application>Microsoft Office PowerPoint</Application>
  <PresentationFormat>On-screen Show (4:3)</PresentationFormat>
  <Paragraphs>750</Paragraphs>
  <Slides>58</Slides>
  <Notes>0</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Office Theme</vt:lpstr>
      <vt:lpstr>Nested Classes and Event Handling</vt:lpstr>
      <vt:lpstr>Overview</vt:lpstr>
      <vt:lpstr>The Typing Game</vt:lpstr>
      <vt:lpstr>The Timer Class</vt:lpstr>
      <vt:lpstr>PowerPoint Presentation</vt:lpstr>
      <vt:lpstr>Notes</vt:lpstr>
      <vt:lpstr>PowerPoint Presentation</vt:lpstr>
      <vt:lpstr>Method Callback</vt:lpstr>
      <vt:lpstr>Nested Classes</vt:lpstr>
      <vt:lpstr>Static Nested Class</vt:lpstr>
      <vt:lpstr>More on Static Nested Classes</vt:lpstr>
      <vt:lpstr>Inner Classes</vt:lpstr>
      <vt:lpstr>PowerPoint Presentation</vt:lpstr>
      <vt:lpstr>Inner-outer Objects</vt:lpstr>
      <vt:lpstr>Notes</vt:lpstr>
      <vt:lpstr>PowerPoint Presentation</vt:lpstr>
      <vt:lpstr>object.new Syntax</vt:lpstr>
      <vt:lpstr>Explicitly Referring to the Outer Class</vt:lpstr>
      <vt:lpstr>Local Classes</vt:lpstr>
      <vt:lpstr>Example of Anonymous Local Class</vt:lpstr>
      <vt:lpstr>Equivalent Rewrite</vt:lpstr>
      <vt:lpstr>Creating Anonymous Local Classes</vt:lpstr>
      <vt:lpstr>Events</vt:lpstr>
      <vt:lpstr>Example</vt:lpstr>
      <vt:lpstr>General Syntax to Register an Event Listener</vt:lpstr>
      <vt:lpstr>The KeyListener Interface</vt:lpstr>
      <vt:lpstr>More on KeyListener</vt:lpstr>
      <vt:lpstr>PowerPoint Presentation</vt:lpstr>
      <vt:lpstr>Typing Program (complete version)</vt:lpstr>
      <vt:lpstr>PowerPoint Presentation</vt:lpstr>
      <vt:lpstr>Notes</vt:lpstr>
      <vt:lpstr>Handling Mouse Events</vt:lpstr>
      <vt:lpstr>Handling Mouse Events (cont'd)</vt:lpstr>
      <vt:lpstr>Drawing Game</vt:lpstr>
      <vt:lpstr>PowerPoint Presentation</vt:lpstr>
      <vt:lpstr>The MyPanel Class</vt:lpstr>
      <vt:lpstr>PowerPoint Presentation</vt:lpstr>
      <vt:lpstr>getModifiersEx Explained</vt:lpstr>
      <vt:lpstr>Examples</vt:lpstr>
      <vt:lpstr>&amp; is different from &amp;&amp;</vt:lpstr>
      <vt:lpstr>Handling Mouse Movement</vt:lpstr>
      <vt:lpstr>PowerPoint Presentation</vt:lpstr>
      <vt:lpstr>PowerPoint Presentation</vt:lpstr>
      <vt:lpstr>PowerPoint Presentation</vt:lpstr>
      <vt:lpstr>PowerPoint Presentation</vt:lpstr>
      <vt:lpstr>Menus</vt:lpstr>
      <vt:lpstr>Adding Menus to Drawing Game</vt:lpstr>
      <vt:lpstr>Handling Menu Items Select</vt:lpstr>
      <vt:lpstr>PowerPoint Presentation</vt:lpstr>
      <vt:lpstr>PowerPoint Presentation</vt:lpstr>
      <vt:lpstr>PowerPoint Presentation</vt:lpstr>
      <vt:lpstr>PowerPoint Presentation</vt:lpstr>
      <vt:lpstr>PowerPoint Presentation</vt:lpstr>
      <vt:lpstr>Multicasting</vt:lpstr>
      <vt:lpstr>PowerPoint Presentation</vt:lpstr>
      <vt:lpstr>PowerPoint Presentation</vt:lpstr>
      <vt:lpstr>PowerPoint Presentation</vt:lpstr>
      <vt:lpstr>Summary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Nested Classes and Event Handling</dc:title>
  <dc:creator>lubo</dc:creator>
  <cp:lastModifiedBy>lubo</cp:lastModifiedBy>
  <cp:revision>41</cp:revision>
  <dcterms:created xsi:type="dcterms:W3CDTF">2006-08-16T00:00:00Z</dcterms:created>
  <dcterms:modified xsi:type="dcterms:W3CDTF">2014-03-18T16:26:14Z</dcterms:modified>
</cp:coreProperties>
</file>