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Breakout Game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(complete version)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64852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java.awt.geom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Ball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START_X = 200;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START_Y = 400;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dx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Ball(Color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super(new Ellipse2D.Double(START_X, START_Y, SIZE,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color,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panel;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0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762901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 move()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dx &lt; 0)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//left wall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dx =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       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//right wall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dx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panel.getWidth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dx = -1;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  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//top wall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   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//bottom wall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panel.getHeight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);//actual move happens here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3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Completing the First Version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When creating non trivial software, we always want to start with a small version.</a:t>
            </a:r>
          </a:p>
          <a:p>
            <a:r>
              <a:rPr lang="en-US" sz="2400" dirty="0" smtClean="0"/>
              <a:t>Test the small version and make sure it works before adding more features.</a:t>
            </a:r>
          </a:p>
          <a:p>
            <a:r>
              <a:rPr lang="en-US" sz="2400" dirty="0" smtClean="0"/>
              <a:t>This way, it is easier to isolate errors.</a:t>
            </a:r>
          </a:p>
          <a:p>
            <a:r>
              <a:rPr lang="en-US" sz="2400" dirty="0" smtClean="0"/>
              <a:t>We will create a main class that creates a </a:t>
            </a:r>
            <a:r>
              <a:rPr lang="en-US" sz="2400" dirty="0" err="1" smtClean="0">
                <a:solidFill>
                  <a:srgbClr val="0070C0"/>
                </a:solidFill>
              </a:rPr>
              <a:t>BreakoutFrame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window.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BreakoutFrame</a:t>
            </a:r>
            <a:r>
              <a:rPr lang="en-US" sz="2400" dirty="0" smtClean="0"/>
              <a:t> window sets the size of the window, makes it not resizable, and adds a panel (of type </a:t>
            </a:r>
            <a:r>
              <a:rPr lang="en-US" sz="2400" dirty="0" err="1" smtClean="0">
                <a:solidFill>
                  <a:srgbClr val="0070C0"/>
                </a:solidFill>
              </a:rPr>
              <a:t>BreakoutPanel</a:t>
            </a:r>
            <a:r>
              <a:rPr lang="en-US" sz="2400" dirty="0" smtClean="0"/>
              <a:t>) to it.</a:t>
            </a:r>
          </a:p>
          <a:p>
            <a:r>
              <a:rPr lang="en-US" sz="2400" dirty="0" smtClean="0"/>
              <a:t>The ball is created in the </a:t>
            </a:r>
            <a:r>
              <a:rPr lang="en-US" sz="2400" dirty="0" err="1" smtClean="0">
                <a:solidFill>
                  <a:srgbClr val="0070C0"/>
                </a:solidFill>
              </a:rPr>
              <a:t>BreakoutPanel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class. A timer is also created that calls the </a:t>
            </a:r>
            <a:r>
              <a:rPr lang="en-US" sz="2400" dirty="0" smtClean="0">
                <a:solidFill>
                  <a:srgbClr val="0070C0"/>
                </a:solidFill>
              </a:rPr>
              <a:t>move</a:t>
            </a:r>
            <a:r>
              <a:rPr lang="en-US" sz="2400" dirty="0" smtClean="0"/>
              <a:t> method on the ball periodically.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78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" y="26504"/>
            <a:ext cx="9110186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Breakout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488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(100,100);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add(panel);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setResizable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706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41796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timer;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ball = new Ball(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Color.red,this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timer = new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(10,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ball.move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Graphics2D g2 = (Graphics2D) g;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947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Adding the Paddle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Paddle</a:t>
            </a:r>
            <a:r>
              <a:rPr lang="en-US" sz="2400" dirty="0" smtClean="0"/>
              <a:t> class will also inherit from the class </a:t>
            </a:r>
            <a:r>
              <a:rPr lang="en-US" sz="2400" dirty="0" err="1" smtClean="0">
                <a:solidFill>
                  <a:srgbClr val="0070C0"/>
                </a:solidFill>
              </a:rPr>
              <a:t>BreaoutShape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move</a:t>
            </a:r>
            <a:r>
              <a:rPr lang="en-US" sz="2400" dirty="0" smtClean="0"/>
              <a:t> </a:t>
            </a:r>
            <a:r>
              <a:rPr lang="en-US" sz="2400" dirty="0" smtClean="0"/>
              <a:t>method will allow us to move the paddle by the specified amount (paddle can only move left or right).</a:t>
            </a:r>
          </a:p>
          <a:p>
            <a:r>
              <a:rPr lang="en-US" sz="2400" dirty="0" smtClean="0"/>
              <a:t>We will </a:t>
            </a:r>
            <a:r>
              <a:rPr lang="en-US" sz="2400" dirty="0" smtClean="0"/>
              <a:t>add a </a:t>
            </a:r>
            <a:r>
              <a:rPr lang="en-US" sz="2400" dirty="0" smtClean="0"/>
              <a:t>key and mouse listener to the panel to control the paddle.</a:t>
            </a:r>
          </a:p>
          <a:p>
            <a:r>
              <a:rPr lang="en-US" sz="2400" dirty="0" smtClean="0"/>
              <a:t>Note that the mouse listener will need to remember the previous position of the mouse and will move the paddle by the difference of the current and previous positions.</a:t>
            </a:r>
          </a:p>
          <a:p>
            <a:r>
              <a:rPr lang="en-US" sz="2400" dirty="0" smtClean="0"/>
              <a:t>We will use the code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e.getKeyCode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KeyEvent.VK_RIGHT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to check if </a:t>
            </a:r>
            <a:r>
              <a:rPr lang="en-US" sz="2400" dirty="0" smtClean="0">
                <a:cs typeface="Courier New" pitchFamily="49" charset="0"/>
              </a:rPr>
              <a:t>the right arrow </a:t>
            </a:r>
            <a:r>
              <a:rPr lang="en-US" sz="2400" dirty="0" smtClean="0">
                <a:cs typeface="Courier New" pitchFamily="49" charset="0"/>
              </a:rPr>
              <a:t>on the keyboard is pressed.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824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Paddle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START_X = 200;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START_Y = 430;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50;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 = 10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Paddle(Color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super(new Rectangle2D.Double(START_X,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Paddle.START_Y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panel;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move(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dx)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dx &gt;= 0) &amp;&amp;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dx + WIDTH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&lt;=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panel.getWidth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move(dx, 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7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680186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moveRight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move(SPEED);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moveLeft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move(-SPEED);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---------------------------------------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Paddle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paddle = new Paddle(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this);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26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39"/>
            <a:ext cx="88392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addKeyListener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KeyAdapter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e.getKeyCode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KeyEvent.VK_LEFT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paddle.moveLeft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e.getKeyCode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KeyEvent.VK_RIGHT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paddle.moveRight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repaint();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addMouseMotionListener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MouseMotionAdapter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mouseMoved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paddle.move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repaint();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setFocusable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);}}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87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Bouncing the Ball off the Paddle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do not want the ball to intersect the paddle.</a:t>
            </a:r>
          </a:p>
          <a:p>
            <a:r>
              <a:rPr lang="en-US" sz="2400" dirty="0" smtClean="0"/>
              <a:t>We will therefore create a </a:t>
            </a:r>
            <a:r>
              <a:rPr lang="en-US" sz="2400" dirty="0" smtClean="0">
                <a:solidFill>
                  <a:srgbClr val="FF0000"/>
                </a:solidFill>
              </a:rPr>
              <a:t>virtual ball</a:t>
            </a:r>
            <a:r>
              <a:rPr lang="en-US" sz="2400" dirty="0" smtClean="0"/>
              <a:t>. This will be where the ball will move if there are no obstacles.</a:t>
            </a:r>
          </a:p>
          <a:p>
            <a:r>
              <a:rPr lang="en-US" sz="2400" dirty="0" smtClean="0"/>
              <a:t>If the virtual ball intersects the paddle, then we must bounce the ball, that is, change its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/>
              <a:t> direction.</a:t>
            </a:r>
          </a:p>
          <a:p>
            <a:r>
              <a:rPr lang="en-US" sz="2400" dirty="0" smtClean="0"/>
              <a:t>We will also change the </a:t>
            </a:r>
            <a:r>
              <a:rPr lang="en-US" sz="2400" dirty="0" smtClean="0">
                <a:solidFill>
                  <a:srgbClr val="0070C0"/>
                </a:solidFill>
              </a:rPr>
              <a:t>X </a:t>
            </a:r>
            <a:r>
              <a:rPr lang="en-US" sz="2400" dirty="0" smtClean="0"/>
              <a:t>direction of the ball. If the ball hits the left side of the paddle, then it will </a:t>
            </a:r>
            <a:r>
              <a:rPr lang="en-US" sz="2400" dirty="0" smtClean="0"/>
              <a:t>bounce to the </a:t>
            </a:r>
            <a:r>
              <a:rPr lang="en-US" sz="2400" dirty="0" smtClean="0"/>
              <a:t>left. Otherwise, it will bounce </a:t>
            </a:r>
            <a:r>
              <a:rPr lang="en-US" sz="2400" dirty="0" smtClean="0"/>
              <a:t>to the right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also add the </a:t>
            </a:r>
            <a:r>
              <a:rPr lang="en-US" sz="2400" dirty="0" err="1" smtClean="0">
                <a:solidFill>
                  <a:srgbClr val="0070C0"/>
                </a:solidFill>
              </a:rPr>
              <a:t>goUp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goDown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goLeft</a:t>
            </a:r>
            <a:r>
              <a:rPr lang="en-US" sz="2400" dirty="0" smtClean="0"/>
              <a:t>, and </a:t>
            </a:r>
            <a:r>
              <a:rPr lang="en-US" sz="2400" dirty="0" err="1" smtClean="0">
                <a:solidFill>
                  <a:srgbClr val="0070C0"/>
                </a:solidFill>
              </a:rPr>
              <a:t>goRight</a:t>
            </a:r>
            <a:r>
              <a:rPr lang="en-US" sz="2400" dirty="0" smtClean="0"/>
              <a:t> methods to the </a:t>
            </a:r>
            <a:r>
              <a:rPr lang="en-US" sz="2400" dirty="0" smtClean="0">
                <a:solidFill>
                  <a:srgbClr val="0070C0"/>
                </a:solidFill>
              </a:rPr>
              <a:t>Ball</a:t>
            </a:r>
            <a:r>
              <a:rPr lang="en-US" sz="2400" dirty="0" smtClean="0"/>
              <a:t> class in order to be able to directly control the direction of the ball.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14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This chapter reviews all the material so far.</a:t>
            </a:r>
          </a:p>
          <a:p>
            <a:r>
              <a:rPr lang="en-US" sz="2400" dirty="0" smtClean="0"/>
              <a:t>This includes:</a:t>
            </a:r>
          </a:p>
          <a:p>
            <a:pPr lvl="1"/>
            <a:r>
              <a:rPr lang="en-US" sz="2400" dirty="0" smtClean="0"/>
              <a:t>event </a:t>
            </a:r>
            <a:r>
              <a:rPr lang="en-US" sz="2400" dirty="0" smtClean="0"/>
              <a:t>handling,</a:t>
            </a:r>
            <a:endParaRPr lang="en-US" sz="2400" dirty="0" smtClean="0"/>
          </a:p>
          <a:p>
            <a:pPr lvl="1"/>
            <a:r>
              <a:rPr lang="en-US" sz="2400" dirty="0" smtClean="0"/>
              <a:t>menus,</a:t>
            </a:r>
            <a:endParaRPr lang="en-US" sz="2400" dirty="0" smtClean="0"/>
          </a:p>
          <a:p>
            <a:pPr lvl="1"/>
            <a:r>
              <a:rPr lang="en-US" sz="2400" dirty="0" smtClean="0"/>
              <a:t>inheritance,</a:t>
            </a:r>
            <a:endParaRPr lang="en-US" sz="2400" dirty="0" smtClean="0"/>
          </a:p>
          <a:p>
            <a:pPr lvl="1"/>
            <a:r>
              <a:rPr lang="en-US" sz="2400" dirty="0" smtClean="0"/>
              <a:t>loops,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enum</a:t>
            </a:r>
            <a:r>
              <a:rPr lang="en-US" sz="2400" dirty="0" smtClean="0"/>
              <a:t> </a:t>
            </a:r>
            <a:r>
              <a:rPr lang="en-US" sz="2400" dirty="0" smtClean="0"/>
              <a:t>construct,</a:t>
            </a:r>
            <a:endParaRPr lang="en-US" sz="2400" dirty="0" smtClean="0"/>
          </a:p>
          <a:p>
            <a:pPr lvl="1"/>
            <a:r>
              <a:rPr lang="en-US" sz="2400" dirty="0" smtClean="0"/>
              <a:t>arrays and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multi-class </a:t>
            </a:r>
            <a:r>
              <a:rPr lang="en-US" sz="2400" dirty="0" smtClean="0"/>
              <a:t>solutions,</a:t>
            </a:r>
            <a:endParaRPr lang="en-US" sz="2400" dirty="0" smtClean="0"/>
          </a:p>
          <a:p>
            <a:pPr lvl="1"/>
            <a:r>
              <a:rPr lang="en-US" sz="2400" dirty="0" smtClean="0"/>
              <a:t>and so on.</a:t>
            </a:r>
          </a:p>
          <a:p>
            <a:r>
              <a:rPr lang="en-US" sz="2400" dirty="0" smtClean="0"/>
              <a:t>This includes moving the ball using a timer, moving the paddle using the mouse and using keys, destroying bricks when the ball hits them, changing the number of lives, and so 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100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Version of Ball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911018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Ball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START_X = 200;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START_Y = 400;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dx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Ball(Color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color,BreakoutPanel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super(new Ellipse2D.Double(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Ball.START_X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Ball.START_Y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color,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panel;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Ball(Color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Ellipse2D.Double ellipse){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ellipse,color,true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2902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86973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Ball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getVirtualBall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new Ball(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super.getColor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Ellipse2D.Double(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dx,getY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dy,SIZE,SIZE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move()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dx &lt; 0)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dx =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dx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panel.getWidth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dx = -1;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panel.getHeight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88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3877985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goDown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dx = -1;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goRight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dx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0078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Checking for Collisions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want to be able to check if the ball intersects with the paddle or bricks.</a:t>
            </a:r>
          </a:p>
          <a:p>
            <a:r>
              <a:rPr lang="en-US" sz="2400" dirty="0" smtClean="0"/>
              <a:t>There is a method </a:t>
            </a:r>
            <a:r>
              <a:rPr lang="en-US" sz="2400" dirty="0" smtClean="0">
                <a:solidFill>
                  <a:srgbClr val="FF0000"/>
                </a:solidFill>
              </a:rPr>
              <a:t>intersects</a:t>
            </a:r>
            <a:r>
              <a:rPr lang="en-US" sz="2400" dirty="0" smtClean="0"/>
              <a:t> that </a:t>
            </a:r>
            <a:r>
              <a:rPr lang="en-US" sz="2400" dirty="0" smtClean="0"/>
              <a:t>works on a </a:t>
            </a:r>
            <a:r>
              <a:rPr lang="en-US" sz="2400" dirty="0" err="1" smtClean="0">
                <a:solidFill>
                  <a:srgbClr val="0070C0"/>
                </a:solidFill>
              </a:rPr>
              <a:t>RectangularShape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object. The method takes as input a </a:t>
            </a:r>
            <a:r>
              <a:rPr lang="en-US" sz="2400" dirty="0" smtClean="0">
                <a:solidFill>
                  <a:srgbClr val="0070C0"/>
                </a:solidFill>
              </a:rPr>
              <a:t>Rectangle2D</a:t>
            </a:r>
            <a:r>
              <a:rPr lang="en-US" sz="2400" dirty="0" smtClean="0"/>
              <a:t> object.</a:t>
            </a:r>
            <a:endParaRPr lang="en-US" sz="2400" dirty="0" smtClean="0"/>
          </a:p>
          <a:p>
            <a:r>
              <a:rPr lang="en-US" sz="2400" dirty="0" smtClean="0"/>
              <a:t>We will use this method to add an </a:t>
            </a:r>
            <a:r>
              <a:rPr lang="en-US" sz="2400" dirty="0" smtClean="0">
                <a:solidFill>
                  <a:srgbClr val="0070C0"/>
                </a:solidFill>
              </a:rPr>
              <a:t>intersects</a:t>
            </a:r>
            <a:r>
              <a:rPr lang="en-US" sz="2400" dirty="0" smtClean="0"/>
              <a:t> method to the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 class.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intersects(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 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shape.intersects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other.shape.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getBounds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005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Updating the </a:t>
            </a:r>
            <a:r>
              <a:rPr lang="en-US" dirty="0" err="1" smtClean="0">
                <a:solidFill>
                  <a:srgbClr val="FF0000"/>
                </a:solidFill>
              </a:rPr>
              <a:t>BreakoutPanel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Before moving the ball, we will create a virtual ball.</a:t>
            </a:r>
          </a:p>
          <a:p>
            <a:r>
              <a:rPr lang="en-US" sz="2400" dirty="0" smtClean="0"/>
              <a:t>If the virtual ball intersects the paddle, then we will </a:t>
            </a:r>
            <a:r>
              <a:rPr lang="en-US" sz="2400" i="1" dirty="0" smtClean="0"/>
              <a:t>bounce </a:t>
            </a:r>
            <a:r>
              <a:rPr lang="en-US" sz="2400" dirty="0" smtClean="0"/>
              <a:t>the ball off the paddle.</a:t>
            </a:r>
          </a:p>
          <a:p>
            <a:r>
              <a:rPr lang="en-US" sz="2400" dirty="0" smtClean="0"/>
              <a:t>We will also check if the ball hits the left or right side of the paddle and bounce the ball to the left or </a:t>
            </a:r>
            <a:r>
              <a:rPr lang="en-US" sz="2400" dirty="0" smtClean="0"/>
              <a:t>right, respectively.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074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782"/>
            <a:ext cx="9110186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timer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(10,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ball.getVirtualBall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newBall.intersects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(paddle)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newBall.getX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newBall.getWidth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 &lt;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 else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//ball bellow paddle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}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47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Player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draw a stickman for every life.</a:t>
            </a:r>
          </a:p>
          <a:p>
            <a:r>
              <a:rPr lang="en-US" sz="2400" dirty="0" smtClean="0"/>
              <a:t>We will start with three lives. Every time a life is lost, a stickman will be removed from the panel.</a:t>
            </a:r>
          </a:p>
          <a:p>
            <a:r>
              <a:rPr lang="en-US" sz="2400" dirty="0" smtClean="0"/>
              <a:t>When there are no stickmen, the game is over.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69557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java.io.File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javax.imageio.ImageIO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Player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INITIAL_NUM_LIVES =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IMAGE_Y_POSITION = 450;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IMAGE_H_GAP = 5;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10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9677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Player()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INITIAL_NUM_LIVES;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killPlayer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 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Image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ImageIO.read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File("player.gif"));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0; x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x++)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g2.drawImage(image, x *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image.getWidth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(null) + IMAGE_H_GAP), IMAGE_Y_POSITION, null);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catch (Exception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newException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9629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Rewriting </a:t>
            </a:r>
            <a:r>
              <a:rPr lang="en-US" dirty="0" err="1" smtClean="0">
                <a:solidFill>
                  <a:srgbClr val="FF0000"/>
                </a:solidFill>
              </a:rPr>
              <a:t>BreakoutPanel</a:t>
            </a:r>
            <a:r>
              <a:rPr lang="en-US" dirty="0" smtClean="0">
                <a:solidFill>
                  <a:srgbClr val="0070C0"/>
                </a:solidFill>
              </a:rPr>
              <a:t> Class (again)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modify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paintComonent</a:t>
            </a:r>
            <a:r>
              <a:rPr lang="en-US" sz="2400" dirty="0" smtClean="0"/>
              <a:t> method to display the stickman.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133600"/>
            <a:ext cx="664797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Player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Player();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Graphics2D g2 = (Graphics2D) g;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("GAME OVER!", 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player.draw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978964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When Ball Goes </a:t>
            </a:r>
            <a:r>
              <a:rPr lang="en-US" dirty="0" smtClean="0">
                <a:solidFill>
                  <a:srgbClr val="0070C0"/>
                </a:solidFill>
              </a:rPr>
              <a:t>Under </a:t>
            </a:r>
            <a:r>
              <a:rPr lang="en-US" dirty="0" smtClean="0">
                <a:solidFill>
                  <a:srgbClr val="0070C0"/>
                </a:solidFill>
              </a:rPr>
              <a:t>Paddle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1"/>
            <a:ext cx="1066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ball.getVirtualBall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newBall.intersects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(paddle))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 &lt;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 else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player.killPlayer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repaint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();}}}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3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 of the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have a </a:t>
            </a:r>
            <a:r>
              <a:rPr lang="en-US" sz="2400" dirty="0" smtClean="0">
                <a:solidFill>
                  <a:srgbClr val="0070C0"/>
                </a:solidFill>
              </a:rPr>
              <a:t>Game</a:t>
            </a:r>
            <a:r>
              <a:rPr lang="en-US" sz="2400" dirty="0" smtClean="0"/>
              <a:t> menu that can be used to start a new game and pause/restore the current game.</a:t>
            </a:r>
          </a:p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Ball Color </a:t>
            </a:r>
            <a:r>
              <a:rPr lang="en-US" sz="2400" dirty="0" smtClean="0"/>
              <a:t>menu </a:t>
            </a:r>
            <a:r>
              <a:rPr lang="en-US" sz="2400" dirty="0" smtClean="0"/>
              <a:t>will be </a:t>
            </a:r>
            <a:r>
              <a:rPr lang="en-US" sz="2400" dirty="0" smtClean="0"/>
              <a:t>used to select the color of the ball. Possible ball colors will be enumerated in an </a:t>
            </a:r>
            <a:r>
              <a:rPr lang="en-US" sz="2400" dirty="0" err="1" smtClean="0">
                <a:solidFill>
                  <a:srgbClr val="0070C0"/>
                </a:solidFill>
              </a:rPr>
              <a:t>enum</a:t>
            </a:r>
            <a:r>
              <a:rPr lang="en-US" sz="2400" dirty="0" smtClean="0"/>
              <a:t> construct.</a:t>
            </a:r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Ball Speed </a:t>
            </a:r>
            <a:r>
              <a:rPr lang="en-US" sz="2400" dirty="0" smtClean="0"/>
              <a:t>menu </a:t>
            </a:r>
            <a:r>
              <a:rPr lang="en-US" sz="2400" dirty="0" smtClean="0"/>
              <a:t>will be </a:t>
            </a:r>
            <a:r>
              <a:rPr lang="en-US" sz="2400" dirty="0" smtClean="0"/>
              <a:t>used to change the speed of the </a:t>
            </a:r>
            <a:r>
              <a:rPr lang="en-US" sz="2400" dirty="0" smtClean="0">
                <a:solidFill>
                  <a:srgbClr val="FF0000"/>
                </a:solidFill>
              </a:rPr>
              <a:t>ball</a:t>
            </a:r>
            <a:r>
              <a:rPr lang="en-US" sz="2400" dirty="0" smtClean="0"/>
              <a:t>. Possible ball speeds will be enumerated in an </a:t>
            </a:r>
            <a:r>
              <a:rPr lang="en-US" sz="2400" dirty="0" err="1" smtClean="0">
                <a:solidFill>
                  <a:srgbClr val="0070C0"/>
                </a:solidFill>
              </a:rPr>
              <a:t>enum</a:t>
            </a:r>
            <a:r>
              <a:rPr lang="en-US" sz="2400" dirty="0" smtClean="0"/>
              <a:t> construct.</a:t>
            </a:r>
          </a:p>
          <a:p>
            <a:r>
              <a:rPr lang="en-US" sz="2400" dirty="0" smtClean="0"/>
              <a:t>A blue </a:t>
            </a:r>
            <a:r>
              <a:rPr lang="en-US" sz="2400" dirty="0" smtClean="0">
                <a:solidFill>
                  <a:srgbClr val="FF0000"/>
                </a:solidFill>
              </a:rPr>
              <a:t>paddle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will be displayed a the bottom. Can be moved with keys or mouse.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Brick</a:t>
            </a:r>
            <a:r>
              <a:rPr lang="en-US" sz="2400" dirty="0" smtClean="0"/>
              <a:t>s will be displayed in a grid and destroyed when hit.</a:t>
            </a:r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player</a:t>
            </a:r>
            <a:r>
              <a:rPr lang="en-US" sz="2400" dirty="0" smtClean="0"/>
              <a:t> life is lost when the ball goes bellow the paddle.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081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Adding the Menus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will have menus for starting/stopping the game, ball color, and ball speed. </a:t>
            </a:r>
            <a:endParaRPr lang="en-US" sz="2400" dirty="0"/>
          </a:p>
          <a:p>
            <a:r>
              <a:rPr lang="en-US" sz="2400" dirty="0" smtClean="0"/>
              <a:t>For ball color and ball speed, we will create </a:t>
            </a:r>
            <a:r>
              <a:rPr lang="en-US" sz="2400" dirty="0" err="1" smtClean="0">
                <a:solidFill>
                  <a:srgbClr val="0070C0"/>
                </a:solidFill>
              </a:rPr>
              <a:t>enum</a:t>
            </a:r>
            <a:r>
              <a:rPr lang="en-US" sz="2400" dirty="0" smtClean="0"/>
              <a:t> types and enumerate possible options.</a:t>
            </a:r>
          </a:p>
          <a:p>
            <a:r>
              <a:rPr lang="en-US" sz="2400" dirty="0" smtClean="0"/>
              <a:t>For starting/stopping the game, we will add </a:t>
            </a:r>
            <a:r>
              <a:rPr lang="en-US" sz="2400" dirty="0" smtClean="0">
                <a:solidFill>
                  <a:srgbClr val="0070C0"/>
                </a:solidFill>
              </a:rPr>
              <a:t>start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rgbClr val="0070C0"/>
                </a:solidFill>
              </a:rPr>
              <a:t>pause</a:t>
            </a:r>
            <a:r>
              <a:rPr lang="en-US" sz="2400" dirty="0" smtClean="0"/>
              <a:t> methods to the panel.</a:t>
            </a:r>
          </a:p>
          <a:p>
            <a:r>
              <a:rPr lang="en-US" sz="2400" dirty="0" smtClean="0"/>
              <a:t>The menus </a:t>
            </a:r>
            <a:r>
              <a:rPr lang="en-US" sz="2400" dirty="0" smtClean="0"/>
              <a:t>will be, </a:t>
            </a:r>
            <a:r>
              <a:rPr lang="en-US" sz="2400" dirty="0" smtClean="0"/>
              <a:t>of course, in the frame class. The frame class will call panel methods as necessary.</a:t>
            </a:r>
          </a:p>
          <a:p>
            <a:r>
              <a:rPr lang="en-US" sz="2400" dirty="0" smtClean="0"/>
              <a:t>We will also have panel methods for changing the color and size of the ball.</a:t>
            </a:r>
          </a:p>
          <a:p>
            <a:r>
              <a:rPr lang="en-US" sz="2400" dirty="0" smtClean="0"/>
              <a:t>We will use the </a:t>
            </a:r>
            <a:r>
              <a:rPr lang="en-US" sz="2400" dirty="0" err="1" smtClean="0">
                <a:solidFill>
                  <a:srgbClr val="FF0000"/>
                </a:solidFill>
                <a:cs typeface="Courier New" pitchFamily="49" charset="0"/>
              </a:rPr>
              <a:t>setAccelerator</a:t>
            </a:r>
            <a:r>
              <a:rPr lang="en-US" sz="2400" dirty="0" smtClean="0">
                <a:cs typeface="Courier New" pitchFamily="49" charset="0"/>
              </a:rPr>
              <a:t> method on menu items to add accelerator keys (e.g. </a:t>
            </a:r>
            <a:r>
              <a:rPr lang="en-US" sz="2400" dirty="0" err="1" smtClean="0">
                <a:cs typeface="Courier New" pitchFamily="49" charset="0"/>
              </a:rPr>
              <a:t>Ctrl+S</a:t>
            </a:r>
            <a:r>
              <a:rPr lang="en-US" sz="2400" dirty="0" smtClean="0">
                <a:cs typeface="Courier New" pitchFamily="49" charset="0"/>
              </a:rPr>
              <a:t> starts a game).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756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418576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Blue(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Green(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Color.GREEN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Color color()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3387" y="533400"/>
            <a:ext cx="38779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FAST(1),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NORMAL(10),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SLOW(20);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speed;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speed;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19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488;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panel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displayMenu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(100, 100);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add(panel);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setResizable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displayMenu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SpeedMenu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70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" y="0"/>
            <a:ext cx="9421169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super("Game");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startGameMI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Start",'S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startGameMI.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setAccelerator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KeyStroke.getKeyStroke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KeyEvent.VK_S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InputEvent.CTRL_MASK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pauseMI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("Pause", 'P');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pauseMI.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setAccelerator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KeyStroke.getKeyStroke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KeyEvent.VK_P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InputEvent.CTRL_MASK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quitMI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("Quit");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startGameMI.addActionListener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panel.start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pauseMI.addActionListener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panel.pause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quitMI.addActionListener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}});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21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5452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startGameMI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pauseMI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quitMI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super("Ball Color");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color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BallColor.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(color.name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()+"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Ball");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menuItem.addActionListener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(color));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menuItem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color;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panel.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changeBallColor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(color);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color)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7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private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SpeedMenu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SpeedMenu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super("Ball Speed");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 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(s.name());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menuItem.addActionListener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menuItem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implements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panel.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changeBallSpeed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(speed);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speed;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8313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The </a:t>
            </a:r>
            <a:r>
              <a:rPr lang="en-US" sz="3600" dirty="0" err="1" smtClean="0">
                <a:solidFill>
                  <a:srgbClr val="FF0000"/>
                </a:solidFill>
              </a:rPr>
              <a:t>BreakoutPanel</a:t>
            </a:r>
            <a:r>
              <a:rPr lang="en-US" sz="3600" dirty="0" smtClean="0">
                <a:solidFill>
                  <a:srgbClr val="0070C0"/>
                </a:solidFill>
              </a:rPr>
              <a:t> Class (new revision)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will be able to start/stop the game from menus.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start</a:t>
            </a:r>
            <a:r>
              <a:rPr lang="en-US" sz="2400" dirty="0" smtClean="0"/>
              <a:t> method will check if there is a timer. If there is no timer, </a:t>
            </a:r>
            <a:r>
              <a:rPr lang="en-US" sz="2400" dirty="0" smtClean="0"/>
              <a:t>then one </a:t>
            </a:r>
            <a:r>
              <a:rPr lang="en-US" sz="2400" dirty="0" smtClean="0"/>
              <a:t>will be </a:t>
            </a:r>
            <a:r>
              <a:rPr lang="en-US" sz="2400" dirty="0" smtClean="0"/>
              <a:t>created and the </a:t>
            </a:r>
            <a:r>
              <a:rPr lang="en-US" sz="2400" dirty="0" smtClean="0"/>
              <a:t>timer will be started. The method also checks if there are no lives left. If this is the case, then the lives will be replenished and a brand new game will be started.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pause</a:t>
            </a:r>
            <a:r>
              <a:rPr lang="en-US" sz="2400" dirty="0" smtClean="0"/>
              <a:t> method will call the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/>
              <a:t> method on </a:t>
            </a:r>
            <a:r>
              <a:rPr lang="en-US" sz="2400" dirty="0" smtClean="0"/>
              <a:t>the timer (assuming there is a timer). The </a:t>
            </a:r>
            <a:r>
              <a:rPr lang="en-US" sz="2400" dirty="0" smtClean="0">
                <a:solidFill>
                  <a:srgbClr val="0070C0"/>
                </a:solidFill>
              </a:rPr>
              <a:t>stop</a:t>
            </a:r>
            <a:r>
              <a:rPr lang="en-US" sz="2400" dirty="0" smtClean="0"/>
              <a:t> method stops the timer.</a:t>
            </a:r>
          </a:p>
          <a:p>
            <a:r>
              <a:rPr lang="en-US" sz="2400" dirty="0" smtClean="0"/>
              <a:t>We also need to introduce a new variable: </a:t>
            </a:r>
            <a:r>
              <a:rPr lang="en-US" sz="2400" dirty="0" err="1" smtClean="0">
                <a:solidFill>
                  <a:srgbClr val="FF0000"/>
                </a:solidFill>
              </a:rPr>
              <a:t>gameStarted</a:t>
            </a:r>
            <a:r>
              <a:rPr lang="en-US" sz="2400" dirty="0" smtClean="0"/>
              <a:t>. It will keep track if the game is started.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changeBallSpeed</a:t>
            </a:r>
            <a:r>
              <a:rPr lang="en-US" sz="2400" dirty="0" smtClean="0"/>
              <a:t> method will can the </a:t>
            </a:r>
            <a:r>
              <a:rPr lang="en-US" sz="2400" dirty="0" err="1" smtClean="0">
                <a:solidFill>
                  <a:srgbClr val="FF0000"/>
                </a:solidFill>
              </a:rPr>
              <a:t>setDelay</a:t>
            </a:r>
            <a:r>
              <a:rPr lang="en-US" sz="2400" dirty="0" smtClean="0"/>
              <a:t> method of the </a:t>
            </a:r>
            <a:r>
              <a:rPr lang="en-US" sz="2400" dirty="0" smtClean="0">
                <a:solidFill>
                  <a:srgbClr val="0070C0"/>
                </a:solidFill>
              </a:rPr>
              <a:t>Timer</a:t>
            </a:r>
            <a:r>
              <a:rPr lang="en-US" sz="2400" dirty="0" smtClean="0"/>
              <a:t> class to change the frequency of the timer.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547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timer;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Paddle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Player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false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start()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(timer != null)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timer.stop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player = new Player(); //restart the game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ball = new Ball(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timer=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BallSpeed.NORMAL.speed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BreakoutPanel.TimeListener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74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757130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pause()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(timer == null)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timer.stop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ball.changeColor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Graphics2D g2 = (Graphics2D) g;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("GAME OVER!", 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381346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66479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changeBallSpeed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speed)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timer.setDelay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(speed);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9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Game Design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Read over game description and identify nouns. These are class candidates or </a:t>
            </a:r>
            <a:r>
              <a:rPr lang="en-US" sz="2400" dirty="0" err="1" smtClean="0">
                <a:solidFill>
                  <a:srgbClr val="0070C0"/>
                </a:solidFill>
              </a:rPr>
              <a:t>enum</a:t>
            </a:r>
            <a:r>
              <a:rPr lang="en-US" sz="2400" dirty="0" smtClean="0"/>
              <a:t> candidates. For example, see the red nouns from previous slide.</a:t>
            </a:r>
          </a:p>
          <a:p>
            <a:r>
              <a:rPr lang="en-US" sz="2400" dirty="0" smtClean="0"/>
              <a:t>We will create super class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 and subclasses </a:t>
            </a:r>
            <a:r>
              <a:rPr lang="en-US" sz="2400" dirty="0" smtClean="0">
                <a:solidFill>
                  <a:srgbClr val="0070C0"/>
                </a:solidFill>
              </a:rPr>
              <a:t>Ball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Paddle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Brick</a:t>
            </a:r>
            <a:r>
              <a:rPr lang="en-US" sz="2400" dirty="0" smtClean="0"/>
              <a:t>. The reason is that all three classes represent a rectangular object (or surrounded by a rectangle).</a:t>
            </a:r>
          </a:p>
          <a:p>
            <a:r>
              <a:rPr lang="en-US" sz="2400" dirty="0" smtClean="0"/>
              <a:t>Note that there are many ways to implement the game. We just choose one possible way (strive to follow good software design practices).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10248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Adding the Bricks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code for creating the bricks is the same as before.</a:t>
            </a:r>
          </a:p>
          <a:p>
            <a:r>
              <a:rPr lang="en-US" sz="2400" dirty="0" smtClean="0"/>
              <a:t>The difference is that we need to check if the virtual ball intersects one (or </a:t>
            </a:r>
            <a:r>
              <a:rPr lang="en-US" sz="2400" dirty="0" smtClean="0">
                <a:solidFill>
                  <a:srgbClr val="FF0000"/>
                </a:solidFill>
              </a:rPr>
              <a:t>two</a:t>
            </a:r>
            <a:r>
              <a:rPr lang="en-US" sz="2400" dirty="0" smtClean="0"/>
              <a:t>) of the bricks and bounce the ball accordingly.</a:t>
            </a:r>
          </a:p>
          <a:p>
            <a:r>
              <a:rPr lang="en-US" sz="2400" dirty="0" smtClean="0"/>
              <a:t>If the ball intersects two bricks, then they must be adjacent </a:t>
            </a:r>
            <a:r>
              <a:rPr lang="en-US" sz="2400" dirty="0" smtClean="0"/>
              <a:t>(horizontally </a:t>
            </a:r>
            <a:r>
              <a:rPr lang="en-US" sz="2400" dirty="0" smtClean="0"/>
              <a:t>or </a:t>
            </a:r>
            <a:r>
              <a:rPr lang="en-US" sz="2400" dirty="0" smtClean="0"/>
              <a:t>vertically) </a:t>
            </a:r>
            <a:r>
              <a:rPr lang="en-US" sz="2400" dirty="0" smtClean="0"/>
              <a:t>and </a:t>
            </a:r>
            <a:r>
              <a:rPr lang="en-US" sz="2400" dirty="0" smtClean="0"/>
              <a:t>we will </a:t>
            </a:r>
            <a:r>
              <a:rPr lang="en-US" sz="2400" dirty="0" smtClean="0"/>
              <a:t>merge them into a single big brick and bounce the ball off this brick. Of course, the big brick will not be displayed.</a:t>
            </a:r>
          </a:p>
          <a:p>
            <a:r>
              <a:rPr lang="en-US" sz="2400" dirty="0" smtClean="0"/>
              <a:t>The method </a:t>
            </a:r>
            <a:r>
              <a:rPr lang="en-US" sz="2400" dirty="0" smtClean="0">
                <a:solidFill>
                  <a:srgbClr val="FF0000"/>
                </a:solidFill>
              </a:rPr>
              <a:t>add</a:t>
            </a:r>
            <a:r>
              <a:rPr lang="en-US" sz="2400" dirty="0" smtClean="0"/>
              <a:t> can be used to merge two rectangles.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69757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501" y="262143"/>
            <a:ext cx="880241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Brick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30;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BRICK_H_GAP 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BRICK_V_GAP = 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Brick(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col, 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super(new Rectangle2D.Double(BRICK_H_GAP +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row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(BRICK_H_GAP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Brick.WIDTH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BRICK_V_GAP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col * (BRICK_V_GAP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Brick.HEIGHT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HEIGHT), color, 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Brick(Rectangle2D rectangle, Color color){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rectangle,color,true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Brick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(Brick other){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Rectangle2D rectangle1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super.getBounds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Rectangle2D rectangle2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other.getBounds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rectangle1.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(rectangle2);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new Brick(rectangle1,super.getColor());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8285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New Version of the </a:t>
            </a:r>
            <a:r>
              <a:rPr lang="en-US" sz="3600" dirty="0" err="1" smtClean="0">
                <a:solidFill>
                  <a:srgbClr val="FF0000"/>
                </a:solidFill>
              </a:rPr>
              <a:t>BreakoutShape</a:t>
            </a:r>
            <a:r>
              <a:rPr lang="en-US" sz="3600" dirty="0" smtClean="0">
                <a:solidFill>
                  <a:srgbClr val="0070C0"/>
                </a:solidFill>
              </a:rPr>
              <a:t> Class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the virtual ball intersects a brick, we want to determine if the ball is to the left, to the right, below, or above the brick. We will bounce the ball accordingly.</a:t>
            </a:r>
          </a:p>
          <a:p>
            <a:r>
              <a:rPr lang="en-US" sz="2400" dirty="0" smtClean="0"/>
              <a:t>We will modify the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 class and add the </a:t>
            </a:r>
            <a:r>
              <a:rPr lang="en-US" sz="2400" dirty="0" smtClean="0"/>
              <a:t>methods.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42198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85633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4452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494633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fill;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RectangularShape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shape;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below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&lt;=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&lt;=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other)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655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BreakoutPanel</a:t>
            </a:r>
            <a:r>
              <a:rPr lang="en-US" dirty="0" smtClean="0">
                <a:solidFill>
                  <a:srgbClr val="0070C0"/>
                </a:solidFill>
              </a:rPr>
              <a:t> (final version)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create an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 where we store the bricks that intersect the virtual ball.</a:t>
            </a:r>
          </a:p>
          <a:p>
            <a:r>
              <a:rPr lang="en-US" sz="2400" dirty="0" smtClean="0"/>
              <a:t>Then we bounce the ball off these bricks and then we delete the bricks. </a:t>
            </a:r>
            <a:endParaRPr lang="en-US" sz="2400" dirty="0"/>
          </a:p>
          <a:p>
            <a:r>
              <a:rPr lang="en-US" sz="2400" dirty="0" smtClean="0"/>
              <a:t>Note that we cannot directly remove a brick when we find that it intersects the virtual ball.</a:t>
            </a:r>
          </a:p>
          <a:p>
            <a:r>
              <a:rPr lang="en-US" sz="2400" dirty="0" smtClean="0"/>
              <a:t>The reason is that in a for-each </a:t>
            </a:r>
            <a:r>
              <a:rPr lang="en-US" sz="2400" dirty="0" smtClean="0">
                <a:solidFill>
                  <a:srgbClr val="0070C0"/>
                </a:solidFill>
              </a:rPr>
              <a:t>for</a:t>
            </a:r>
            <a:r>
              <a:rPr lang="en-US" sz="2400" dirty="0" smtClean="0"/>
              <a:t> loop we cannot remove elements of the </a:t>
            </a:r>
            <a:r>
              <a:rPr lang="en-US" sz="2400" dirty="0" err="1" smtClean="0">
                <a:solidFill>
                  <a:srgbClr val="0070C0"/>
                </a:solidFill>
              </a:rPr>
              <a:t>ArrayList</a:t>
            </a:r>
            <a:r>
              <a:rPr lang="en-US" sz="2400" dirty="0" smtClean="0"/>
              <a:t> that is iterated.</a:t>
            </a:r>
          </a:p>
          <a:p>
            <a:r>
              <a:rPr lang="en-US" sz="2400" dirty="0" smtClean="0"/>
              <a:t>If we do so, we will </a:t>
            </a:r>
            <a:r>
              <a:rPr lang="en-US" sz="2400" dirty="0"/>
              <a:t>get </a:t>
            </a:r>
            <a:r>
              <a:rPr lang="en-US" sz="2400" dirty="0" err="1" smtClean="0">
                <a:solidFill>
                  <a:srgbClr val="0070C0"/>
                </a:solidFill>
              </a:rPr>
              <a:t>ConcurrentModificationException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0398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767"/>
            <a:ext cx="8648521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NUM_BRICK_ROWS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NUM_BRICK_COLUMNS = 30;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timer;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&lt;Brick&gt; bricks;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Paddle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Player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ball = new Ball(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paddle = new Paddle(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bricks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player = new Player();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createBricks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addKeyListener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KeyAdapter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String s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KeyEvent.getKeyText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e.getKeyCode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e.getKeyCode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KeyEvent.VK_LEFT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paddle.moveLeft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5013586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454"/>
            <a:ext cx="8340745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("Right"))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paddle.moveRight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setFocusable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addMouseMotionListener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MouseMotionAdapter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mouseMoved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firstTime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oldX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0770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02" y="6824"/>
            <a:ext cx="9264075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Color((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256),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256),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256));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getBackground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().equals(color))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createBricks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0; row &lt; NUM_BRICK_ROWS; row++)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 = 0; col &lt; NUM_BRICK_COLUMNS; col++)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bricks.add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Brick(row, col,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start()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(timer != null)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timer.stop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10844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02" y="67101"/>
            <a:ext cx="9264075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player = new Player();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ball = new Ball(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createBricks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timer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javax.swing.Timer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BallSpeed.NORMAL.speed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pause()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(timer == null)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timer.stop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ball.changeColor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(color);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8015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349" y="914400"/>
            <a:ext cx="9628554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9381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786" y="-13648"/>
            <a:ext cx="942116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s, Graphics2D g2)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myFont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Font("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SansSerif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Font.BOLD+Font.ITALIC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40);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g2.setFont(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myFont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g2.setColor(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Rectangle2D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myFont.getStringBounds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g2.getFontRenderContext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g2.drawString(s,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()/ 2-textBox.getWidth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/ 2),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/ 2 -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textBox.getHeight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Graphics2D g2 = (Graphics2D) 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== 0 &amp;&amp; 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WIN!", 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if 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("GAME OVER!", 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ball.draw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paddle.draw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(Brick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bricks)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brick.draw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508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167" y="0"/>
            <a:ext cx="7491153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gameStarted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player.draw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changeBallSpeed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speed)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timer.setDelay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(speed);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TimeListener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bounceBall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Brick brick)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ball.below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(brick))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ball.goDown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ball.above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(brick))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ball.leftOf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(brick))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ball.goLeft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ball.rightOf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(brick))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ball.goRight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870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0"/>
            <a:ext cx="928331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bounceBall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&lt;Brick&gt; bricks)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== 0)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return;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== 1)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bounceBall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(ball,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return;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Brick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combinedBrick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(0).add(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bounceBall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(ball,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combinedBrick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Ball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ball.getVirtualBall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&lt;Brick&gt;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bricksToBeDeleted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&lt;Brick&gt;();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(Brick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bricks)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brick.intersects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newBall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bricksToBeDeleted.add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(brick);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bounceBall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(ball,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bricksToBeDeleted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(Brick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bricksToBeDeleted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bricks.remove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(brick);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39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956298" cy="815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newBall.intersects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(paddle))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newBall.getWidth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 &lt;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 else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paddle.getY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player.killPlayer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ball.goUp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51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followed the </a:t>
            </a:r>
            <a:r>
              <a:rPr lang="en-US" sz="2400" dirty="0" smtClean="0"/>
              <a:t>following </a:t>
            </a:r>
            <a:r>
              <a:rPr lang="en-US" sz="2400" dirty="0" smtClean="0"/>
              <a:t>principles when creating our </a:t>
            </a:r>
            <a:r>
              <a:rPr lang="en-US" sz="2400" dirty="0" smtClean="0"/>
              <a:t>design.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Delegation</a:t>
            </a:r>
            <a:r>
              <a:rPr lang="en-US" sz="2400" dirty="0" smtClean="0"/>
              <a:t>: Delegate </a:t>
            </a:r>
            <a:r>
              <a:rPr lang="en-US" sz="2400" dirty="0"/>
              <a:t>responsibilities to classes and </a:t>
            </a:r>
            <a:r>
              <a:rPr lang="en-US" sz="2400" dirty="0" smtClean="0"/>
              <a:t>methods</a:t>
            </a:r>
            <a:r>
              <a:rPr lang="en-US" sz="2400" dirty="0"/>
              <a:t>.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Short Methods</a:t>
            </a:r>
            <a:r>
              <a:rPr lang="en-US" sz="2400" dirty="0" smtClean="0"/>
              <a:t>: </a:t>
            </a:r>
            <a:r>
              <a:rPr lang="en-US" sz="2400" dirty="0"/>
              <a:t>Every methods is simple and performs just one task.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Limit inter-class interaction</a:t>
            </a:r>
            <a:r>
              <a:rPr lang="en-US" sz="2400" dirty="0" smtClean="0"/>
              <a:t>: All </a:t>
            </a:r>
            <a:r>
              <a:rPr lang="en-US" sz="2400" dirty="0"/>
              <a:t>data is declared </a:t>
            </a:r>
            <a:r>
              <a:rPr lang="en-US" sz="2400" dirty="0" smtClean="0">
                <a:solidFill>
                  <a:srgbClr val="0070C0"/>
                </a:solidFill>
              </a:rPr>
              <a:t>private</a:t>
            </a:r>
            <a:r>
              <a:rPr lang="en-US" sz="2400" dirty="0" smtClean="0"/>
              <a:t>. </a:t>
            </a:r>
            <a:r>
              <a:rPr lang="en-US" sz="2400" dirty="0"/>
              <a:t>Methods that should be not be accessed outside the class are also declared </a:t>
            </a:r>
            <a:r>
              <a:rPr lang="en-US" sz="2400" dirty="0" smtClean="0">
                <a:solidFill>
                  <a:srgbClr val="FF0000"/>
                </a:solidFill>
              </a:rPr>
              <a:t>private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Test often</a:t>
            </a:r>
            <a:r>
              <a:rPr lang="en-US" sz="2400" dirty="0" smtClean="0"/>
              <a:t>: Do </a:t>
            </a:r>
            <a:r>
              <a:rPr lang="en-US" sz="2400" dirty="0"/>
              <a:t>not write the whole program in one breath. Create a simple feature, test it, and make sure it works before proceeding to the next feature.</a:t>
            </a:r>
          </a:p>
        </p:txBody>
      </p:sp>
    </p:spTree>
    <p:extLst>
      <p:ext uri="{BB962C8B-B14F-4D97-AF65-F5344CB8AC3E}">
        <p14:creationId xmlns:p14="http://schemas.microsoft.com/office/powerpoint/2010/main" val="403415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BreakoutShape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of the shapes has a rectangle. We will define a </a:t>
            </a:r>
            <a:r>
              <a:rPr lang="en-US" sz="2400" dirty="0" err="1" smtClean="0">
                <a:solidFill>
                  <a:srgbClr val="FF0000"/>
                </a:solidFill>
              </a:rPr>
              <a:t>RectangularShape</a:t>
            </a:r>
            <a:r>
              <a:rPr lang="en-US" sz="2400" dirty="0" smtClean="0"/>
              <a:t> object inside the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 class. </a:t>
            </a:r>
            <a:r>
              <a:rPr lang="en-US" sz="2400" dirty="0" err="1" smtClean="0">
                <a:solidFill>
                  <a:srgbClr val="0070C0"/>
                </a:solidFill>
              </a:rPr>
              <a:t>RectangularShape</a:t>
            </a:r>
            <a:r>
              <a:rPr lang="en-US" sz="2400" dirty="0" smtClean="0"/>
              <a:t> is an abstract class and a super class of both </a:t>
            </a:r>
            <a:r>
              <a:rPr lang="en-US" sz="2400" dirty="0" smtClean="0">
                <a:solidFill>
                  <a:srgbClr val="0070C0"/>
                </a:solidFill>
              </a:rPr>
              <a:t>Rectatngle2D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Ellipse2D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Every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 object will also have a color and a fill.</a:t>
            </a:r>
          </a:p>
          <a:p>
            <a:r>
              <a:rPr lang="en-US" sz="2400" dirty="0" smtClean="0"/>
              <a:t>We will also include a </a:t>
            </a:r>
            <a:r>
              <a:rPr lang="en-US" sz="2400" dirty="0" smtClean="0">
                <a:solidFill>
                  <a:srgbClr val="0070C0"/>
                </a:solidFill>
              </a:rPr>
              <a:t>move</a:t>
            </a:r>
            <a:r>
              <a:rPr lang="en-US" sz="2400" dirty="0" smtClean="0"/>
              <a:t> method that moves the shape by the specified amount.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setFrame</a:t>
            </a:r>
            <a:r>
              <a:rPr lang="en-US" sz="2400" dirty="0" smtClean="0"/>
              <a:t> method changes the coordinates of a </a:t>
            </a:r>
            <a:r>
              <a:rPr lang="en-US" sz="2400" dirty="0" err="1" smtClean="0">
                <a:solidFill>
                  <a:srgbClr val="0070C0"/>
                </a:solidFill>
              </a:rPr>
              <a:t>RectangularShape</a:t>
            </a:r>
            <a:r>
              <a:rPr lang="en-US" sz="2400" dirty="0" smtClean="0"/>
              <a:t>. There are also </a:t>
            </a:r>
            <a:r>
              <a:rPr lang="en-US" sz="2400" dirty="0" err="1" smtClean="0">
                <a:solidFill>
                  <a:srgbClr val="0070C0"/>
                </a:solidFill>
              </a:rPr>
              <a:t>getX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getY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getWidth</a:t>
            </a:r>
            <a:r>
              <a:rPr lang="en-US" sz="2400" dirty="0" smtClean="0"/>
              <a:t>, and </a:t>
            </a:r>
            <a:r>
              <a:rPr lang="en-US" sz="2400" dirty="0" err="1" smtClean="0">
                <a:solidFill>
                  <a:srgbClr val="0070C0"/>
                </a:solidFill>
              </a:rPr>
              <a:t>getHeight</a:t>
            </a:r>
            <a:r>
              <a:rPr lang="en-US" sz="2400" dirty="0" smtClean="0"/>
              <a:t> methods that </a:t>
            </a:r>
            <a:r>
              <a:rPr lang="en-US" sz="2400" dirty="0" smtClean="0"/>
              <a:t>return the </a:t>
            </a:r>
            <a:r>
              <a:rPr lang="en-US" sz="2400" dirty="0" smtClean="0"/>
              <a:t>top left corner and </a:t>
            </a:r>
            <a:r>
              <a:rPr lang="en-US" sz="2400" dirty="0" smtClean="0"/>
              <a:t>the size </a:t>
            </a:r>
            <a:r>
              <a:rPr lang="en-US" sz="2400" dirty="0" smtClean="0"/>
              <a:t>of the rectangular shape.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400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6158" y="0"/>
            <a:ext cx="8802410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java.awt.geom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fill;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RectangularShape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shape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RectangularShape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shape,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fill)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this.shape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shape;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this.fill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fill;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changeColor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g2.setPaint(color);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g2.draw(shape);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(fill)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603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767"/>
            <a:ext cx="9421169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g2.fill(shape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shape.getX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shape.getY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shape.getHeight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shape.getWidth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move(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shape.setFrame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()+dx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Ball </a:t>
            </a:r>
            <a:r>
              <a:rPr lang="en-US" dirty="0" smtClean="0">
                <a:solidFill>
                  <a:srgbClr val="0070C0"/>
                </a:solidFill>
              </a:rPr>
              <a:t>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Inherits from </a:t>
            </a:r>
            <a:r>
              <a:rPr lang="en-US" sz="2400" dirty="0" err="1" smtClean="0">
                <a:solidFill>
                  <a:srgbClr val="0070C0"/>
                </a:solidFill>
              </a:rPr>
              <a:t>BreakoutShape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Has a </a:t>
            </a:r>
            <a:r>
              <a:rPr lang="en-US" sz="2400" dirty="0" smtClean="0">
                <a:solidFill>
                  <a:srgbClr val="0070C0"/>
                </a:solidFill>
              </a:rPr>
              <a:t>move</a:t>
            </a:r>
            <a:r>
              <a:rPr lang="en-US" sz="2400" dirty="0" smtClean="0"/>
              <a:t> method that moves the balls.</a:t>
            </a:r>
          </a:p>
          <a:p>
            <a:r>
              <a:rPr lang="en-US" sz="2400" dirty="0" smtClean="0"/>
              <a:t>Saves </a:t>
            </a:r>
            <a:r>
              <a:rPr lang="en-US" sz="2400" dirty="0" smtClean="0">
                <a:solidFill>
                  <a:srgbClr val="0070C0"/>
                </a:solidFill>
              </a:rPr>
              <a:t>dx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0070C0"/>
                </a:solidFill>
              </a:rPr>
              <a:t>dy</a:t>
            </a:r>
            <a:r>
              <a:rPr lang="en-US" sz="2400" dirty="0" smtClean="0"/>
              <a:t>, the amount by which to move the ball in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/>
              <a:t> direction.</a:t>
            </a:r>
          </a:p>
          <a:p>
            <a:r>
              <a:rPr lang="en-US" sz="2400" dirty="0" smtClean="0"/>
              <a:t>The constructor of the </a:t>
            </a:r>
            <a:r>
              <a:rPr lang="en-US" sz="2400" dirty="0" smtClean="0">
                <a:solidFill>
                  <a:srgbClr val="0070C0"/>
                </a:solidFill>
              </a:rPr>
              <a:t>Ball</a:t>
            </a:r>
            <a:r>
              <a:rPr lang="en-US" sz="2400" dirty="0" smtClean="0"/>
              <a:t> class takes as input the surrounding panel.</a:t>
            </a:r>
          </a:p>
          <a:p>
            <a:r>
              <a:rPr lang="en-US" sz="2400" dirty="0" smtClean="0"/>
              <a:t>When the Ball hits the walls of the panel, it bounces by changing the value of </a:t>
            </a:r>
            <a:r>
              <a:rPr lang="en-US" sz="2400" dirty="0" smtClean="0">
                <a:solidFill>
                  <a:srgbClr val="0070C0"/>
                </a:solidFill>
              </a:rPr>
              <a:t>dx</a:t>
            </a:r>
            <a:r>
              <a:rPr lang="en-US" sz="2400" dirty="0" smtClean="0"/>
              <a:t> and/or </a:t>
            </a:r>
            <a:r>
              <a:rPr lang="en-US" sz="2400" dirty="0" smtClean="0">
                <a:solidFill>
                  <a:srgbClr val="0070C0"/>
                </a:solidFill>
              </a:rPr>
              <a:t>dy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18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4915</Words>
  <Application>Microsoft Office PowerPoint</Application>
  <PresentationFormat>On-screen Show (4:3)</PresentationFormat>
  <Paragraphs>850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The Breakout Game  (complete version)</vt:lpstr>
      <vt:lpstr>Overview</vt:lpstr>
      <vt:lpstr>Overview of the Game</vt:lpstr>
      <vt:lpstr>Game Design</vt:lpstr>
      <vt:lpstr>PowerPoint Presentation</vt:lpstr>
      <vt:lpstr>The BreakoutShape Class</vt:lpstr>
      <vt:lpstr>PowerPoint Presentation</vt:lpstr>
      <vt:lpstr>PowerPoint Presentation</vt:lpstr>
      <vt:lpstr>The Ball Class</vt:lpstr>
      <vt:lpstr>PowerPoint Presentation</vt:lpstr>
      <vt:lpstr>PowerPoint Presentation</vt:lpstr>
      <vt:lpstr>Completing the First Version</vt:lpstr>
      <vt:lpstr>PowerPoint Presentation</vt:lpstr>
      <vt:lpstr>PowerPoint Presentation</vt:lpstr>
      <vt:lpstr>Adding the Paddle </vt:lpstr>
      <vt:lpstr>PowerPoint Presentation</vt:lpstr>
      <vt:lpstr>PowerPoint Presentation</vt:lpstr>
      <vt:lpstr>PowerPoint Presentation</vt:lpstr>
      <vt:lpstr>Bouncing the Ball off the Paddle</vt:lpstr>
      <vt:lpstr>New Version of Ball Class</vt:lpstr>
      <vt:lpstr>PowerPoint Presentation</vt:lpstr>
      <vt:lpstr>PowerPoint Presentation</vt:lpstr>
      <vt:lpstr>Checking for Collisions</vt:lpstr>
      <vt:lpstr>Updating the BreakoutPanel Class</vt:lpstr>
      <vt:lpstr>PowerPoint Presentation</vt:lpstr>
      <vt:lpstr>The Player Class</vt:lpstr>
      <vt:lpstr>PowerPoint Presentation</vt:lpstr>
      <vt:lpstr>Rewriting BreakoutPanel Class (again)</vt:lpstr>
      <vt:lpstr>When Ball Goes Under Paddle</vt:lpstr>
      <vt:lpstr>Adding the Menus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BreakoutPanel Class (new revision)</vt:lpstr>
      <vt:lpstr>PowerPoint Presentation</vt:lpstr>
      <vt:lpstr>PowerPoint Presentation</vt:lpstr>
      <vt:lpstr>PowerPoint Presentation</vt:lpstr>
      <vt:lpstr>Adding the Bricks</vt:lpstr>
      <vt:lpstr>PowerPoint Presentation</vt:lpstr>
      <vt:lpstr>New Version of the BreakoutShape Class</vt:lpstr>
      <vt:lpstr>PowerPoint Presentation</vt:lpstr>
      <vt:lpstr>PowerPoint Presentation</vt:lpstr>
      <vt:lpstr>BreakoutPanel (final version)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Breakout Game  (complete version)</dc:title>
  <dc:creator>lubo</dc:creator>
  <cp:lastModifiedBy>lubo</cp:lastModifiedBy>
  <cp:revision>29</cp:revision>
  <dcterms:created xsi:type="dcterms:W3CDTF">2006-08-16T00:00:00Z</dcterms:created>
  <dcterms:modified xsi:type="dcterms:W3CDTF">2013-10-12T18:37:36Z</dcterms:modified>
</cp:coreProperties>
</file>