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83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4" r:id="rId25"/>
    <p:sldId id="277" r:id="rId26"/>
    <p:sldId id="278" r:id="rId27"/>
    <p:sldId id="279" r:id="rId28"/>
    <p:sldId id="280" r:id="rId29"/>
    <p:sldId id="285" r:id="rId30"/>
    <p:sldId id="281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Layout Management and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GUI Components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Text Fields and Labels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JTextField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creates a text field. This is a field where the user can enter text. The </a:t>
            </a:r>
            <a:r>
              <a:rPr lang="en-US" sz="2400" dirty="0" err="1" smtClean="0">
                <a:solidFill>
                  <a:srgbClr val="FF0000"/>
                </a:solidFill>
              </a:rPr>
              <a:t>getText</a:t>
            </a:r>
            <a:r>
              <a:rPr lang="en-US" sz="2400" dirty="0" smtClean="0"/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setText</a:t>
            </a:r>
            <a:r>
              <a:rPr lang="en-US" sz="2400" dirty="0" smtClean="0"/>
              <a:t> method can get/set the text of the field.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trim</a:t>
            </a:r>
            <a:r>
              <a:rPr lang="en-US" sz="2400" dirty="0" smtClean="0"/>
              <a:t> method should be called after calling the </a:t>
            </a:r>
            <a:r>
              <a:rPr lang="en-US" sz="2400" dirty="0" err="1" smtClean="0">
                <a:solidFill>
                  <a:srgbClr val="0070C0"/>
                </a:solidFill>
              </a:rPr>
              <a:t>getText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method. It will remove leading/trailing spaces.</a:t>
            </a:r>
          </a:p>
          <a:p>
            <a:r>
              <a:rPr lang="en-US" sz="2400" dirty="0" smtClean="0"/>
              <a:t>The constructor of </a:t>
            </a:r>
            <a:r>
              <a:rPr lang="en-US" sz="2400" dirty="0" err="1" smtClean="0">
                <a:solidFill>
                  <a:srgbClr val="0070C0"/>
                </a:solidFill>
              </a:rPr>
              <a:t>JTextField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can take as input the approximate size of the filed in characters.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JLabel</a:t>
            </a:r>
            <a:r>
              <a:rPr lang="en-US" sz="2400" dirty="0" smtClean="0"/>
              <a:t> creates a label. It is similar to a text filed, but it cannot be edited. </a:t>
            </a:r>
          </a:p>
          <a:p>
            <a:r>
              <a:rPr lang="en-US" sz="2400" dirty="0" smtClean="0"/>
              <a:t>Next slides show a </a:t>
            </a:r>
            <a:r>
              <a:rPr lang="en-US" sz="2400" smtClean="0"/>
              <a:t>program that </a:t>
            </a:r>
            <a:r>
              <a:rPr lang="en-US" sz="2400" dirty="0" smtClean="0"/>
              <a:t>converts between degree Celsius and degree Fahrenheit.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3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19584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84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DegreeConverter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ConverterFrame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ConverterFrame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ConverterFrame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ConverterFrame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 //not required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("Celsius: 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7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64"/>
            <a:ext cx="911018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fPanel.add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("Fahrenheit: 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("CONVERT");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convertButton.addActionListener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().trim().equals("") &amp;&amp;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().trim().equals(""))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//both empty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().trim().equals(""))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From Fahrenheit to Celsius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String result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double number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number = (number-32)*(5/9.0);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 + number);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20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53753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.equals(""))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From Celsius to Fahrenheit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String result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double number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Double.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parseDouble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number = number * (9 / 5.0) + 32;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fField.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 + number);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pack();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Note, </a:t>
            </a:r>
            <a:r>
              <a:rPr lang="en-US" sz="2400" dirty="0" err="1" smtClean="0">
                <a:solidFill>
                  <a:srgbClr val="FF0000"/>
                </a:solidFill>
                <a:cs typeface="Courier New" pitchFamily="49" charset="0"/>
              </a:rPr>
              <a:t>parseDouble</a:t>
            </a:r>
            <a:r>
              <a:rPr lang="en-US" sz="2400" dirty="0" smtClean="0">
                <a:cs typeface="Courier New" pitchFamily="49" charset="0"/>
              </a:rPr>
              <a:t> method of class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Double </a:t>
            </a:r>
            <a:r>
              <a:rPr lang="en-US" sz="2400" dirty="0" smtClean="0">
                <a:cs typeface="Courier New" pitchFamily="49" charset="0"/>
              </a:rPr>
              <a:t>convers a string to a </a:t>
            </a:r>
          </a:p>
          <a:p>
            <a:r>
              <a:rPr lang="en-US" sz="2400" dirty="0" smtClean="0">
                <a:cs typeface="Courier New" pitchFamily="49" charset="0"/>
              </a:rPr>
              <a:t>double. There is a similar </a:t>
            </a:r>
            <a:r>
              <a:rPr lang="en-US" sz="2400" dirty="0" err="1" smtClean="0">
                <a:solidFill>
                  <a:srgbClr val="FF0000"/>
                </a:solidFill>
                <a:cs typeface="Courier New" pitchFamily="49" charset="0"/>
              </a:rPr>
              <a:t>parseInt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method in the class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Integer</a:t>
            </a:r>
            <a:r>
              <a:rPr lang="en-US" sz="2400" dirty="0" smtClean="0">
                <a:cs typeface="Courier New" pitchFamily="49" charset="0"/>
              </a:rPr>
              <a:t>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9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Grid Layout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components are placed in a rectangular grid.</a:t>
            </a:r>
          </a:p>
          <a:p>
            <a:r>
              <a:rPr lang="en-US" sz="2400" dirty="0" smtClean="0"/>
              <a:t>Use </a:t>
            </a:r>
            <a:r>
              <a:rPr lang="en-US" sz="2400" dirty="0" err="1" smtClean="0">
                <a:solidFill>
                  <a:srgbClr val="FF0000"/>
                </a:solidFill>
              </a:rPr>
              <a:t>GridLayout</a:t>
            </a:r>
            <a:r>
              <a:rPr lang="en-US" sz="2400" dirty="0" smtClean="0"/>
              <a:t> to create the grid.</a:t>
            </a:r>
          </a:p>
          <a:p>
            <a:r>
              <a:rPr lang="en-US" sz="2400" dirty="0"/>
              <a:t>Example: </a:t>
            </a:r>
            <a:r>
              <a:rPr lang="en-US" sz="2400" dirty="0">
                <a:solidFill>
                  <a:srgbClr val="0070C0"/>
                </a:solidFill>
              </a:rPr>
              <a:t>new </a:t>
            </a:r>
            <a:r>
              <a:rPr lang="en-US" sz="2400" dirty="0" err="1">
                <a:solidFill>
                  <a:srgbClr val="0070C0"/>
                </a:solidFill>
              </a:rPr>
              <a:t>GridLayout</a:t>
            </a:r>
            <a:r>
              <a:rPr lang="en-US" sz="2400" dirty="0">
                <a:solidFill>
                  <a:srgbClr val="0070C0"/>
                </a:solidFill>
              </a:rPr>
              <a:t>(2,4,3,6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smtClean="0"/>
              <a:t>will create 2 rows, 4 columns, 3 pixels horizontal gap and 6 pixels vertical gap. Last two parameters are optional.</a:t>
            </a:r>
          </a:p>
          <a:p>
            <a:r>
              <a:rPr lang="en-US" sz="2400" dirty="0" smtClean="0"/>
              <a:t>We will show a calculator application, where we will use a grid layout to create the buttons.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String s = (new </a:t>
            </a:r>
            <a:r>
              <a:rPr lang="en-US" sz="2400" dirty="0" err="1">
                <a:solidFill>
                  <a:srgbClr val="0070C0"/>
                </a:solidFill>
              </a:rPr>
              <a:t>ScriptEngineManager</a:t>
            </a:r>
            <a:r>
              <a:rPr lang="en-US" sz="2400" dirty="0" smtClean="0">
                <a:solidFill>
                  <a:srgbClr val="0070C0"/>
                </a:solidFill>
              </a:rPr>
              <a:t>(). </a:t>
            </a:r>
            <a:r>
              <a:rPr lang="en-US" sz="2400" dirty="0" err="1" smtClean="0">
                <a:solidFill>
                  <a:srgbClr val="0070C0"/>
                </a:solidFill>
              </a:rPr>
              <a:t>getEngineByName</a:t>
            </a:r>
            <a:r>
              <a:rPr lang="en-US" sz="2400" dirty="0">
                <a:solidFill>
                  <a:srgbClr val="0070C0"/>
                </a:solidFill>
              </a:rPr>
              <a:t>("JavaScript</a:t>
            </a:r>
            <a:r>
              <a:rPr lang="en-US" sz="2400" dirty="0" smtClean="0">
                <a:solidFill>
                  <a:srgbClr val="0070C0"/>
                </a:solidFill>
              </a:rPr>
              <a:t>").</a:t>
            </a:r>
            <a:r>
              <a:rPr lang="en-US" sz="2400" dirty="0" err="1" smtClean="0">
                <a:solidFill>
                  <a:srgbClr val="0070C0"/>
                </a:solidFill>
              </a:rPr>
              <a:t>eval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  <a:r>
              <a:rPr lang="en-US" sz="2400" dirty="0" smtClean="0">
                <a:solidFill>
                  <a:srgbClr val="0070C0"/>
                </a:solidFill>
              </a:rPr>
              <a:t>).</a:t>
            </a:r>
            <a:r>
              <a:rPr lang="en-US" sz="2400" dirty="0" err="1">
                <a:solidFill>
                  <a:srgbClr val="0070C0"/>
                </a:solidFill>
              </a:rPr>
              <a:t>toString</a:t>
            </a:r>
            <a:r>
              <a:rPr lang="en-US" sz="2400" dirty="0" smtClean="0">
                <a:solidFill>
                  <a:srgbClr val="0070C0"/>
                </a:solidFill>
              </a:rPr>
              <a:t>(); </a:t>
            </a:r>
            <a:r>
              <a:rPr lang="en-US" sz="2400" dirty="0" smtClean="0"/>
              <a:t>will evaluate the expression. It also throws an exception.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2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09189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8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10186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javax.script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Calculator{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throws Exception{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text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throws Exception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displayPanel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bottomPanel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3797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7721" y="0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displayPanel.add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{"7", "8", "9", "+", "4", "5",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6", "-", "1", "2", "3", "*", "0", "(", ")", "/"};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(4, 4, 5, 5));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(String el 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(el));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evaluateButton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("EVALUATE");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("CLEAR");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clearButton.addActionListener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text.setText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evaluateButton.addActionListener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String s = 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ScriptEngineManager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getEngineByName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("JavaScript").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text.getText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trim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text.setText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 catch (Exception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exc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87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74174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text.setText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bottomPanel.add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("."));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bottomPanel.add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bottomPanel.add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evaluateButton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displayPanel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bottomPanel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setResizable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pack();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Creating </a:t>
            </a:r>
            <a:r>
              <a:rPr lang="en-US" sz="2400" dirty="0" smtClean="0">
                <a:solidFill>
                  <a:srgbClr val="FF0000"/>
                </a:solidFill>
              </a:rPr>
              <a:t>Graphical User Interface (GUI)</a:t>
            </a:r>
            <a:r>
              <a:rPr lang="en-US" sz="2400" dirty="0" smtClean="0"/>
              <a:t> components: </a:t>
            </a:r>
            <a:r>
              <a:rPr lang="en-US" sz="2400" dirty="0" smtClean="0">
                <a:solidFill>
                  <a:srgbClr val="FF0000"/>
                </a:solidFill>
              </a:rPr>
              <a:t>Buttons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Labels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Text Fields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Text Areas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Scroll Bars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Check Boxes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Radio Buttons</a:t>
            </a:r>
            <a:r>
              <a:rPr lang="en-US" sz="2400" dirty="0" smtClean="0"/>
              <a:t>, and so on.</a:t>
            </a:r>
          </a:p>
          <a:p>
            <a:r>
              <a:rPr lang="en-US" sz="2400" dirty="0" smtClean="0"/>
              <a:t>Layouts: </a:t>
            </a:r>
            <a:r>
              <a:rPr lang="en-US" sz="2400" dirty="0" smtClean="0">
                <a:solidFill>
                  <a:srgbClr val="FF0000"/>
                </a:solidFill>
              </a:rPr>
              <a:t>Flow Layout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Grid Layout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Border Layout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0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9045105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private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name)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super(name);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text.setText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 +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CalculatorButton.super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Note the syntax: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CalculatorButton.super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from an inner class. </a:t>
            </a:r>
          </a:p>
          <a:p>
            <a:r>
              <a:rPr lang="en-US" sz="2400" dirty="0" smtClean="0">
                <a:cs typeface="Courier New" pitchFamily="49" charset="0"/>
              </a:rPr>
              <a:t>This refers to the super object of the outer class. Alternatively, 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CalculatorButton.this</a:t>
            </a:r>
            <a:r>
              <a:rPr lang="en-US" sz="2400" dirty="0" smtClean="0">
                <a:cs typeface="Courier New" pitchFamily="49" charset="0"/>
              </a:rPr>
              <a:t> will refer to the outer object.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85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Text Areas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text area is similar to a text field, but it contains multiple lines.</a:t>
            </a:r>
          </a:p>
          <a:p>
            <a:r>
              <a:rPr lang="en-US" sz="2400" dirty="0" smtClean="0"/>
              <a:t>It is created using the </a:t>
            </a:r>
            <a:r>
              <a:rPr lang="en-US" sz="2400" dirty="0" err="1" smtClean="0">
                <a:solidFill>
                  <a:srgbClr val="0070C0"/>
                </a:solidFill>
              </a:rPr>
              <a:t>JTextArea</a:t>
            </a:r>
            <a:r>
              <a:rPr lang="en-US" sz="2400" dirty="0" smtClean="0"/>
              <a:t> class.</a:t>
            </a:r>
          </a:p>
          <a:p>
            <a:r>
              <a:rPr lang="en-US" sz="2400" dirty="0">
                <a:solidFill>
                  <a:srgbClr val="0070C0"/>
                </a:solidFill>
              </a:rPr>
              <a:t>new </a:t>
            </a:r>
            <a:r>
              <a:rPr lang="en-US" sz="2400" dirty="0" err="1">
                <a:solidFill>
                  <a:srgbClr val="0070C0"/>
                </a:solidFill>
              </a:rPr>
              <a:t>JTextArea</a:t>
            </a:r>
            <a:r>
              <a:rPr lang="en-US" sz="2400" dirty="0">
                <a:solidFill>
                  <a:srgbClr val="0070C0"/>
                </a:solidFill>
              </a:rPr>
              <a:t>(20,30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smtClean="0"/>
              <a:t>will create a text area of 30 lines, where every line has approximately 20 characters.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getText</a:t>
            </a:r>
            <a:r>
              <a:rPr lang="en-US" sz="2400" dirty="0" smtClean="0"/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setText</a:t>
            </a:r>
            <a:r>
              <a:rPr lang="en-US" sz="2400" dirty="0" smtClean="0"/>
              <a:t> method can be used to get/set the text of the text area.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append</a:t>
            </a:r>
            <a:r>
              <a:rPr lang="en-US" sz="2400" dirty="0" smtClean="0"/>
              <a:t> method can be used to append text.</a:t>
            </a:r>
          </a:p>
          <a:p>
            <a:r>
              <a:rPr lang="en-US" sz="2400" dirty="0" smtClean="0"/>
              <a:t>If we want scrollbars, then we can create an object of type </a:t>
            </a:r>
            <a:r>
              <a:rPr lang="en-US" sz="2400" dirty="0" err="1" smtClean="0">
                <a:solidFill>
                  <a:srgbClr val="0070C0"/>
                </a:solidFill>
              </a:rPr>
              <a:t>JScrollPane</a:t>
            </a:r>
            <a:r>
              <a:rPr lang="en-US" sz="2400" dirty="0" smtClean="0"/>
              <a:t>, which constructor takes as input an object of type </a:t>
            </a:r>
            <a:r>
              <a:rPr lang="en-US" sz="2400" dirty="0" err="1" smtClean="0">
                <a:solidFill>
                  <a:srgbClr val="0070C0"/>
                </a:solidFill>
              </a:rPr>
              <a:t>JTextArea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Next slide shows first version of a poor-man's notepad application.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92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4852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Notepad{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41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Combo Boxes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combo box allows us to select from a number of options</a:t>
            </a:r>
          </a:p>
          <a:p>
            <a:r>
              <a:rPr lang="en-US" sz="2400" dirty="0" smtClean="0"/>
              <a:t>Created using the </a:t>
            </a:r>
            <a:r>
              <a:rPr lang="en-US" sz="2400" dirty="0" err="1" smtClean="0">
                <a:solidFill>
                  <a:srgbClr val="FF0000"/>
                </a:solidFill>
              </a:rPr>
              <a:t>JComboBox</a:t>
            </a:r>
            <a:r>
              <a:rPr lang="en-US" sz="2400" dirty="0" smtClean="0"/>
              <a:t> class. Constructor can be empty or take as input an array of strings.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getSelectedItem</a:t>
            </a:r>
            <a:r>
              <a:rPr lang="en-US" sz="2400" dirty="0" smtClean="0"/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setSelectedItem</a:t>
            </a:r>
            <a:r>
              <a:rPr lang="en-US" sz="2400" dirty="0" smtClean="0"/>
              <a:t> get/set selected item. Result is of type object and it must be casted to appropriate type (e.g., </a:t>
            </a:r>
            <a:r>
              <a:rPr lang="en-US" sz="2400" dirty="0" smtClean="0">
                <a:solidFill>
                  <a:srgbClr val="0070C0"/>
                </a:solidFill>
              </a:rPr>
              <a:t>String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setEditable</a:t>
            </a:r>
            <a:r>
              <a:rPr lang="en-US" sz="2400" dirty="0" smtClean="0">
                <a:solidFill>
                  <a:srgbClr val="FF0000"/>
                </a:solidFill>
              </a:rPr>
              <a:t>(false) </a:t>
            </a:r>
            <a:r>
              <a:rPr lang="en-US" sz="2400" dirty="0" smtClean="0"/>
              <a:t>makes the combo box not editable.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addItem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method adds a new item to the menu.</a:t>
            </a:r>
            <a:endParaRPr lang="en-US" sz="2400" dirty="0"/>
          </a:p>
          <a:p>
            <a:r>
              <a:rPr lang="en-US" sz="2400" dirty="0" smtClean="0"/>
              <a:t>Adding available fonts:</a:t>
            </a:r>
            <a:endParaRPr lang="en-US" sz="2400" dirty="0"/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sizeComboBox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 = 8; i&lt;=72; i++ ){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sizeComboBox.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addItem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}                    </a:t>
            </a:r>
            <a:endParaRPr lang="en-US" sz="3000" dirty="0">
              <a:solidFill>
                <a:srgbClr val="00B0F0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6470"/>
            <a:ext cx="748396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261"/>
            <a:ext cx="8991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Notepad{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529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28600" y="0"/>
            <a:ext cx="9417963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controlPanel.setLayout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FlowLayout.LEFT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GraphicsEnvironment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getLocalGraphicsEnvironment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getAvailableFontFamilyNames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fontComboBox.setSelectedItem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SansSerif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8; i &lt;= 72;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sizeComboBox.setSelectedItem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sizeComboBox.setEditable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setFont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Font(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(String)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Font.PLAIN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Integer)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sizeComboBox.getSelectedItem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2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79439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controlPanel,BorderLayout.NORTH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dirty="0" err="1" smtClean="0">
                <a:solidFill>
                  <a:srgbClr val="FF0000"/>
                </a:solidFill>
                <a:cs typeface="Courier New" pitchFamily="49" charset="0"/>
              </a:rPr>
              <a:t>setFont</a:t>
            </a:r>
            <a:r>
              <a:rPr lang="en-US" sz="2400" dirty="0" smtClean="0">
                <a:cs typeface="Courier New" pitchFamily="49" charset="0"/>
              </a:rPr>
              <a:t> method changes the font of a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JTextArea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An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ActionListener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can be registered with a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JComboBox</a:t>
            </a:r>
            <a:r>
              <a:rPr lang="en-US" sz="2400" dirty="0" smtClean="0">
                <a:cs typeface="Courier New" pitchFamily="49" charset="0"/>
              </a:rPr>
              <a:t> object. </a:t>
            </a:r>
          </a:p>
          <a:p>
            <a:r>
              <a:rPr lang="en-US" sz="2400" dirty="0" smtClean="0">
                <a:cs typeface="Courier New" pitchFamily="49" charset="0"/>
              </a:rPr>
              <a:t>It is activated when the current value of the combo box is changed.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Inside any listener, we can write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e.getSource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() </a:t>
            </a:r>
            <a:r>
              <a:rPr lang="en-US" sz="2400" dirty="0" smtClean="0">
                <a:cs typeface="Courier New" pitchFamily="49" charset="0"/>
              </a:rPr>
              <a:t>to refer to the </a:t>
            </a:r>
          </a:p>
          <a:p>
            <a:r>
              <a:rPr lang="en-US" sz="2400" dirty="0" smtClean="0">
                <a:cs typeface="Courier New" pitchFamily="49" charset="0"/>
              </a:rPr>
              <a:t>source of the event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e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Note that a single action listener can handle both combo boxes. </a:t>
            </a:r>
          </a:p>
          <a:p>
            <a:r>
              <a:rPr lang="en-US" sz="2400" dirty="0" smtClean="0">
                <a:cs typeface="Courier New" pitchFamily="49" charset="0"/>
              </a:rPr>
              <a:t>Inside the action listener, we change both the font and the point size </a:t>
            </a:r>
          </a:p>
          <a:p>
            <a:r>
              <a:rPr lang="en-US" sz="2400" dirty="0" smtClean="0">
                <a:cs typeface="Courier New" pitchFamily="49" charset="0"/>
              </a:rPr>
              <a:t>of</a:t>
            </a:r>
            <a:r>
              <a:rPr lang="en-US" sz="2400" dirty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the text.</a:t>
            </a:r>
          </a:p>
        </p:txBody>
      </p:sp>
    </p:spTree>
    <p:extLst>
      <p:ext uri="{BB962C8B-B14F-4D97-AF65-F5344CB8AC3E}">
        <p14:creationId xmlns:p14="http://schemas.microsoft.com/office/powerpoint/2010/main" val="21946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Check Boxes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small square where the user can place a check box.</a:t>
            </a:r>
          </a:p>
          <a:p>
            <a:r>
              <a:rPr lang="en-US" sz="2400" dirty="0" smtClean="0"/>
              <a:t>Uses the </a:t>
            </a:r>
            <a:r>
              <a:rPr lang="en-US" sz="2400" dirty="0" err="1" smtClean="0">
                <a:solidFill>
                  <a:srgbClr val="FF0000"/>
                </a:solidFill>
              </a:rPr>
              <a:t>JCheckBox</a:t>
            </a:r>
            <a:r>
              <a:rPr lang="en-US" sz="2400" dirty="0" smtClean="0"/>
              <a:t> class.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isSelected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method tells us if the checkbox is selected.</a:t>
            </a:r>
          </a:p>
          <a:p>
            <a:r>
              <a:rPr lang="en-US" sz="2400" dirty="0" smtClean="0"/>
              <a:t>We will expand our Notepad application and add checkboxes for bold and italic.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906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1999"/>
            <a:ext cx="6477000" cy="616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10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Creating Buttons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use the class </a:t>
            </a:r>
            <a:r>
              <a:rPr lang="en-US" sz="2400" dirty="0" err="1" smtClean="0">
                <a:solidFill>
                  <a:srgbClr val="FF0000"/>
                </a:solidFill>
              </a:rPr>
              <a:t>JButton</a:t>
            </a:r>
            <a:r>
              <a:rPr lang="en-US" sz="2400" dirty="0" smtClean="0"/>
              <a:t> to create buttons. It starts with </a:t>
            </a:r>
            <a:r>
              <a:rPr lang="en-US" sz="2400" dirty="0" smtClean="0">
                <a:solidFill>
                  <a:srgbClr val="FF0000"/>
                </a:solidFill>
              </a:rPr>
              <a:t>J </a:t>
            </a:r>
            <a:r>
              <a:rPr lang="en-US" sz="2400" dirty="0" smtClean="0"/>
              <a:t>because it is part of the Swing library.</a:t>
            </a:r>
          </a:p>
          <a:p>
            <a:r>
              <a:rPr lang="en-US" sz="2400" dirty="0" smtClean="0"/>
              <a:t>The constructor can take as input the text that is to be displayed in the button.</a:t>
            </a:r>
          </a:p>
          <a:p>
            <a:r>
              <a:rPr lang="en-US" sz="2400" dirty="0" smtClean="0"/>
              <a:t>An object that belongs to a class that implements the </a:t>
            </a:r>
            <a:r>
              <a:rPr lang="en-US" sz="2400" dirty="0" err="1" smtClean="0">
                <a:solidFill>
                  <a:srgbClr val="0070C0"/>
                </a:solidFill>
              </a:rPr>
              <a:t>ActionListener</a:t>
            </a:r>
            <a:r>
              <a:rPr lang="en-US" sz="2400" dirty="0" smtClean="0"/>
              <a:t> interface can be registered with a button.</a:t>
            </a:r>
          </a:p>
          <a:p>
            <a:r>
              <a:rPr lang="en-US" sz="2400" dirty="0" smtClean="0"/>
              <a:t>Use the method </a:t>
            </a:r>
            <a:r>
              <a:rPr lang="en-US" sz="2400" dirty="0" err="1" smtClean="0">
                <a:solidFill>
                  <a:srgbClr val="FF0000"/>
                </a:solidFill>
              </a:rPr>
              <a:t>addActionListner</a:t>
            </a:r>
            <a:r>
              <a:rPr lang="en-US" sz="2400" dirty="0" smtClean="0"/>
              <a:t> to register the event listener with the button.</a:t>
            </a:r>
          </a:p>
          <a:p>
            <a:r>
              <a:rPr lang="en-US" sz="2400" dirty="0" smtClean="0"/>
              <a:t>When the button is pressed, the </a:t>
            </a:r>
            <a:r>
              <a:rPr lang="en-US" sz="2400" dirty="0" err="1" smtClean="0">
                <a:solidFill>
                  <a:srgbClr val="0070C0"/>
                </a:solidFill>
              </a:rPr>
              <a:t>actionPerformed</a:t>
            </a:r>
            <a:r>
              <a:rPr lang="en-US" sz="2400" dirty="0" smtClean="0"/>
              <a:t> method of the action listener is called.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getText</a:t>
            </a:r>
            <a:r>
              <a:rPr lang="en-US" sz="2400" dirty="0" smtClean="0"/>
              <a:t>/</a:t>
            </a:r>
            <a:r>
              <a:rPr lang="en-US" sz="2400" dirty="0" err="1" smtClean="0">
                <a:solidFill>
                  <a:srgbClr val="0070C0"/>
                </a:solidFill>
              </a:rPr>
              <a:t>setText</a:t>
            </a:r>
            <a:r>
              <a:rPr lang="en-US" sz="2400" dirty="0" smtClean="0"/>
              <a:t> methods can be used to get/set the text of a button.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pack</a:t>
            </a:r>
            <a:r>
              <a:rPr lang="en-US" sz="2400" dirty="0" smtClean="0"/>
              <a:t> method is used to automatically set the window size.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5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" y="-31845"/>
            <a:ext cx="9571851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NotepadFrame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JScrollPane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controlPanel.setLayout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FlowLayout.LEFT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GraphicsEnvironment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getLocalGraphicsEnvironment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getAvailableFontFamilyNames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fontComboBox.setSelectedItem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SansSerif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boldCheckBox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("Bold");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italicCheckBox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("Italic");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8; i &lt;= 72;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sizeComboBox.addItem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911018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sizeComboBox.setSelectedItem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sizeComboBox.setEditable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mask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Font.PLAIN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boldCheckBox.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isSelected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 +=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Font.BOLD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italicCheckBox.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isSelected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mask +=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Font.ITALIC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textArea.setFont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Font((String)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fontComboBox.getSelectedItem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mask,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Integer)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sizeComboBox.getSelectedItem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fontComboBox.addActionListener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boldCheckBox.addActionListener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italicCheckBox.addActionListener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032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41102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fontComboBox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sizeComboBox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boldCheckBox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italicCheckBox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controlPanel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Note that there is a single event listener.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It is registered with the two combo boxes and two check boxes.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When an event occurs, the value of all combo boxes and </a:t>
            </a:r>
          </a:p>
          <a:p>
            <a:r>
              <a:rPr lang="en-US" sz="2400" dirty="0" smtClean="0">
                <a:cs typeface="Courier New" pitchFamily="49" charset="0"/>
              </a:rPr>
              <a:t>checkboxes is examined and the font is set appropriately.</a:t>
            </a:r>
            <a:endParaRPr lang="en-US" sz="2400" dirty="0"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9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Radio Buttons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Radio buttons are similar to checkboxes. However, they are round and several of them can be put in the same</a:t>
            </a:r>
            <a:r>
              <a:rPr lang="en-US" sz="2400" dirty="0" smtClean="0">
                <a:solidFill>
                  <a:srgbClr val="FF0000"/>
                </a:solidFill>
              </a:rPr>
              <a:t> button group</a:t>
            </a:r>
            <a:r>
              <a:rPr lang="en-US" sz="2400" dirty="0" smtClean="0"/>
              <a:t>. A button group has the property that only one radio button in the group can be selected at any time.</a:t>
            </a:r>
          </a:p>
          <a:p>
            <a:r>
              <a:rPr lang="en-US" sz="2400" dirty="0" smtClean="0"/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JRadioButton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can be used to crate a radio button.</a:t>
            </a:r>
          </a:p>
          <a:p>
            <a:r>
              <a:rPr lang="en-US" sz="2400" dirty="0" smtClean="0"/>
              <a:t>The constructor of </a:t>
            </a:r>
            <a:r>
              <a:rPr lang="en-US" sz="2400" dirty="0" err="1" smtClean="0">
                <a:solidFill>
                  <a:srgbClr val="0070C0"/>
                </a:solidFill>
              </a:rPr>
              <a:t>JRadioButton</a:t>
            </a:r>
            <a:r>
              <a:rPr lang="en-US" sz="2400" dirty="0" smtClean="0"/>
              <a:t> can take as input the name of the radio button and a Boolean value that specify whether the radio button is initially selected.</a:t>
            </a:r>
          </a:p>
          <a:p>
            <a:r>
              <a:rPr lang="en-US" sz="2400" dirty="0" smtClean="0"/>
              <a:t>It has the </a:t>
            </a:r>
            <a:r>
              <a:rPr lang="en-US" sz="2400" dirty="0" err="1" smtClean="0">
                <a:solidFill>
                  <a:srgbClr val="FF0000"/>
                </a:solidFill>
              </a:rPr>
              <a:t>isSelected</a:t>
            </a:r>
            <a:r>
              <a:rPr lang="en-US" sz="2400" dirty="0" smtClean="0"/>
              <a:t> method that lets us know whether the radio button is selected.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08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Button Groups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05400"/>
            <a:ext cx="42576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84913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 button group is created using the </a:t>
            </a:r>
            <a:r>
              <a:rPr lang="en-US" sz="2400" dirty="0" err="1" smtClean="0">
                <a:solidFill>
                  <a:srgbClr val="FF0000"/>
                </a:solidFill>
              </a:rPr>
              <a:t>ButtonGroup</a:t>
            </a:r>
            <a:r>
              <a:rPr lang="en-US" sz="2400" dirty="0" smtClean="0"/>
              <a:t> class (part of </a:t>
            </a:r>
          </a:p>
          <a:p>
            <a:r>
              <a:rPr lang="en-US" sz="2400" dirty="0" smtClean="0"/>
              <a:t>AWT and no J).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 button group is formed by adding radio buttons to it using the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add</a:t>
            </a:r>
            <a:r>
              <a:rPr lang="en-US" sz="2400" dirty="0" smtClean="0"/>
              <a:t> method.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Java makes sure that only one radio button in a button group </a:t>
            </a:r>
          </a:p>
          <a:p>
            <a:r>
              <a:rPr lang="en-US" sz="2400" dirty="0" smtClean="0"/>
              <a:t>can be selected at any given time.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8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636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(400,100);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p,BorderLayout.NORTH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("Increment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  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("Decrement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false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ButtonGroup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group = 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ButtonGroup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);}}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Document Listeners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can associate a document listener with a document. The </a:t>
            </a:r>
            <a:r>
              <a:rPr lang="en-US" sz="2400" dirty="0" err="1" smtClean="0">
                <a:solidFill>
                  <a:srgbClr val="FF0000"/>
                </a:solidFill>
              </a:rPr>
              <a:t>getDocument</a:t>
            </a:r>
            <a:r>
              <a:rPr lang="en-US" sz="2400" dirty="0" smtClean="0"/>
              <a:t> method can be called on a text field or text area to get the associated document.</a:t>
            </a:r>
          </a:p>
          <a:p>
            <a:r>
              <a:rPr lang="en-US" sz="2400" dirty="0" smtClean="0"/>
              <a:t>The document listener needs to inherit from the </a:t>
            </a:r>
            <a:r>
              <a:rPr lang="en-US" sz="2400" dirty="0" err="1" smtClean="0">
                <a:solidFill>
                  <a:srgbClr val="FF0000"/>
                </a:solidFill>
              </a:rPr>
              <a:t>DocumentListner</a:t>
            </a:r>
            <a:r>
              <a:rPr lang="en-US" sz="2400" dirty="0" smtClean="0"/>
              <a:t> interface, which has the </a:t>
            </a:r>
            <a:r>
              <a:rPr lang="en-US" sz="2400" dirty="0" err="1" smtClean="0">
                <a:solidFill>
                  <a:srgbClr val="FF0000"/>
                </a:solidFill>
              </a:rPr>
              <a:t>insertUpdate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removeUpdate</a:t>
            </a:r>
            <a:r>
              <a:rPr lang="en-US" sz="2400" dirty="0" smtClean="0"/>
              <a:t>, and </a:t>
            </a:r>
            <a:r>
              <a:rPr lang="en-US" sz="2400" dirty="0" err="1" smtClean="0">
                <a:solidFill>
                  <a:srgbClr val="FF0000"/>
                </a:solidFill>
              </a:rPr>
              <a:t>changeUpdate</a:t>
            </a:r>
            <a:r>
              <a:rPr lang="en-US" sz="2400" dirty="0" smtClean="0"/>
              <a:t> methods. If the document listener object inherits from the </a:t>
            </a:r>
            <a:r>
              <a:rPr lang="en-US" sz="2400" dirty="0" err="1" smtClean="0">
                <a:solidFill>
                  <a:srgbClr val="FF0000"/>
                </a:solidFill>
              </a:rPr>
              <a:t>DocumentAdapter</a:t>
            </a:r>
            <a:r>
              <a:rPr lang="en-US" sz="2400" dirty="0" smtClean="0"/>
              <a:t> class, than we can chose which methods to override.</a:t>
            </a:r>
          </a:p>
          <a:p>
            <a:r>
              <a:rPr lang="en-US" sz="2400" dirty="0" smtClean="0"/>
              <a:t>Use the </a:t>
            </a:r>
            <a:r>
              <a:rPr lang="en-US" sz="2400" dirty="0" err="1" smtClean="0">
                <a:solidFill>
                  <a:srgbClr val="0070C0"/>
                </a:solidFill>
              </a:rPr>
              <a:t>addDocumentListener</a:t>
            </a:r>
            <a:r>
              <a:rPr lang="en-US" sz="2400" dirty="0" smtClean="0"/>
              <a:t> method to register the listener.</a:t>
            </a:r>
          </a:p>
          <a:p>
            <a:r>
              <a:rPr lang="en-US" sz="2400" dirty="0" smtClean="0"/>
              <a:t>Next slides show a simple program that has the same radio buttons as before. The text in the text field can be automatically or manually changed.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90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34074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NumbersFrame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(400,100);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("Increment",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JRadioButton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("Decrement",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ButtonGroup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group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ButtonGroup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group.add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("0", 20);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Timer t = new Timer(1000,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upButton.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isSelected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x++;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if(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downButton.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isSelected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x--;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 + x);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textField.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getDocument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addDocumentListener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DocumentListener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insertUpdate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DocumentEvent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trim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 catch (Exception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removeUpdate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DocumentEvent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trim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 catch (Exception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changedUpdate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DocumentEvent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65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14" y="9939"/>
            <a:ext cx="911018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ButtonGame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("Press me please");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button.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("Thank You!");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add(button);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pack();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2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parseInt</a:t>
            </a:r>
            <a:r>
              <a:rPr lang="en-US" sz="2400" dirty="0" smtClean="0"/>
              <a:t> method will raise an exception when the input does not contain an integer.</a:t>
            </a:r>
          </a:p>
          <a:p>
            <a:r>
              <a:rPr lang="en-US" sz="2400" dirty="0" smtClean="0"/>
              <a:t>This is the reason we have a </a:t>
            </a:r>
            <a:r>
              <a:rPr lang="en-US" sz="2400" dirty="0" smtClean="0">
                <a:solidFill>
                  <a:srgbClr val="0070C0"/>
                </a:solidFill>
              </a:rPr>
              <a:t>try/catch</a:t>
            </a:r>
            <a:r>
              <a:rPr lang="en-US" sz="2400" dirty="0" smtClean="0"/>
              <a:t> block that handles this exception.</a:t>
            </a:r>
          </a:p>
          <a:p>
            <a:r>
              <a:rPr lang="en-US" sz="2400" dirty="0" smtClean="0"/>
              <a:t>When the user enters something that is not an integer in the text field, the program simply ignores it. When the second expires, the program adds/deletes one to/from the old number.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6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Dialog Boxes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Similar to a regular window, but it cannot be minimized or restored.</a:t>
            </a:r>
          </a:p>
          <a:p>
            <a:r>
              <a:rPr lang="en-US" sz="2400" dirty="0" smtClean="0"/>
              <a:t>Example: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5562600" cy="504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4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Dialog Boxes (cont'd)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modal </a:t>
            </a:r>
            <a:r>
              <a:rPr lang="en-US" sz="2400" dirty="0" smtClean="0"/>
              <a:t>dialog </a:t>
            </a:r>
            <a:r>
              <a:rPr lang="en-US" sz="2400" dirty="0"/>
              <a:t>box prevents interaction with all other windows of the </a:t>
            </a:r>
            <a:r>
              <a:rPr lang="en-US" sz="2400" dirty="0" smtClean="0"/>
              <a:t>application until the dialog is closed (e.g., we are asking for login/password). </a:t>
            </a:r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modeless</a:t>
            </a:r>
            <a:r>
              <a:rPr lang="en-US" sz="2400" dirty="0" smtClean="0"/>
              <a:t> </a:t>
            </a:r>
            <a:r>
              <a:rPr lang="en-US" sz="2400" dirty="0"/>
              <a:t>dialog box allows us to interact with it and other windows of the application at the same time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dialog box is created using the </a:t>
            </a:r>
            <a:r>
              <a:rPr lang="en-US" sz="2400" dirty="0" err="1" smtClean="0">
                <a:solidFill>
                  <a:srgbClr val="FF0000"/>
                </a:solidFill>
              </a:rPr>
              <a:t>JDialog</a:t>
            </a:r>
            <a:r>
              <a:rPr lang="en-US" sz="2400" dirty="0" smtClean="0"/>
              <a:t> </a:t>
            </a:r>
            <a:r>
              <a:rPr lang="en-US" sz="2400" dirty="0"/>
              <a:t>class. The constructor takes as input a reference to the parent window, the title of the dialog box, and </a:t>
            </a:r>
            <a:r>
              <a:rPr lang="en-US" sz="2400" dirty="0" smtClean="0"/>
              <a:t>a Boolean value that tells us whether the dialog is modal.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8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245"/>
            <a:ext cx="8186857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AboutProgram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(300, 300);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helpMenu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("Help");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helpMenu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aboutMI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("About");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helpMenu.add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aboutMI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aboutMI.addActionListener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2728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911018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AboutDialog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dialog = new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AboutDialog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AboutFrame.this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dialog.setSize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(100, 100);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dialog.setVisible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AboutDialog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owner) 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super(owner, "About",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label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("It's all about me!");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add(label);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Note the reference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AboutFrame.this</a:t>
            </a:r>
            <a:r>
              <a:rPr lang="en-US" sz="2400" dirty="0" smtClean="0">
                <a:cs typeface="Courier New" pitchFamily="49" charset="0"/>
              </a:rPr>
              <a:t>. This refers to the outer object,</a:t>
            </a:r>
          </a:p>
          <a:p>
            <a:r>
              <a:rPr lang="en-US" sz="2400" dirty="0" smtClean="0">
                <a:cs typeface="Courier New" pitchFamily="49" charset="0"/>
              </a:rPr>
              <a:t>which happens to be the parent window.</a:t>
            </a:r>
            <a:endParaRPr lang="en-US" sz="2400" dirty="0"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Password Fields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 a password field, stars are shown instead of characters.</a:t>
            </a:r>
          </a:p>
          <a:p>
            <a:r>
              <a:rPr lang="en-US" sz="2400" dirty="0" smtClean="0"/>
              <a:t>There is some extra security added in processing the result.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JPasswordField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is similar to a </a:t>
            </a:r>
            <a:r>
              <a:rPr lang="en-US" sz="2400" dirty="0" err="1" smtClean="0">
                <a:solidFill>
                  <a:srgbClr val="0070C0"/>
                </a:solidFill>
              </a:rPr>
              <a:t>JTextField</a:t>
            </a:r>
            <a:r>
              <a:rPr lang="en-US" sz="2400" dirty="0" smtClean="0"/>
              <a:t>. However, it is used to enter password information.</a:t>
            </a:r>
          </a:p>
          <a:p>
            <a:r>
              <a:rPr lang="en-US" sz="2400" dirty="0" smtClean="0"/>
              <a:t>It supports the </a:t>
            </a:r>
            <a:r>
              <a:rPr lang="en-US" sz="2400" dirty="0" err="1" smtClean="0">
                <a:solidFill>
                  <a:srgbClr val="FF0000"/>
                </a:solidFill>
              </a:rPr>
              <a:t>getPassword</a:t>
            </a:r>
            <a:r>
              <a:rPr lang="en-US" sz="2400" dirty="0" smtClean="0"/>
              <a:t> method, which returns the password as an array of characters.</a:t>
            </a:r>
          </a:p>
          <a:p>
            <a:r>
              <a:rPr lang="en-US" sz="2400" dirty="0" smtClean="0"/>
              <a:t>Next, we show a program that displays a login/password in a modal dialog.</a:t>
            </a:r>
          </a:p>
          <a:p>
            <a:r>
              <a:rPr lang="en-US" sz="2400" dirty="0" smtClean="0"/>
              <a:t>The program only continues when the correct login/password is entered.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dispose </a:t>
            </a:r>
            <a:r>
              <a:rPr lang="en-US" sz="2400" dirty="0" smtClean="0"/>
              <a:t>method is used to destroy the dialog when the correct information is entered.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5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802410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PasswordGame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//we need to make the frame visible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(300, 300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//before we display the dialog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dialog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dialog.setSize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(200, 100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);//this is parent window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dialog.setVisible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71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" y="152400"/>
            <a:ext cx="9417963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owner)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super(owner, "Authentication",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setResizable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JDialog.DO_NOTHING_ON_CLOSE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centerPanel.setLayout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(2, 2));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label1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("login: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(label1);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("",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label2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passowrd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(label2);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JPasswordField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JPasswordField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("", 10);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passwordField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centerPanel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southPanel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southPanel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("OK");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southPanel.add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911018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okButton.addActionListener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char[]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correctPassword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{'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f','u','n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'};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loginField.getText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().trim().equals("java")){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char[] password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passwordField.getPassword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if(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password,correctPassword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LoginDialog.this.dispose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Arrays.fill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correctPassword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'0');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cs typeface="Courier New" pitchFamily="49" charset="0"/>
              </a:rPr>
              <a:t>We used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JDialog.DO_NOTHING_ON_CLOSE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400" dirty="0" smtClean="0">
                <a:cs typeface="Courier New" pitchFamily="49" charset="0"/>
              </a:rPr>
              <a:t>to prevent the user from closing the dialog.</a:t>
            </a:r>
            <a:endParaRPr lang="en-US" sz="2400" dirty="0" smtClean="0">
              <a:solidFill>
                <a:srgbClr val="0070C0"/>
              </a:solidFill>
              <a:cs typeface="Courier New" pitchFamily="49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US" sz="2400" dirty="0" smtClean="0"/>
              <a:t> is used to compare the password with the correct password.</a:t>
            </a:r>
          </a:p>
          <a:p>
            <a:r>
              <a:rPr lang="en-US" sz="2400" dirty="0" smtClean="0"/>
              <a:t>We erase the correct password from main memory using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Arrays.fill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correctPassword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'0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when we are done.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LoginDialog.this</a:t>
            </a:r>
            <a:r>
              <a:rPr lang="en-US" sz="2400" dirty="0" smtClean="0">
                <a:cs typeface="Courier New" pitchFamily="49" charset="0"/>
              </a:rPr>
              <a:t> refers to the outer object.</a:t>
            </a:r>
          </a:p>
          <a:p>
            <a:r>
              <a:rPr lang="en-US" sz="2400" dirty="0" smtClean="0">
                <a:cs typeface="Courier New" pitchFamily="49" charset="0"/>
              </a:rPr>
              <a:t>A better implementation will be to store a function of the correct password. Then we can apply the function of the input password and compare the result. One should not be able </a:t>
            </a:r>
            <a:r>
              <a:rPr lang="en-US" sz="2400" smtClean="0">
                <a:cs typeface="Courier New" pitchFamily="49" charset="0"/>
              </a:rPr>
              <a:t>to </a:t>
            </a:r>
            <a:r>
              <a:rPr lang="en-US" sz="2400" smtClean="0">
                <a:cs typeface="Courier New" pitchFamily="49" charset="0"/>
              </a:rPr>
              <a:t>easily </a:t>
            </a:r>
            <a:r>
              <a:rPr lang="en-US" sz="2400" dirty="0" smtClean="0">
                <a:cs typeface="Courier New" pitchFamily="49" charset="0"/>
              </a:rPr>
              <a:t>deduce the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inverse</a:t>
            </a:r>
            <a:r>
              <a:rPr lang="en-US" sz="2400" dirty="0" smtClean="0">
                <a:cs typeface="Courier New" pitchFamily="49" charset="0"/>
              </a:rPr>
              <a:t> of the function in order for this to work.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Flow Layout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Default layout for </a:t>
            </a:r>
            <a:r>
              <a:rPr lang="en-US" sz="2400" dirty="0" err="1" smtClean="0">
                <a:solidFill>
                  <a:srgbClr val="0070C0"/>
                </a:solidFill>
              </a:rPr>
              <a:t>JPanel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Components are ordered left to right and top to bottom.</a:t>
            </a:r>
          </a:p>
          <a:p>
            <a:r>
              <a:rPr lang="en-US" sz="2400" dirty="0" smtClean="0"/>
              <a:t>When the first line of components is filled, a second line is started and so on.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setLayout</a:t>
            </a:r>
            <a:r>
              <a:rPr lang="en-US" sz="2400" dirty="0" smtClean="0"/>
              <a:t> method changes the layout (for </a:t>
            </a:r>
            <a:r>
              <a:rPr lang="en-US" sz="2400" dirty="0" err="1" smtClean="0">
                <a:solidFill>
                  <a:srgbClr val="0070C0"/>
                </a:solidFill>
              </a:rPr>
              <a:t>JPanel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).</a:t>
            </a:r>
          </a:p>
          <a:p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setLayout</a:t>
            </a:r>
            <a:r>
              <a:rPr lang="en-US" sz="2400" dirty="0">
                <a:solidFill>
                  <a:srgbClr val="FF0000"/>
                </a:solidFill>
              </a:rPr>
              <a:t>(new </a:t>
            </a:r>
            <a:r>
              <a:rPr lang="en-US" sz="2400" dirty="0" err="1">
                <a:solidFill>
                  <a:srgbClr val="FF0000"/>
                </a:solidFill>
              </a:rPr>
              <a:t>FlowLayout</a:t>
            </a:r>
            <a:r>
              <a:rPr lang="en-US" sz="2400" dirty="0">
                <a:solidFill>
                  <a:srgbClr val="FF0000"/>
                </a:solidFill>
              </a:rPr>
              <a:t>(FlowLayout.LEFT,2,10</a:t>
            </a:r>
            <a:r>
              <a:rPr lang="en-US" sz="2400" dirty="0" smtClean="0">
                <a:solidFill>
                  <a:srgbClr val="FF0000"/>
                </a:solidFill>
              </a:rPr>
              <a:t>)) </a:t>
            </a:r>
            <a:r>
              <a:rPr lang="en-US" sz="2400" dirty="0" smtClean="0"/>
              <a:t>changes the layout to flow layout, left justified (default is center), 2 pixels horizontal gap and 5 pixels vertical gap.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2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Courier New" pitchFamily="49" charset="0"/>
              </a:rPr>
              <a:t>We described three layouts: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Flow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Border</a:t>
            </a:r>
            <a:r>
              <a:rPr lang="en-US" sz="2400" dirty="0" smtClean="0">
                <a:cs typeface="Courier New" pitchFamily="49" charset="0"/>
              </a:rPr>
              <a:t>, and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Grid</a:t>
            </a:r>
            <a:r>
              <a:rPr lang="en-US" sz="2400" dirty="0" smtClean="0">
                <a:cs typeface="Courier New" pitchFamily="49" charset="0"/>
              </a:rPr>
              <a:t>. There are more layouts and we can even define our own layout (not covered here).</a:t>
            </a:r>
          </a:p>
          <a:p>
            <a:r>
              <a:rPr lang="en-US" sz="2400" dirty="0" smtClean="0">
                <a:cs typeface="Courier New" pitchFamily="49" charset="0"/>
              </a:rPr>
              <a:t>We described different GUI components, including buttons, text fields, text areas, sliders, combo boxes, check boxes, radio boxes, and password fields.</a:t>
            </a:r>
          </a:p>
          <a:p>
            <a:r>
              <a:rPr lang="en-US" sz="2400" dirty="0" smtClean="0">
                <a:cs typeface="Courier New" pitchFamily="49" charset="0"/>
              </a:rPr>
              <a:t>We described how to create dialogs. Dialogs are windows that cannot be minimized. A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modal</a:t>
            </a:r>
            <a:r>
              <a:rPr lang="en-US" sz="2400" dirty="0" smtClean="0">
                <a:cs typeface="Courier New" pitchFamily="49" charset="0"/>
              </a:rPr>
              <a:t> dialog prevents the user from interacting with other windows until the dialog is closed.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6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Test{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("First Button");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button2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("Second Button");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button3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("Third Button");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add(button1);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add(button2);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add(button3);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pack();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65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Border Layout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Default layout for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Allows us to add a component (including a panel) in one of five areas.</a:t>
            </a:r>
          </a:p>
          <a:p>
            <a:r>
              <a:rPr lang="en-US" sz="2400" dirty="0" smtClean="0"/>
              <a:t>When a window is resized, only the size of the center area changes.</a:t>
            </a:r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90900"/>
            <a:ext cx="5042358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0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504"/>
            <a:ext cx="5570756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p1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p1.setBackground(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p2.setBackground(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Color.GREEN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p3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p3.setBackground(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Color.ORANGE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p4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p4.setBackground(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p5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p5.setBackground(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Color.BLACK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add(p1,BorderLayout.NORTH);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add(p2,BorderLayout.WEST);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add(p3,BorderLayout.CENTER);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add(p4,BorderLayout.EAST);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add(p5,BorderLayout.SOUTH);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pack();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74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More on Border Layout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p.setLayout</a:t>
            </a:r>
            <a:r>
              <a:rPr lang="en-US" sz="2400" dirty="0" smtClean="0">
                <a:solidFill>
                  <a:srgbClr val="0070C0"/>
                </a:solidFill>
              </a:rPr>
              <a:t>(new </a:t>
            </a:r>
            <a:r>
              <a:rPr lang="en-US" sz="2400" dirty="0" err="1">
                <a:solidFill>
                  <a:srgbClr val="0070C0"/>
                </a:solidFill>
              </a:rPr>
              <a:t>BorderLayout</a:t>
            </a:r>
            <a:r>
              <a:rPr lang="en-US" sz="2400" dirty="0" smtClean="0">
                <a:solidFill>
                  <a:srgbClr val="0070C0"/>
                </a:solidFill>
              </a:rPr>
              <a:t>())</a:t>
            </a:r>
            <a:r>
              <a:rPr lang="en-US" sz="2400" dirty="0" smtClean="0"/>
              <a:t> will change the layout of the panel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add(p, </a:t>
            </a:r>
            <a:r>
              <a:rPr lang="en-US" sz="2400" dirty="0" err="1" smtClean="0">
                <a:solidFill>
                  <a:srgbClr val="0070C0"/>
                </a:solidFill>
              </a:rPr>
              <a:t>BorderLayout.SOUTH</a:t>
            </a:r>
            <a:r>
              <a:rPr lang="en-US" sz="2400" dirty="0" smtClean="0">
                <a:solidFill>
                  <a:srgbClr val="0070C0"/>
                </a:solidFill>
              </a:rPr>
              <a:t>) </a:t>
            </a:r>
            <a:r>
              <a:rPr lang="en-US" sz="2400" dirty="0" smtClean="0"/>
              <a:t>will add the panel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to the south.</a:t>
            </a:r>
          </a:p>
          <a:p>
            <a:r>
              <a:rPr lang="en-US" sz="2400" dirty="0" smtClean="0"/>
              <a:t>Note that we cannot add more than one component in any area.</a:t>
            </a:r>
          </a:p>
          <a:p>
            <a:r>
              <a:rPr lang="en-US" sz="2400" dirty="0" smtClean="0"/>
              <a:t>If multiple components are added in the same area, then only the last component is visible.</a:t>
            </a:r>
          </a:p>
          <a:p>
            <a:r>
              <a:rPr lang="en-US" sz="2400" dirty="0" smtClean="0"/>
              <a:t>If we do not specify the location in the </a:t>
            </a:r>
            <a:r>
              <a:rPr lang="en-US" sz="2400" dirty="0" smtClean="0">
                <a:solidFill>
                  <a:srgbClr val="0070C0"/>
                </a:solidFill>
              </a:rPr>
              <a:t>add</a:t>
            </a:r>
            <a:r>
              <a:rPr lang="en-US" sz="2400" dirty="0" smtClean="0"/>
              <a:t> method, then the component is inserted in the center.</a:t>
            </a:r>
          </a:p>
          <a:p>
            <a:r>
              <a:rPr lang="en-US" sz="2400" dirty="0" smtClean="0"/>
              <a:t>This is why we cannot add multiple components to a frame if we do not specify the location (e.g., SOUTH).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64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</TotalTime>
  <Words>4012</Words>
  <Application>Microsoft Office PowerPoint</Application>
  <PresentationFormat>On-screen Show (4:3)</PresentationFormat>
  <Paragraphs>643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Layout Management and  GUI Components</vt:lpstr>
      <vt:lpstr>Overview</vt:lpstr>
      <vt:lpstr>Creating Buttons</vt:lpstr>
      <vt:lpstr>PowerPoint Presentation</vt:lpstr>
      <vt:lpstr>Flow Layout</vt:lpstr>
      <vt:lpstr>PowerPoint Presentation</vt:lpstr>
      <vt:lpstr>Border Layout</vt:lpstr>
      <vt:lpstr>PowerPoint Presentation</vt:lpstr>
      <vt:lpstr>More on Border Layout</vt:lpstr>
      <vt:lpstr>Text Fields and Labels</vt:lpstr>
      <vt:lpstr>PowerPoint Presentation</vt:lpstr>
      <vt:lpstr>PowerPoint Presentation</vt:lpstr>
      <vt:lpstr>PowerPoint Presentation</vt:lpstr>
      <vt:lpstr>PowerPoint Presentation</vt:lpstr>
      <vt:lpstr>Grid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Areas</vt:lpstr>
      <vt:lpstr>PowerPoint Presentation</vt:lpstr>
      <vt:lpstr>Combo Boxes</vt:lpstr>
      <vt:lpstr>PowerPoint Presentation</vt:lpstr>
      <vt:lpstr>PowerPoint Presentation</vt:lpstr>
      <vt:lpstr>PowerPoint Presentation</vt:lpstr>
      <vt:lpstr>PowerPoint Presentation</vt:lpstr>
      <vt:lpstr>Check Boxes</vt:lpstr>
      <vt:lpstr>PowerPoint Presentation</vt:lpstr>
      <vt:lpstr>PowerPoint Presentation</vt:lpstr>
      <vt:lpstr>PowerPoint Presentation</vt:lpstr>
      <vt:lpstr>PowerPoint Presentation</vt:lpstr>
      <vt:lpstr>Radio Buttons</vt:lpstr>
      <vt:lpstr>Button Groups</vt:lpstr>
      <vt:lpstr>PowerPoint Presentation</vt:lpstr>
      <vt:lpstr>Document Listeners</vt:lpstr>
      <vt:lpstr>PowerPoint Presentation</vt:lpstr>
      <vt:lpstr>PowerPoint Presentation</vt:lpstr>
      <vt:lpstr>PowerPoint Presentation</vt:lpstr>
      <vt:lpstr>Notes</vt:lpstr>
      <vt:lpstr>Dialog Boxes</vt:lpstr>
      <vt:lpstr>Dialog Boxes (cont'd)</vt:lpstr>
      <vt:lpstr>PowerPoint Presentation</vt:lpstr>
      <vt:lpstr>PowerPoint Presentation</vt:lpstr>
      <vt:lpstr>Password Fields</vt:lpstr>
      <vt:lpstr>PowerPoint Presentation</vt:lpstr>
      <vt:lpstr>PowerPoint Presentation</vt:lpstr>
      <vt:lpstr>PowerPoint Presentation</vt:lpstr>
      <vt:lpstr>Notes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Management and  GUI Components</dc:title>
  <dc:creator>lubo</dc:creator>
  <cp:lastModifiedBy>lubo</cp:lastModifiedBy>
  <cp:revision>37</cp:revision>
  <dcterms:created xsi:type="dcterms:W3CDTF">2006-08-16T00:00:00Z</dcterms:created>
  <dcterms:modified xsi:type="dcterms:W3CDTF">2014-04-01T14:58:24Z</dcterms:modified>
</cp:coreProperties>
</file>