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5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193BC0-4747-4307-8479-372CA0281C26}" type="datetimeFigureOut">
              <a:rPr lang="en-US" smtClean="0"/>
              <a:t>4/3/2014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63D9D-CDBF-42F8-84FF-A0CBC105FAB2}" type="slidenum">
              <a:rPr lang="en-US" smtClean="0"/>
              <a:t>‹#›</a:t>
            </a:fld>
            <a:endParaRPr lang="en-US"/>
          </a:p>
        </p:txBody>
      </p:sp>
    </p:spTree>
    <p:extLst>
      <p:ext uri="{BB962C8B-B14F-4D97-AF65-F5344CB8AC3E}">
        <p14:creationId xmlns:p14="http://schemas.microsoft.com/office/powerpoint/2010/main" val="2168207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963D9D-CDBF-42F8-84FF-A0CBC105FAB2}" type="slidenum">
              <a:rPr lang="en-US" smtClean="0"/>
              <a:t>10</a:t>
            </a:fld>
            <a:endParaRPr lang="en-US"/>
          </a:p>
        </p:txBody>
      </p:sp>
    </p:spTree>
    <p:extLst>
      <p:ext uri="{BB962C8B-B14F-4D97-AF65-F5344CB8AC3E}">
        <p14:creationId xmlns:p14="http://schemas.microsoft.com/office/powerpoint/2010/main" val="3540107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0070C0"/>
                </a:solidFill>
              </a:rPr>
              <a:t>Exception Handling and Files</a:t>
            </a:r>
            <a:endParaRPr lang="en-US" dirty="0">
              <a:solidFill>
                <a:srgbClr val="0070C0"/>
              </a:solidFill>
            </a:endParaRPr>
          </a:p>
        </p:txBody>
      </p:sp>
      <p:sp>
        <p:nvSpPr>
          <p:cNvPr id="3" name="Subtitle 2"/>
          <p:cNvSpPr>
            <a:spLocks noGrp="1"/>
          </p:cNvSpPr>
          <p:nvPr>
            <p:ph type="subTitle" idx="1"/>
          </p:nvPr>
        </p:nvSpPr>
        <p:spPr/>
        <p:txBody>
          <a:bodyPr/>
          <a:lstStyle/>
          <a:p>
            <a:r>
              <a:rPr lang="en-US" dirty="0" smtClean="0"/>
              <a:t>Chapter 13</a:t>
            </a:r>
            <a:endParaRPr lang="en-US" dirty="0"/>
          </a:p>
        </p:txBody>
      </p:sp>
    </p:spTree>
    <p:extLst>
      <p:ext uri="{BB962C8B-B14F-4D97-AF65-F5344CB8AC3E}">
        <p14:creationId xmlns:p14="http://schemas.microsoft.com/office/powerpoint/2010/main" val="368500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Full syntax: try/catch/finally</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After a try block, we must have catch </a:t>
            </a:r>
            <a:r>
              <a:rPr lang="en-US" sz="2400" dirty="0" smtClean="0">
                <a:solidFill>
                  <a:srgbClr val="0070C0"/>
                </a:solidFill>
              </a:rPr>
              <a:t>block</a:t>
            </a:r>
            <a:r>
              <a:rPr lang="en-US" sz="2400" dirty="0" smtClean="0"/>
              <a:t>(s) or a </a:t>
            </a:r>
            <a:r>
              <a:rPr lang="en-US" sz="2400" dirty="0" smtClean="0">
                <a:solidFill>
                  <a:srgbClr val="0070C0"/>
                </a:solidFill>
              </a:rPr>
              <a:t>finally</a:t>
            </a:r>
            <a:r>
              <a:rPr lang="en-US" sz="2400" dirty="0" smtClean="0"/>
              <a:t> block or both.</a:t>
            </a:r>
          </a:p>
          <a:p>
            <a:r>
              <a:rPr lang="en-US" sz="2400" dirty="0" smtClean="0"/>
              <a:t>A </a:t>
            </a:r>
            <a:r>
              <a:rPr lang="en-US" sz="2400" dirty="0" smtClean="0">
                <a:solidFill>
                  <a:srgbClr val="0070C0"/>
                </a:solidFill>
              </a:rPr>
              <a:t>finally</a:t>
            </a:r>
            <a:r>
              <a:rPr lang="en-US" sz="2400" dirty="0" smtClean="0"/>
              <a:t> block is always executed, regardless of whether an exception is raised.</a:t>
            </a:r>
          </a:p>
          <a:p>
            <a:r>
              <a:rPr lang="en-US" sz="2400" dirty="0" smtClean="0"/>
              <a:t>There can be </a:t>
            </a:r>
            <a:r>
              <a:rPr lang="en-US" sz="2400" dirty="0" smtClean="0">
                <a:solidFill>
                  <a:srgbClr val="0070C0"/>
                </a:solidFill>
              </a:rPr>
              <a:t>multiple</a:t>
            </a:r>
            <a:r>
              <a:rPr lang="en-US" sz="2400" dirty="0" smtClean="0"/>
              <a:t> catch blocks. However, they must handle exceptions from the most specific to the more general. When an exception occurs, Java checks if the exception belongs to one of the exception classes in the </a:t>
            </a:r>
            <a:r>
              <a:rPr lang="en-US" sz="2400" dirty="0" smtClean="0">
                <a:solidFill>
                  <a:srgbClr val="0070C0"/>
                </a:solidFill>
              </a:rPr>
              <a:t>catch</a:t>
            </a:r>
            <a:r>
              <a:rPr lang="en-US" sz="2400" dirty="0" smtClean="0"/>
              <a:t> blocks one by one. At most one </a:t>
            </a:r>
            <a:r>
              <a:rPr lang="en-US" sz="2400" dirty="0" smtClean="0">
                <a:solidFill>
                  <a:srgbClr val="0070C0"/>
                </a:solidFill>
              </a:rPr>
              <a:t>catch</a:t>
            </a:r>
            <a:r>
              <a:rPr lang="en-US" sz="2400" dirty="0" smtClean="0"/>
              <a:t> block can be executed!</a:t>
            </a:r>
          </a:p>
          <a:p>
            <a:r>
              <a:rPr lang="en-US" sz="2400" dirty="0" smtClean="0"/>
              <a:t>Two examples follow.</a:t>
            </a:r>
          </a:p>
        </p:txBody>
      </p:sp>
    </p:spTree>
    <p:extLst>
      <p:ext uri="{BB962C8B-B14F-4D97-AF65-F5344CB8AC3E}">
        <p14:creationId xmlns:p14="http://schemas.microsoft.com/office/powerpoint/2010/main" val="55059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f</a:t>
            </a:r>
            <a:r>
              <a:rPr lang="en-US" dirty="0" smtClean="0">
                <a:solidFill>
                  <a:srgbClr val="FF0000"/>
                </a:solidFill>
              </a:rPr>
              <a:t>inally</a:t>
            </a:r>
            <a:r>
              <a:rPr lang="en-US" dirty="0" smtClean="0">
                <a:solidFill>
                  <a:srgbClr val="0070C0"/>
                </a:solidFill>
              </a:rPr>
              <a:t> </a:t>
            </a:r>
            <a:r>
              <a:rPr lang="en-US" dirty="0">
                <a:solidFill>
                  <a:srgbClr val="0070C0"/>
                </a:solidFill>
              </a:rPr>
              <a:t>B</a:t>
            </a:r>
            <a:r>
              <a:rPr lang="en-US" dirty="0" smtClean="0">
                <a:solidFill>
                  <a:srgbClr val="0070C0"/>
                </a:solidFill>
              </a:rPr>
              <a:t>lock Example</a:t>
            </a:r>
            <a:endParaRPr lang="en-US" dirty="0">
              <a:solidFill>
                <a:srgbClr val="0070C0"/>
              </a:solidFill>
            </a:endParaRPr>
          </a:p>
        </p:txBody>
      </p:sp>
      <p:sp>
        <p:nvSpPr>
          <p:cNvPr id="4" name="TextBox 3"/>
          <p:cNvSpPr txBox="1"/>
          <p:nvPr/>
        </p:nvSpPr>
        <p:spPr>
          <a:xfrm>
            <a:off x="304800" y="1752600"/>
            <a:ext cx="8518229" cy="4585871"/>
          </a:xfrm>
          <a:prstGeom prst="rect">
            <a:avLst/>
          </a:prstGeom>
          <a:noFill/>
        </p:spPr>
        <p:txBody>
          <a:bodyPr wrap="none" rtlCol="0">
            <a:spAutoFit/>
          </a:bodyPr>
          <a:lstStyle/>
          <a:p>
            <a:r>
              <a:rPr lang="pt-BR" sz="2000" dirty="0">
                <a:latin typeface="Courier New" pitchFamily="49" charset="0"/>
                <a:cs typeface="Courier New" pitchFamily="49" charset="0"/>
              </a:rPr>
              <a:t>public static int f(int n){</a:t>
            </a:r>
          </a:p>
          <a:p>
            <a:r>
              <a:rPr lang="pt-BR" sz="2000" dirty="0">
                <a:latin typeface="Courier New" pitchFamily="49" charset="0"/>
                <a:cs typeface="Courier New" pitchFamily="49" charset="0"/>
              </a:rPr>
              <a:t>  int r = 0;</a:t>
            </a:r>
          </a:p>
          <a:p>
            <a:r>
              <a:rPr lang="pt-BR" sz="2000" dirty="0">
                <a:latin typeface="Courier New" pitchFamily="49" charset="0"/>
                <a:cs typeface="Courier New" pitchFamily="49" charset="0"/>
              </a:rPr>
              <a:t>  try{</a:t>
            </a:r>
          </a:p>
          <a:p>
            <a:r>
              <a:rPr lang="pt-BR" sz="2000" dirty="0">
                <a:latin typeface="Courier New" pitchFamily="49" charset="0"/>
                <a:cs typeface="Courier New" pitchFamily="49" charset="0"/>
              </a:rPr>
              <a:t>    r= n*n;</a:t>
            </a:r>
          </a:p>
          <a:p>
            <a:r>
              <a:rPr lang="pt-BR" sz="2000" dirty="0">
                <a:latin typeface="Courier New" pitchFamily="49" charset="0"/>
                <a:cs typeface="Courier New" pitchFamily="49" charset="0"/>
              </a:rPr>
              <a:t>    return r;</a:t>
            </a:r>
          </a:p>
          <a:p>
            <a:r>
              <a:rPr lang="pt-BR" sz="2000" dirty="0">
                <a:latin typeface="Courier New" pitchFamily="49" charset="0"/>
                <a:cs typeface="Courier New" pitchFamily="49" charset="0"/>
              </a:rPr>
              <a:t>  }</a:t>
            </a:r>
          </a:p>
          <a:p>
            <a:r>
              <a:rPr lang="pt-BR" sz="2000" dirty="0">
                <a:latin typeface="Courier New" pitchFamily="49" charset="0"/>
                <a:cs typeface="Courier New" pitchFamily="49" charset="0"/>
              </a:rPr>
              <a:t>  finally{</a:t>
            </a:r>
          </a:p>
          <a:p>
            <a:r>
              <a:rPr lang="pt-BR" sz="2000" dirty="0">
                <a:latin typeface="Courier New" pitchFamily="49" charset="0"/>
                <a:cs typeface="Courier New" pitchFamily="49" charset="0"/>
              </a:rPr>
              <a:t>    if(n==2) return r+1;</a:t>
            </a:r>
          </a:p>
          <a:p>
            <a:r>
              <a:rPr lang="pt-BR" sz="2000" dirty="0">
                <a:latin typeface="Courier New" pitchFamily="49" charset="0"/>
                <a:cs typeface="Courier New" pitchFamily="49" charset="0"/>
              </a:rPr>
              <a:t>  }</a:t>
            </a:r>
          </a:p>
          <a:p>
            <a:r>
              <a:rPr lang="pt-BR" sz="2000" dirty="0" smtClean="0">
                <a:latin typeface="Courier New" pitchFamily="49" charset="0"/>
                <a:cs typeface="Courier New" pitchFamily="49" charset="0"/>
              </a:rPr>
              <a:t>}</a:t>
            </a:r>
          </a:p>
          <a:p>
            <a:endParaRPr lang="pt-BR" sz="2000" dirty="0">
              <a:latin typeface="Courier New" pitchFamily="49" charset="0"/>
              <a:cs typeface="Courier New" pitchFamily="49" charset="0"/>
            </a:endParaRPr>
          </a:p>
          <a:p>
            <a:pPr marL="342900" indent="-342900">
              <a:buFont typeface="Arial" pitchFamily="34" charset="0"/>
              <a:buChar char="•"/>
            </a:pPr>
            <a:r>
              <a:rPr lang="pt-BR" sz="2400" dirty="0" smtClean="0">
                <a:cs typeface="Courier New" pitchFamily="49" charset="0"/>
              </a:rPr>
              <a:t>Note that the finally block is always executed! Only exception is </a:t>
            </a:r>
          </a:p>
          <a:p>
            <a:r>
              <a:rPr lang="pt-BR" sz="2400" dirty="0" smtClean="0">
                <a:cs typeface="Courier New" pitchFamily="49" charset="0"/>
              </a:rPr>
              <a:t>when the program is terminated using </a:t>
            </a:r>
            <a:r>
              <a:rPr lang="pt-BR" sz="2400" dirty="0" smtClean="0">
                <a:solidFill>
                  <a:srgbClr val="0070C0"/>
                </a:solidFill>
                <a:cs typeface="Courier New" pitchFamily="49" charset="0"/>
              </a:rPr>
              <a:t>System.exit</a:t>
            </a:r>
            <a:r>
              <a:rPr lang="pt-BR" sz="2400" dirty="0" smtClean="0">
                <a:cs typeface="Courier New" pitchFamily="49" charset="0"/>
              </a:rPr>
              <a:t>. When </a:t>
            </a:r>
            <a:r>
              <a:rPr lang="pt-BR" sz="2400" dirty="0" smtClean="0">
                <a:solidFill>
                  <a:srgbClr val="0070C0"/>
                </a:solidFill>
                <a:cs typeface="Courier New" pitchFamily="49" charset="0"/>
              </a:rPr>
              <a:t>n</a:t>
            </a:r>
            <a:r>
              <a:rPr lang="pt-BR" sz="2400" dirty="0" smtClean="0">
                <a:cs typeface="Courier New" pitchFamily="49" charset="0"/>
              </a:rPr>
              <a:t>=2, the </a:t>
            </a:r>
          </a:p>
          <a:p>
            <a:r>
              <a:rPr lang="pt-BR" sz="2400" dirty="0" smtClean="0">
                <a:cs typeface="Courier New" pitchFamily="49" charset="0"/>
              </a:rPr>
              <a:t>method will return 5!</a:t>
            </a:r>
            <a:endParaRPr lang="en-US" sz="2400" dirty="0">
              <a:cs typeface="Courier New" pitchFamily="49" charset="0"/>
            </a:endParaRPr>
          </a:p>
        </p:txBody>
      </p:sp>
    </p:spTree>
    <p:extLst>
      <p:ext uri="{BB962C8B-B14F-4D97-AF65-F5344CB8AC3E}">
        <p14:creationId xmlns:p14="http://schemas.microsoft.com/office/powerpoint/2010/main" val="321028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956298" cy="7171194"/>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Test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while (true) {</a:t>
            </a:r>
          </a:p>
          <a:p>
            <a:r>
              <a:rPr lang="en-US" sz="2000" dirty="0">
                <a:latin typeface="Courier New" pitchFamily="49" charset="0"/>
                <a:cs typeface="Courier New" pitchFamily="49" charset="0"/>
              </a:rPr>
              <a:t>      try {</a:t>
            </a:r>
          </a:p>
          <a:p>
            <a:r>
              <a:rPr lang="en-US" sz="2000" dirty="0">
                <a:latin typeface="Courier New" pitchFamily="49" charset="0"/>
                <a:cs typeface="Courier New" pitchFamily="49" charset="0"/>
              </a:rPr>
              <a:t>        Scanner console = new Scanner(System.in);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("Enter a number: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a:t>
            </a:r>
            <a:r>
              <a:rPr lang="en-US" sz="2000" dirty="0" err="1">
                <a:latin typeface="Courier New" pitchFamily="49" charset="0"/>
                <a:cs typeface="Courier New" pitchFamily="49" charset="0"/>
              </a:rPr>
              <a:t>console.nextInt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(i % 2 == 0)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throw</a:t>
            </a:r>
            <a:r>
              <a:rPr lang="en-US" sz="2000" dirty="0">
                <a:latin typeface="Courier New" pitchFamily="49" charset="0"/>
                <a:cs typeface="Courier New" pitchFamily="49" charset="0"/>
              </a:rPr>
              <a:t> new </a:t>
            </a:r>
            <a:r>
              <a:rPr lang="en-US" sz="2000" dirty="0" err="1">
                <a:latin typeface="Courier New" pitchFamily="49" charset="0"/>
                <a:cs typeface="Courier New" pitchFamily="49" charset="0"/>
              </a:rPr>
              <a:t>EvenException</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break;</a:t>
            </a:r>
          </a:p>
          <a:p>
            <a:r>
              <a:rPr lang="en-US" sz="2000" dirty="0">
                <a:latin typeface="Courier New" pitchFamily="49" charset="0"/>
                <a:cs typeface="Courier New" pitchFamily="49" charset="0"/>
              </a:rPr>
              <a:t>      } catch (</a:t>
            </a:r>
            <a:r>
              <a:rPr lang="en-US" sz="2000" dirty="0" err="1">
                <a:latin typeface="Courier New" pitchFamily="49" charset="0"/>
                <a:cs typeface="Courier New" pitchFamily="49" charset="0"/>
              </a:rPr>
              <a:t>InputMismatchException</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("Not a number! Try again!");</a:t>
            </a:r>
          </a:p>
          <a:p>
            <a:r>
              <a:rPr lang="en-US" sz="2000" dirty="0">
                <a:latin typeface="Courier New" pitchFamily="49" charset="0"/>
                <a:cs typeface="Courier New" pitchFamily="49" charset="0"/>
              </a:rPr>
              <a:t>      } catch (</a:t>
            </a:r>
            <a:r>
              <a:rPr lang="en-US" sz="2000" dirty="0" err="1">
                <a:latin typeface="Courier New" pitchFamily="49" charset="0"/>
                <a:cs typeface="Courier New" pitchFamily="49" charset="0"/>
              </a:rPr>
              <a:t>EvenException</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("Number is even! Try again!");</a:t>
            </a:r>
          </a:p>
          <a:p>
            <a:r>
              <a:rPr lang="en-US" sz="2000" dirty="0">
                <a:latin typeface="Courier New" pitchFamily="49" charset="0"/>
                <a:cs typeface="Courier New" pitchFamily="49" charset="0"/>
              </a:rPr>
              <a:t>      } catch (Exception e) </a:t>
            </a:r>
            <a:r>
              <a:rPr lang="en-US" sz="2000" dirty="0" smtClean="0">
                <a:latin typeface="Courier New" pitchFamily="49" charset="0"/>
                <a:cs typeface="Courier New" pitchFamily="49" charset="0"/>
              </a:rPr>
              <a:t>{ //something else is wrong</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smtClean="0">
                <a:latin typeface="Courier New" pitchFamily="49" charset="0"/>
                <a:cs typeface="Courier New" pitchFamily="49" charset="0"/>
              </a:rPr>
              <a:t>("Nope! </a:t>
            </a:r>
            <a:r>
              <a:rPr lang="en-US" sz="2000" dirty="0">
                <a:latin typeface="Courier New" pitchFamily="49" charset="0"/>
                <a:cs typeface="Courier New" pitchFamily="49" charset="0"/>
              </a:rPr>
              <a:t>Try again!");</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2705551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81000"/>
            <a:ext cx="8659678" cy="5201424"/>
          </a:xfrm>
          <a:prstGeom prst="rect">
            <a:avLst/>
          </a:prstGeom>
          <a:noFill/>
        </p:spPr>
        <p:txBody>
          <a:bodyPr wrap="none" rtlCol="0">
            <a:spAutoFit/>
          </a:bodyPr>
          <a:lstStyle/>
          <a:p>
            <a:r>
              <a:rPr lang="en-US" sz="2000" dirty="0">
                <a:latin typeface="Courier New" pitchFamily="49" charset="0"/>
                <a:cs typeface="Courier New" pitchFamily="49" charset="0"/>
              </a:rPr>
              <a:t>class </a:t>
            </a:r>
            <a:r>
              <a:rPr lang="en-US" sz="2000" dirty="0" err="1">
                <a:latin typeface="Courier New" pitchFamily="49" charset="0"/>
                <a:cs typeface="Courier New" pitchFamily="49" charset="0"/>
              </a:rPr>
              <a:t>EvenException</a:t>
            </a:r>
            <a:r>
              <a:rPr lang="en-US" sz="2000" dirty="0">
                <a:latin typeface="Courier New" pitchFamily="49" charset="0"/>
                <a:cs typeface="Courier New" pitchFamily="49" charset="0"/>
              </a:rPr>
              <a:t> extends </a:t>
            </a:r>
            <a:r>
              <a:rPr lang="en-US" sz="2000" dirty="0">
                <a:solidFill>
                  <a:srgbClr val="FF0000"/>
                </a:solidFill>
                <a:latin typeface="Courier New" pitchFamily="49" charset="0"/>
                <a:cs typeface="Courier New" pitchFamily="49" charset="0"/>
              </a:rPr>
              <a:t>Exception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EvenException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super</a:t>
            </a:r>
            <a:r>
              <a:rPr lang="en-US" sz="2000" dirty="0">
                <a:latin typeface="Courier New" pitchFamily="49" charset="0"/>
                <a:cs typeface="Courier New" pitchFamily="49" charset="0"/>
              </a:rPr>
              <a:t>("Even number exception");</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p>
          <a:p>
            <a:endParaRPr lang="en-US" sz="2000" dirty="0">
              <a:latin typeface="Courier New" pitchFamily="49" charset="0"/>
              <a:cs typeface="Courier New" pitchFamily="49" charset="0"/>
            </a:endParaRPr>
          </a:p>
          <a:p>
            <a:pPr marL="342900" indent="-342900">
              <a:buFont typeface="Arial" pitchFamily="34" charset="0"/>
              <a:buChar char="•"/>
            </a:pPr>
            <a:r>
              <a:rPr lang="en-US" sz="2400" dirty="0" smtClean="0">
                <a:cs typeface="Courier New" pitchFamily="49" charset="0"/>
              </a:rPr>
              <a:t>The exceptions are ordered from most specific to most general.</a:t>
            </a:r>
          </a:p>
          <a:p>
            <a:pPr marL="342900" indent="-342900">
              <a:buFont typeface="Arial" pitchFamily="34" charset="0"/>
              <a:buChar char="•"/>
            </a:pPr>
            <a:r>
              <a:rPr lang="en-US" sz="2400" dirty="0" smtClean="0">
                <a:cs typeface="Courier New" pitchFamily="49" charset="0"/>
              </a:rPr>
              <a:t>The </a:t>
            </a:r>
            <a:r>
              <a:rPr lang="en-US" sz="2400" dirty="0" smtClean="0">
                <a:solidFill>
                  <a:srgbClr val="0070C0"/>
                </a:solidFill>
                <a:cs typeface="Courier New" pitchFamily="49" charset="0"/>
              </a:rPr>
              <a:t>throw</a:t>
            </a:r>
            <a:r>
              <a:rPr lang="en-US" sz="2400" dirty="0" smtClean="0">
                <a:cs typeface="Courier New" pitchFamily="49" charset="0"/>
              </a:rPr>
              <a:t> keyword can be used to throw an exception to the </a:t>
            </a:r>
          </a:p>
          <a:p>
            <a:r>
              <a:rPr lang="en-US" sz="2400" dirty="0" smtClean="0">
                <a:cs typeface="Courier New" pitchFamily="49" charset="0"/>
              </a:rPr>
              <a:t>calling method.</a:t>
            </a:r>
          </a:p>
          <a:p>
            <a:pPr marL="342900" indent="-342900">
              <a:buFont typeface="Arial" pitchFamily="34" charset="0"/>
              <a:buChar char="•"/>
            </a:pPr>
            <a:r>
              <a:rPr lang="en-US" sz="2400" dirty="0" smtClean="0">
                <a:cs typeface="Courier New" pitchFamily="49" charset="0"/>
              </a:rPr>
              <a:t>We created our own exception class. It can be used to create</a:t>
            </a:r>
          </a:p>
          <a:p>
            <a:r>
              <a:rPr lang="en-US" sz="2400" dirty="0" smtClean="0">
                <a:cs typeface="Courier New" pitchFamily="49" charset="0"/>
              </a:rPr>
              <a:t>an exception when the user number is even.</a:t>
            </a:r>
          </a:p>
          <a:p>
            <a:pPr marL="342900" indent="-342900">
              <a:buFont typeface="Arial" pitchFamily="34" charset="0"/>
              <a:buChar char="•"/>
            </a:pPr>
            <a:r>
              <a:rPr lang="en-US" sz="2400" dirty="0" smtClean="0">
                <a:cs typeface="Courier New" pitchFamily="49" charset="0"/>
              </a:rPr>
              <a:t>The </a:t>
            </a:r>
            <a:r>
              <a:rPr lang="en-US" sz="2400" dirty="0" smtClean="0">
                <a:solidFill>
                  <a:srgbClr val="0070C0"/>
                </a:solidFill>
                <a:cs typeface="Courier New" pitchFamily="49" charset="0"/>
              </a:rPr>
              <a:t>break</a:t>
            </a:r>
            <a:r>
              <a:rPr lang="en-US" sz="2400" dirty="0" smtClean="0">
                <a:cs typeface="Courier New" pitchFamily="49" charset="0"/>
              </a:rPr>
              <a:t> statement is executed only when an exception was not</a:t>
            </a:r>
          </a:p>
          <a:p>
            <a:r>
              <a:rPr lang="en-US" sz="2400" dirty="0" smtClean="0">
                <a:cs typeface="Courier New" pitchFamily="49" charset="0"/>
              </a:rPr>
              <a:t>raised. In this case, we exit the loop.</a:t>
            </a:r>
          </a:p>
          <a:p>
            <a:endParaRPr lang="en-US" sz="2400" dirty="0">
              <a:cs typeface="Courier New" pitchFamily="49" charset="0"/>
            </a:endParaRP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1397181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try</a:t>
            </a:r>
            <a:r>
              <a:rPr lang="en-US" dirty="0" smtClean="0"/>
              <a:t> </a:t>
            </a:r>
            <a:r>
              <a:rPr lang="en-US" dirty="0" smtClean="0">
                <a:solidFill>
                  <a:srgbClr val="0070C0"/>
                </a:solidFill>
              </a:rPr>
              <a:t>vs.</a:t>
            </a:r>
            <a:r>
              <a:rPr lang="en-US" dirty="0" smtClean="0"/>
              <a:t> </a:t>
            </a:r>
            <a:r>
              <a:rPr lang="en-US" dirty="0" smtClean="0">
                <a:solidFill>
                  <a:srgbClr val="FF0000"/>
                </a:solidFill>
              </a:rPr>
              <a:t>throws</a:t>
            </a:r>
            <a:endParaRPr lang="en-US" dirty="0">
              <a:solidFill>
                <a:srgbClr val="FF0000"/>
              </a:solidFill>
            </a:endParaRPr>
          </a:p>
        </p:txBody>
      </p:sp>
      <p:sp>
        <p:nvSpPr>
          <p:cNvPr id="3" name="Content Placeholder 2"/>
          <p:cNvSpPr>
            <a:spLocks noGrp="1"/>
          </p:cNvSpPr>
          <p:nvPr>
            <p:ph idx="1"/>
          </p:nvPr>
        </p:nvSpPr>
        <p:spPr>
          <a:xfrm>
            <a:off x="457200" y="1600200"/>
            <a:ext cx="8534400" cy="5105400"/>
          </a:xfrm>
        </p:spPr>
        <p:txBody>
          <a:bodyPr>
            <a:normAutofit lnSpcReduction="10000"/>
          </a:bodyPr>
          <a:lstStyle/>
          <a:p>
            <a:r>
              <a:rPr lang="en-US" sz="2400" dirty="0" smtClean="0"/>
              <a:t>We should use </a:t>
            </a:r>
            <a:r>
              <a:rPr lang="en-US" sz="2400" dirty="0" smtClean="0">
                <a:solidFill>
                  <a:srgbClr val="0070C0"/>
                </a:solidFill>
              </a:rPr>
              <a:t>try</a:t>
            </a:r>
            <a:r>
              <a:rPr lang="en-US" sz="2400" dirty="0" smtClean="0"/>
              <a:t> when we want to handle the exception.</a:t>
            </a:r>
          </a:p>
          <a:p>
            <a:r>
              <a:rPr lang="en-US" sz="2400" dirty="0" smtClean="0"/>
              <a:t>We could write </a:t>
            </a:r>
            <a:r>
              <a:rPr lang="en-US" sz="2400" dirty="0" smtClean="0">
                <a:solidFill>
                  <a:srgbClr val="0070C0"/>
                </a:solidFill>
              </a:rPr>
              <a:t>throws</a:t>
            </a:r>
            <a:r>
              <a:rPr lang="en-US" sz="2400" dirty="0" smtClean="0"/>
              <a:t> after the method signature when we want the calling method to handle the exception. In this case, the calling method must have exception handling code.</a:t>
            </a:r>
          </a:p>
          <a:p>
            <a:r>
              <a:rPr lang="en-US" sz="2400" dirty="0" smtClean="0"/>
              <a:t>Note that we cannot use the </a:t>
            </a:r>
            <a:r>
              <a:rPr lang="en-US" sz="2400" dirty="0" smtClean="0">
                <a:solidFill>
                  <a:srgbClr val="0070C0"/>
                </a:solidFill>
              </a:rPr>
              <a:t>throws</a:t>
            </a:r>
            <a:r>
              <a:rPr lang="en-US" sz="2400" dirty="0" smtClean="0"/>
              <a:t> keyword when we are overriding a method that does not throw an exception.</a:t>
            </a:r>
          </a:p>
          <a:p>
            <a:r>
              <a:rPr lang="en-US" sz="2400" dirty="0" smtClean="0"/>
              <a:t>Note that if an exception is not handled, then the program will crash.</a:t>
            </a:r>
          </a:p>
          <a:p>
            <a:r>
              <a:rPr lang="en-US" sz="2400" dirty="0" smtClean="0"/>
              <a:t>Code that can generate a </a:t>
            </a:r>
            <a:r>
              <a:rPr lang="en-US" sz="2400" dirty="0" smtClean="0">
                <a:solidFill>
                  <a:srgbClr val="FF0000"/>
                </a:solidFill>
              </a:rPr>
              <a:t>checked</a:t>
            </a:r>
            <a:r>
              <a:rPr lang="en-US" sz="2400" dirty="0" smtClean="0"/>
              <a:t> exception, such as opening a file, must always have exception handling code.</a:t>
            </a:r>
          </a:p>
          <a:p>
            <a:r>
              <a:rPr lang="en-US" sz="2400" dirty="0" smtClean="0"/>
              <a:t>Code that can generate an </a:t>
            </a:r>
            <a:r>
              <a:rPr lang="en-US" sz="2400" dirty="0" smtClean="0">
                <a:solidFill>
                  <a:srgbClr val="FF0000"/>
                </a:solidFill>
              </a:rPr>
              <a:t>unchecked</a:t>
            </a:r>
            <a:r>
              <a:rPr lang="en-US" sz="2400" dirty="0" smtClean="0"/>
              <a:t> exception, such as accessing an element of an array, does not need to be surrounded by exception handling code.</a:t>
            </a:r>
          </a:p>
          <a:p>
            <a:endParaRPr lang="en-US" sz="2400" dirty="0"/>
          </a:p>
        </p:txBody>
      </p:sp>
    </p:spTree>
    <p:extLst>
      <p:ext uri="{BB962C8B-B14F-4D97-AF65-F5344CB8AC3E}">
        <p14:creationId xmlns:p14="http://schemas.microsoft.com/office/powerpoint/2010/main" val="3335704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try-with-resources</a:t>
            </a:r>
            <a:r>
              <a:rPr lang="en-US" dirty="0" smtClean="0"/>
              <a:t> </a:t>
            </a:r>
            <a:r>
              <a:rPr lang="en-US" dirty="0" smtClean="0">
                <a:solidFill>
                  <a:srgbClr val="0070C0"/>
                </a:solidFill>
              </a:rPr>
              <a:t>(Java 7)</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sz="2400" dirty="0" smtClean="0"/>
              <a:t>This is a new feature, starting with Java 7. Example:</a:t>
            </a:r>
          </a:p>
          <a:p>
            <a:pPr marL="0" indent="0">
              <a:buNone/>
            </a:pPr>
            <a:endParaRPr lang="en-US" sz="2400" dirty="0" smtClean="0"/>
          </a:p>
          <a:p>
            <a:pPr marL="0" indent="0">
              <a:buNone/>
            </a:pPr>
            <a:r>
              <a:rPr lang="en-US" sz="2000" dirty="0">
                <a:latin typeface="Courier New" pitchFamily="49" charset="0"/>
                <a:cs typeface="Courier New" pitchFamily="49" charset="0"/>
              </a:rPr>
              <a:t>try (statement that opens file){</a:t>
            </a:r>
          </a:p>
          <a:p>
            <a:pPr marL="0" indent="0">
              <a:buNone/>
            </a:pPr>
            <a:r>
              <a:rPr lang="en-US" sz="2000" dirty="0">
                <a:latin typeface="Courier New" pitchFamily="49" charset="0"/>
                <a:cs typeface="Courier New" pitchFamily="49" charset="0"/>
              </a:rPr>
              <a:t>  // do something with file</a:t>
            </a:r>
          </a:p>
          <a:p>
            <a:pPr marL="0" indent="0">
              <a:buNone/>
            </a:pPr>
            <a:r>
              <a:rPr lang="en-US" sz="2000" dirty="0">
                <a:latin typeface="Courier New" pitchFamily="49" charset="0"/>
                <a:cs typeface="Courier New" pitchFamily="49" charset="0"/>
              </a:rPr>
              <a:t>} catch (</a:t>
            </a:r>
            <a:r>
              <a:rPr lang="en-US" sz="2000" dirty="0" err="1">
                <a:latin typeface="Courier New" pitchFamily="49" charset="0"/>
                <a:cs typeface="Courier New" pitchFamily="49" charset="0"/>
              </a:rPr>
              <a:t>IOException</a:t>
            </a:r>
            <a:r>
              <a:rPr lang="en-US" sz="2000" dirty="0">
                <a:latin typeface="Courier New" pitchFamily="49" charset="0"/>
                <a:cs typeface="Courier New" pitchFamily="49" charset="0"/>
              </a:rPr>
              <a:t> exception) {</a:t>
            </a:r>
          </a:p>
          <a:p>
            <a:pPr marL="0" indent="0">
              <a:buNone/>
            </a:pPr>
            <a:r>
              <a:rPr lang="en-US" sz="2000" dirty="0">
                <a:latin typeface="Courier New" pitchFamily="49" charset="0"/>
                <a:cs typeface="Courier New" pitchFamily="49" charset="0"/>
              </a:rPr>
              <a:t>  // handle I/O problems.</a:t>
            </a:r>
          </a:p>
          <a:p>
            <a:pPr marL="0" indent="0">
              <a:buNone/>
            </a:pPr>
            <a:r>
              <a:rPr lang="en-US" sz="2000" dirty="0">
                <a:latin typeface="Courier New" pitchFamily="49" charset="0"/>
                <a:cs typeface="Courier New" pitchFamily="49" charset="0"/>
              </a:rPr>
              <a:t>}</a:t>
            </a:r>
            <a:endParaRPr lang="en-US" sz="2000" dirty="0" smtClean="0">
              <a:latin typeface="Courier New" pitchFamily="49" charset="0"/>
              <a:cs typeface="Courier New" pitchFamily="49" charset="0"/>
            </a:endParaRPr>
          </a:p>
          <a:p>
            <a:r>
              <a:rPr lang="en-US" sz="2400" dirty="0" smtClean="0"/>
              <a:t>The code that can raise the exception is put in the parenthesis. An advantage of using this syntax is that </a:t>
            </a:r>
            <a:r>
              <a:rPr lang="en-US" sz="2400" dirty="0" smtClean="0">
                <a:solidFill>
                  <a:srgbClr val="FF0000"/>
                </a:solidFill>
              </a:rPr>
              <a:t>the file will be close automatically</a:t>
            </a:r>
            <a:r>
              <a:rPr lang="en-US" sz="2400" dirty="0" smtClean="0"/>
              <a:t>.</a:t>
            </a:r>
          </a:p>
          <a:p>
            <a:r>
              <a:rPr lang="en-US" sz="2400" dirty="0" smtClean="0"/>
              <a:t>This syntax is useful whenever we want to allocate a resource that involves cleanup at dispose time.</a:t>
            </a:r>
            <a:endParaRPr lang="en-US" sz="2400" dirty="0"/>
          </a:p>
        </p:txBody>
      </p:sp>
    </p:spTree>
    <p:extLst>
      <p:ext uri="{BB962C8B-B14F-4D97-AF65-F5344CB8AC3E}">
        <p14:creationId xmlns:p14="http://schemas.microsoft.com/office/powerpoint/2010/main" val="1013378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Selecting File to Open</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a:t>
            </a:r>
            <a:r>
              <a:rPr lang="en-US" sz="2400" dirty="0"/>
              <a:t>can </a:t>
            </a:r>
            <a:r>
              <a:rPr lang="en-US" sz="2400" dirty="0" smtClean="0"/>
              <a:t>use the </a:t>
            </a:r>
            <a:r>
              <a:rPr lang="en-US" sz="2400" dirty="0" err="1" smtClean="0">
                <a:solidFill>
                  <a:srgbClr val="0070C0"/>
                </a:solidFill>
              </a:rPr>
              <a:t>JFileChooser</a:t>
            </a:r>
            <a:r>
              <a:rPr lang="en-US" sz="2400" dirty="0" smtClean="0"/>
              <a:t> class to create </a:t>
            </a:r>
            <a:r>
              <a:rPr lang="en-US" sz="2400" dirty="0" smtClean="0"/>
              <a:t>and </a:t>
            </a:r>
            <a:r>
              <a:rPr lang="en-US" sz="2400" dirty="0" smtClean="0"/>
              <a:t>open file dialog box.</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743200"/>
            <a:ext cx="4876800"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7909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Selecting File to Open (cont'd)</a:t>
            </a:r>
            <a:endParaRPr lang="en-US" dirty="0">
              <a:solidFill>
                <a:srgbClr val="0070C0"/>
              </a:solidFill>
            </a:endParaRPr>
          </a:p>
        </p:txBody>
      </p:sp>
      <p:sp>
        <p:nvSpPr>
          <p:cNvPr id="3" name="Content Placeholder 2"/>
          <p:cNvSpPr>
            <a:spLocks noGrp="1"/>
          </p:cNvSpPr>
          <p:nvPr>
            <p:ph idx="1"/>
          </p:nvPr>
        </p:nvSpPr>
        <p:spPr/>
        <p:txBody>
          <a:bodyPr>
            <a:normAutofit lnSpcReduction="10000"/>
          </a:bodyPr>
          <a:lstStyle/>
          <a:p>
            <a:r>
              <a:rPr lang="en-US" sz="2400" dirty="0" smtClean="0"/>
              <a:t>Example code:</a:t>
            </a:r>
          </a:p>
          <a:p>
            <a:pPr marL="0" indent="0">
              <a:buNone/>
            </a:pPr>
            <a:r>
              <a:rPr lang="en-US" sz="2000" dirty="0" err="1">
                <a:latin typeface="Courier New" pitchFamily="49" charset="0"/>
                <a:cs typeface="Courier New" pitchFamily="49" charset="0"/>
              </a:rPr>
              <a:t>JFileChooser</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fileChooser</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JFileChooser</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if (</a:t>
            </a:r>
            <a:r>
              <a:rPr lang="en-US" sz="2000" dirty="0" err="1">
                <a:latin typeface="Courier New" pitchFamily="49" charset="0"/>
                <a:cs typeface="Courier New" pitchFamily="49" charset="0"/>
              </a:rPr>
              <a:t>fileChooser.</a:t>
            </a:r>
            <a:r>
              <a:rPr lang="en-US" sz="2000" dirty="0" err="1">
                <a:solidFill>
                  <a:srgbClr val="FF0000"/>
                </a:solidFill>
                <a:latin typeface="Courier New" pitchFamily="49" charset="0"/>
                <a:cs typeface="Courier New" pitchFamily="49" charset="0"/>
              </a:rPr>
              <a:t>showDialog</a:t>
            </a:r>
            <a:r>
              <a:rPr lang="en-US" sz="2000" dirty="0">
                <a:latin typeface="Courier New" pitchFamily="49" charset="0"/>
                <a:cs typeface="Courier New" pitchFamily="49" charset="0"/>
              </a:rPr>
              <a:t>(..., "Open") == </a:t>
            </a:r>
            <a:r>
              <a:rPr lang="en-US" sz="2000" dirty="0" err="1">
                <a:latin typeface="Courier New" pitchFamily="49" charset="0"/>
                <a:cs typeface="Courier New" pitchFamily="49" charset="0"/>
              </a:rPr>
              <a:t>JFileChooser.APPROVE_OPTION</a:t>
            </a:r>
            <a:r>
              <a:rPr lang="en-US" sz="2000" dirty="0">
                <a:latin typeface="Courier New" pitchFamily="49" charset="0"/>
                <a:cs typeface="Courier New" pitchFamily="49" charset="0"/>
              </a:rPr>
              <a:t>) {</a:t>
            </a:r>
          </a:p>
          <a:p>
            <a:pPr marL="0" indent="0">
              <a:buNone/>
            </a:pPr>
            <a:r>
              <a:rPr lang="en-US" sz="2000" dirty="0">
                <a:latin typeface="Courier New" pitchFamily="49" charset="0"/>
                <a:cs typeface="Courier New" pitchFamily="49" charset="0"/>
              </a:rPr>
              <a:t>  File </a:t>
            </a:r>
            <a:r>
              <a:rPr lang="en-US" sz="2000" dirty="0" err="1">
                <a:latin typeface="Courier New" pitchFamily="49" charset="0"/>
                <a:cs typeface="Courier New" pitchFamily="49" charset="0"/>
              </a:rPr>
              <a:t>newFile</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fileChooser.</a:t>
            </a:r>
            <a:r>
              <a:rPr lang="en-US" sz="2000" dirty="0" err="1">
                <a:solidFill>
                  <a:srgbClr val="FF0000"/>
                </a:solidFill>
                <a:latin typeface="Courier New" pitchFamily="49" charset="0"/>
                <a:cs typeface="Courier New" pitchFamily="49" charset="0"/>
              </a:rPr>
              <a:t>getSelectedFile</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a:t>
            </a:r>
          </a:p>
          <a:p>
            <a:pPr marL="0" indent="0">
              <a:buNone/>
            </a:pPr>
            <a:r>
              <a:rPr lang="en-US" sz="2000" dirty="0" smtClean="0">
                <a:latin typeface="Courier New" pitchFamily="49" charset="0"/>
                <a:cs typeface="Courier New" pitchFamily="49" charset="0"/>
              </a:rPr>
              <a:t>}</a:t>
            </a:r>
          </a:p>
          <a:p>
            <a:pPr marL="0" indent="0">
              <a:buNone/>
            </a:pPr>
            <a:endParaRPr lang="en-US" sz="2000" dirty="0">
              <a:latin typeface="Courier New" pitchFamily="49" charset="0"/>
              <a:cs typeface="Courier New" pitchFamily="49" charset="0"/>
            </a:endParaRPr>
          </a:p>
          <a:p>
            <a:r>
              <a:rPr lang="en-US" sz="2400" dirty="0" smtClean="0">
                <a:cs typeface="Courier New" pitchFamily="49" charset="0"/>
              </a:rPr>
              <a:t>The first parameter of the </a:t>
            </a:r>
            <a:r>
              <a:rPr lang="en-US" sz="2400" dirty="0" err="1" smtClean="0">
                <a:solidFill>
                  <a:srgbClr val="FF0000"/>
                </a:solidFill>
                <a:cs typeface="Courier New" pitchFamily="49" charset="0"/>
              </a:rPr>
              <a:t>showDialog</a:t>
            </a:r>
            <a:r>
              <a:rPr lang="en-US" sz="2400" dirty="0" smtClean="0">
                <a:cs typeface="Courier New" pitchFamily="49" charset="0"/>
              </a:rPr>
              <a:t> method is the parent window. The second parameter is the text to be displayed in a button.</a:t>
            </a:r>
          </a:p>
          <a:p>
            <a:r>
              <a:rPr lang="en-US" sz="2400" dirty="0" smtClean="0">
                <a:solidFill>
                  <a:srgbClr val="FF0000"/>
                </a:solidFill>
                <a:cs typeface="Courier New" pitchFamily="49" charset="0"/>
              </a:rPr>
              <a:t>APPROVE_OPTION</a:t>
            </a:r>
            <a:r>
              <a:rPr lang="en-US" sz="2400" dirty="0" smtClean="0">
                <a:cs typeface="Courier New" pitchFamily="49" charset="0"/>
              </a:rPr>
              <a:t> means that the user selected a file and pressed the </a:t>
            </a:r>
            <a:r>
              <a:rPr lang="en-US" sz="2400" dirty="0" smtClean="0">
                <a:solidFill>
                  <a:srgbClr val="0070C0"/>
                </a:solidFill>
                <a:cs typeface="Courier New" pitchFamily="49" charset="0"/>
              </a:rPr>
              <a:t>Open</a:t>
            </a:r>
            <a:r>
              <a:rPr lang="en-US" sz="2400" dirty="0" smtClean="0">
                <a:cs typeface="Courier New" pitchFamily="49" charset="0"/>
              </a:rPr>
              <a:t> button.</a:t>
            </a:r>
            <a:endParaRPr lang="en-US" sz="2400" dirty="0">
              <a:cs typeface="Courier New" pitchFamily="49" charset="0"/>
            </a:endParaRPr>
          </a:p>
        </p:txBody>
      </p:sp>
    </p:spTree>
    <p:extLst>
      <p:ext uri="{BB962C8B-B14F-4D97-AF65-F5344CB8AC3E}">
        <p14:creationId xmlns:p14="http://schemas.microsoft.com/office/powerpoint/2010/main" val="3430297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Reading From Text Files</a:t>
            </a:r>
            <a:endParaRPr lang="en-US" dirty="0">
              <a:solidFill>
                <a:srgbClr val="0070C0"/>
              </a:solidFill>
            </a:endParaRPr>
          </a:p>
        </p:txBody>
      </p:sp>
      <p:sp>
        <p:nvSpPr>
          <p:cNvPr id="3" name="Content Placeholder 2"/>
          <p:cNvSpPr>
            <a:spLocks noGrp="1"/>
          </p:cNvSpPr>
          <p:nvPr>
            <p:ph idx="1"/>
          </p:nvPr>
        </p:nvSpPr>
        <p:spPr>
          <a:xfrm>
            <a:off x="457200" y="1600200"/>
            <a:ext cx="8686800" cy="4525963"/>
          </a:xfrm>
        </p:spPr>
        <p:txBody>
          <a:bodyPr>
            <a:normAutofit/>
          </a:bodyPr>
          <a:lstStyle/>
          <a:p>
            <a:r>
              <a:rPr lang="en-US" sz="2400" dirty="0" smtClean="0"/>
              <a:t>Example:</a:t>
            </a: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Scanner </a:t>
            </a:r>
            <a:r>
              <a:rPr lang="en-US" sz="2000" dirty="0">
                <a:latin typeface="Courier New" pitchFamily="49" charset="0"/>
                <a:cs typeface="Courier New" pitchFamily="49" charset="0"/>
              </a:rPr>
              <a:t>keyboard = new Scanner(System.in);</a:t>
            </a: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("Please enter file to be open: ");</a:t>
            </a:r>
          </a:p>
          <a:p>
            <a:pPr marL="0" indent="0">
              <a:buNone/>
            </a:pPr>
            <a:r>
              <a:rPr lang="en-US" sz="2000" dirty="0">
                <a:latin typeface="Courier New" pitchFamily="49" charset="0"/>
                <a:cs typeface="Courier New" pitchFamily="49" charset="0"/>
              </a:rPr>
              <a:t>  String </a:t>
            </a:r>
            <a:r>
              <a:rPr lang="en-US" sz="2000" dirty="0" err="1">
                <a:latin typeface="Courier New" pitchFamily="49" charset="0"/>
                <a:cs typeface="Courier New" pitchFamily="49" charset="0"/>
              </a:rPr>
              <a:t>fileName</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keyboard.next</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File</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newFile</a:t>
            </a:r>
            <a:r>
              <a:rPr lang="en-US" sz="2000" dirty="0">
                <a:latin typeface="Courier New" pitchFamily="49" charset="0"/>
                <a:cs typeface="Courier New" pitchFamily="49" charset="0"/>
              </a:rPr>
              <a:t> = </a:t>
            </a:r>
            <a:r>
              <a:rPr lang="en-US" sz="2000" dirty="0">
                <a:solidFill>
                  <a:srgbClr val="FF0000"/>
                </a:solidFill>
                <a:latin typeface="Courier New" pitchFamily="49" charset="0"/>
                <a:cs typeface="Courier New" pitchFamily="49" charset="0"/>
              </a:rPr>
              <a:t>new File</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fileName</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Scanner </a:t>
            </a:r>
            <a:r>
              <a:rPr lang="en-US" sz="2000" dirty="0" err="1">
                <a:latin typeface="Courier New" pitchFamily="49" charset="0"/>
                <a:cs typeface="Courier New" pitchFamily="49" charset="0"/>
              </a:rPr>
              <a:t>fileHandler</a:t>
            </a:r>
            <a:r>
              <a:rPr lang="en-US" sz="2000" dirty="0">
                <a:latin typeface="Courier New" pitchFamily="49" charset="0"/>
                <a:cs typeface="Courier New" pitchFamily="49" charset="0"/>
              </a:rPr>
              <a:t> = </a:t>
            </a:r>
            <a:r>
              <a:rPr lang="en-US" sz="2000" dirty="0">
                <a:solidFill>
                  <a:srgbClr val="FF0000"/>
                </a:solidFill>
                <a:latin typeface="Courier New" pitchFamily="49" charset="0"/>
                <a:cs typeface="Courier New" pitchFamily="49" charset="0"/>
              </a:rPr>
              <a:t>new Scanner</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newFile</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String </a:t>
            </a:r>
            <a:r>
              <a:rPr lang="en-US" sz="2000" dirty="0" err="1">
                <a:latin typeface="Courier New" pitchFamily="49" charset="0"/>
                <a:cs typeface="Courier New" pitchFamily="49" charset="0"/>
              </a:rPr>
              <a:t>nextLine</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fineHandler.nextLine</a:t>
            </a:r>
            <a:r>
              <a:rPr lang="en-US" sz="2000" dirty="0" smtClean="0">
                <a:latin typeface="Courier New" pitchFamily="49" charset="0"/>
                <a:cs typeface="Courier New" pitchFamily="49" charset="0"/>
              </a:rPr>
              <a:t>();</a:t>
            </a:r>
          </a:p>
          <a:p>
            <a:r>
              <a:rPr lang="en-US" sz="2400" dirty="0" smtClean="0">
                <a:cs typeface="Courier New" pitchFamily="49" charset="0"/>
              </a:rPr>
              <a:t>The idea is that we need to create a </a:t>
            </a:r>
            <a:r>
              <a:rPr lang="en-US" sz="2400" dirty="0" smtClean="0">
                <a:solidFill>
                  <a:srgbClr val="0070C0"/>
                </a:solidFill>
                <a:cs typeface="Courier New" pitchFamily="49" charset="0"/>
              </a:rPr>
              <a:t>File</a:t>
            </a:r>
            <a:r>
              <a:rPr lang="en-US" sz="2400" dirty="0" smtClean="0">
                <a:cs typeface="Courier New" pitchFamily="49" charset="0"/>
              </a:rPr>
              <a:t> object and then pass it to </a:t>
            </a:r>
          </a:p>
          <a:p>
            <a:pPr marL="0" indent="0">
              <a:buNone/>
            </a:pPr>
            <a:r>
              <a:rPr lang="en-US" sz="2400" dirty="0" smtClean="0">
                <a:cs typeface="Courier New" pitchFamily="49" charset="0"/>
              </a:rPr>
              <a:t>the constructor of a </a:t>
            </a:r>
            <a:r>
              <a:rPr lang="en-US" sz="2400" dirty="0" smtClean="0">
                <a:solidFill>
                  <a:srgbClr val="0070C0"/>
                </a:solidFill>
                <a:cs typeface="Courier New" pitchFamily="49" charset="0"/>
              </a:rPr>
              <a:t>Scanner</a:t>
            </a:r>
            <a:r>
              <a:rPr lang="en-US" sz="2400" dirty="0" smtClean="0">
                <a:cs typeface="Courier New" pitchFamily="49" charset="0"/>
              </a:rPr>
              <a:t> object. We can read data from the </a:t>
            </a:r>
            <a:r>
              <a:rPr lang="en-US" sz="2400" dirty="0" smtClean="0">
                <a:solidFill>
                  <a:srgbClr val="0070C0"/>
                </a:solidFill>
                <a:cs typeface="Courier New" pitchFamily="49" charset="0"/>
              </a:rPr>
              <a:t>Scanner </a:t>
            </a:r>
            <a:r>
              <a:rPr lang="en-US" sz="2400" dirty="0" smtClean="0">
                <a:cs typeface="Courier New" pitchFamily="49" charset="0"/>
              </a:rPr>
              <a:t>object the same way that we read data from the keyboard.</a:t>
            </a:r>
            <a:endParaRPr lang="en-US" sz="2400" dirty="0">
              <a:cs typeface="Courier New" pitchFamily="49" charset="0"/>
            </a:endParaRPr>
          </a:p>
        </p:txBody>
      </p:sp>
    </p:spTree>
    <p:extLst>
      <p:ext uri="{BB962C8B-B14F-4D97-AF65-F5344CB8AC3E}">
        <p14:creationId xmlns:p14="http://schemas.microsoft.com/office/powerpoint/2010/main" val="2652692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Manually Specifying File Location</a:t>
            </a:r>
            <a:endParaRPr lang="en-US" dirty="0">
              <a:solidFill>
                <a:srgbClr val="0070C0"/>
              </a:solidFill>
            </a:endParaRPr>
          </a:p>
        </p:txBody>
      </p:sp>
      <p:sp>
        <p:nvSpPr>
          <p:cNvPr id="3" name="Content Placeholder 2"/>
          <p:cNvSpPr>
            <a:spLocks noGrp="1"/>
          </p:cNvSpPr>
          <p:nvPr>
            <p:ph idx="1"/>
          </p:nvPr>
        </p:nvSpPr>
        <p:spPr>
          <a:xfrm>
            <a:off x="457200" y="1600200"/>
            <a:ext cx="8534400" cy="4525963"/>
          </a:xfrm>
        </p:spPr>
        <p:txBody>
          <a:bodyPr>
            <a:normAutofit/>
          </a:bodyPr>
          <a:lstStyle/>
          <a:p>
            <a:r>
              <a:rPr lang="en-US" sz="2000" dirty="0">
                <a:solidFill>
                  <a:srgbClr val="FF0000"/>
                </a:solidFill>
                <a:latin typeface="Courier New" pitchFamily="49" charset="0"/>
                <a:cs typeface="Courier New" pitchFamily="49" charset="0"/>
              </a:rPr>
              <a:t>File </a:t>
            </a:r>
            <a:r>
              <a:rPr lang="en-US" sz="2000" dirty="0" err="1">
                <a:solidFill>
                  <a:srgbClr val="FF0000"/>
                </a:solidFill>
                <a:latin typeface="Courier New" pitchFamily="49" charset="0"/>
                <a:cs typeface="Courier New" pitchFamily="49" charset="0"/>
              </a:rPr>
              <a:t>newFile</a:t>
            </a:r>
            <a:r>
              <a:rPr lang="en-US" sz="2000" dirty="0">
                <a:solidFill>
                  <a:srgbClr val="FF0000"/>
                </a:solidFill>
                <a:latin typeface="Courier New" pitchFamily="49" charset="0"/>
                <a:cs typeface="Courier New" pitchFamily="49" charset="0"/>
              </a:rPr>
              <a:t> = new File("myFile.txt</a:t>
            </a:r>
            <a:r>
              <a:rPr lang="en-US" sz="2000" dirty="0" smtClean="0">
                <a:solidFill>
                  <a:srgbClr val="FF0000"/>
                </a:solidFill>
                <a:latin typeface="Courier New" pitchFamily="49" charset="0"/>
                <a:cs typeface="Courier New" pitchFamily="49" charset="0"/>
              </a:rPr>
              <a:t>");</a:t>
            </a:r>
            <a:r>
              <a:rPr lang="en-US" sz="2400" dirty="0" smtClean="0">
                <a:solidFill>
                  <a:srgbClr val="FF0000"/>
                </a:solidFill>
              </a:rPr>
              <a:t> </a:t>
            </a:r>
            <a:r>
              <a:rPr lang="en-US" sz="2400" dirty="0" smtClean="0"/>
              <a:t>File is searched in the main project directory.</a:t>
            </a:r>
          </a:p>
          <a:p>
            <a:r>
              <a:rPr lang="en-US" sz="2000" dirty="0">
                <a:solidFill>
                  <a:srgbClr val="FF0000"/>
                </a:solidFill>
                <a:latin typeface="Courier New" pitchFamily="49" charset="0"/>
                <a:cs typeface="Courier New" pitchFamily="49" charset="0"/>
              </a:rPr>
              <a:t>File </a:t>
            </a:r>
            <a:r>
              <a:rPr lang="en-US" sz="2000" dirty="0" err="1">
                <a:solidFill>
                  <a:srgbClr val="FF0000"/>
                </a:solidFill>
                <a:latin typeface="Courier New" pitchFamily="49" charset="0"/>
                <a:cs typeface="Courier New" pitchFamily="49" charset="0"/>
              </a:rPr>
              <a:t>newFile</a:t>
            </a:r>
            <a:r>
              <a:rPr lang="en-US" sz="2000" dirty="0">
                <a:solidFill>
                  <a:srgbClr val="FF0000"/>
                </a:solidFill>
                <a:latin typeface="Courier New" pitchFamily="49" charset="0"/>
                <a:cs typeface="Courier New" pitchFamily="49" charset="0"/>
              </a:rPr>
              <a:t> = new File("c:/documents/myFile.txt</a:t>
            </a:r>
            <a:r>
              <a:rPr lang="en-US" sz="2000" dirty="0" smtClean="0">
                <a:solidFill>
                  <a:srgbClr val="FF0000"/>
                </a:solidFill>
                <a:latin typeface="Courier New" pitchFamily="49" charset="0"/>
                <a:cs typeface="Courier New" pitchFamily="49" charset="0"/>
              </a:rPr>
              <a:t>"); </a:t>
            </a:r>
            <a:r>
              <a:rPr lang="en-US" sz="2400" dirty="0" smtClean="0"/>
              <a:t>File is searched in the specified directory. Forward slash is used regardless of what are the requirements of the operating system.</a:t>
            </a:r>
          </a:p>
          <a:p>
            <a:r>
              <a:rPr lang="en-US" sz="2000" dirty="0">
                <a:solidFill>
                  <a:srgbClr val="FF0000"/>
                </a:solidFill>
                <a:latin typeface="Courier New" pitchFamily="49" charset="0"/>
                <a:cs typeface="Courier New" pitchFamily="49" charset="0"/>
              </a:rPr>
              <a:t>File </a:t>
            </a:r>
            <a:r>
              <a:rPr lang="en-US" sz="2000" dirty="0" err="1">
                <a:solidFill>
                  <a:srgbClr val="FF0000"/>
                </a:solidFill>
                <a:latin typeface="Courier New" pitchFamily="49" charset="0"/>
                <a:cs typeface="Courier New" pitchFamily="49" charset="0"/>
              </a:rPr>
              <a:t>newFile</a:t>
            </a:r>
            <a:r>
              <a:rPr lang="en-US" sz="2000" dirty="0">
                <a:solidFill>
                  <a:srgbClr val="FF0000"/>
                </a:solidFill>
                <a:latin typeface="Courier New" pitchFamily="49" charset="0"/>
                <a:cs typeface="Courier New" pitchFamily="49" charset="0"/>
              </a:rPr>
              <a:t> = new File("c:\\documents\\myFile.txt</a:t>
            </a:r>
            <a:r>
              <a:rPr lang="en-US" sz="2000" dirty="0" smtClean="0">
                <a:solidFill>
                  <a:srgbClr val="FF0000"/>
                </a:solidFill>
                <a:latin typeface="Courier New" pitchFamily="49" charset="0"/>
                <a:cs typeface="Courier New" pitchFamily="49" charset="0"/>
              </a:rPr>
              <a:t>"); </a:t>
            </a:r>
            <a:r>
              <a:rPr lang="en-US" sz="2400" dirty="0" smtClean="0"/>
              <a:t>File is searched in the specified directory. Double backward slash needs to be used because a single backward slash means special character. This syntax again can be used regardless of the requirements of the operating system. </a:t>
            </a:r>
            <a:endParaRPr lang="en-US" sz="2400" dirty="0"/>
          </a:p>
        </p:txBody>
      </p:sp>
    </p:spTree>
    <p:extLst>
      <p:ext uri="{BB962C8B-B14F-4D97-AF65-F5344CB8AC3E}">
        <p14:creationId xmlns:p14="http://schemas.microsoft.com/office/powerpoint/2010/main" val="668286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Overview</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will cover </a:t>
            </a:r>
            <a:r>
              <a:rPr lang="en-US" sz="2400" dirty="0" smtClean="0">
                <a:solidFill>
                  <a:srgbClr val="FF0000"/>
                </a:solidFill>
              </a:rPr>
              <a:t>checked</a:t>
            </a:r>
            <a:r>
              <a:rPr lang="en-US" sz="2400" dirty="0" smtClean="0"/>
              <a:t> and </a:t>
            </a:r>
            <a:r>
              <a:rPr lang="en-US" sz="2400" dirty="0" smtClean="0">
                <a:solidFill>
                  <a:srgbClr val="FF0000"/>
                </a:solidFill>
              </a:rPr>
              <a:t>unchecked</a:t>
            </a:r>
            <a:r>
              <a:rPr lang="en-US" sz="2400" dirty="0" smtClean="0"/>
              <a:t> exceptions.</a:t>
            </a:r>
          </a:p>
          <a:p>
            <a:r>
              <a:rPr lang="en-US" sz="2400" dirty="0" smtClean="0"/>
              <a:t>Whenever we have code that can potentially raise checked exception (e.g., opening of a file), we need to add code that handles the exception.</a:t>
            </a:r>
          </a:p>
          <a:p>
            <a:r>
              <a:rPr lang="en-US" sz="2400" dirty="0" smtClean="0"/>
              <a:t>Code that can potentially raise an unchecked exception, such as dividing two numbers, does not need to have exception handling code.</a:t>
            </a:r>
          </a:p>
          <a:p>
            <a:r>
              <a:rPr lang="en-US" sz="2400" dirty="0" smtClean="0"/>
              <a:t>If an exception is not handled, then the program crashes.</a:t>
            </a:r>
          </a:p>
          <a:p>
            <a:r>
              <a:rPr lang="en-US" sz="2400" dirty="0" smtClean="0"/>
              <a:t>We will also cover opening/reading/writing to/from text and data files.</a:t>
            </a:r>
            <a:endParaRPr lang="en-US" sz="2400" dirty="0"/>
          </a:p>
        </p:txBody>
      </p:sp>
    </p:spTree>
    <p:extLst>
      <p:ext uri="{BB962C8B-B14F-4D97-AF65-F5344CB8AC3E}">
        <p14:creationId xmlns:p14="http://schemas.microsoft.com/office/powerpoint/2010/main" val="3861026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Caveats With File Reading</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There is a cursor that is initially placed at the beginning of the file. As we read from the file, the cursor is moved forward.</a:t>
            </a:r>
            <a:endParaRPr lang="en-US"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590800"/>
            <a:ext cx="3733800" cy="4172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5594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Caveats With File Reading (cont'd)</a:t>
            </a:r>
            <a:endParaRPr lang="en-US" dirty="0">
              <a:solidFill>
                <a:srgbClr val="0070C0"/>
              </a:solidFill>
            </a:endParaRPr>
          </a:p>
        </p:txBody>
      </p:sp>
      <p:sp>
        <p:nvSpPr>
          <p:cNvPr id="3" name="Content Placeholder 2"/>
          <p:cNvSpPr>
            <a:spLocks noGrp="1"/>
          </p:cNvSpPr>
          <p:nvPr>
            <p:ph idx="1"/>
          </p:nvPr>
        </p:nvSpPr>
        <p:spPr>
          <a:xfrm>
            <a:off x="457200" y="1600200"/>
            <a:ext cx="8686800" cy="5257800"/>
          </a:xfrm>
        </p:spPr>
        <p:txBody>
          <a:bodyPr>
            <a:normAutofit lnSpcReduction="10000"/>
          </a:bodyPr>
          <a:lstStyle/>
          <a:p>
            <a:r>
              <a:rPr lang="en-US" sz="2400" dirty="0" smtClean="0"/>
              <a:t>Unlike reading from the keyboard, a file is not infinite.</a:t>
            </a:r>
          </a:p>
          <a:p>
            <a:r>
              <a:rPr lang="en-US" sz="2400" dirty="0" smtClean="0"/>
              <a:t>At some point, we will reach the end of the file.</a:t>
            </a:r>
          </a:p>
          <a:p>
            <a:r>
              <a:rPr lang="en-US" sz="2400" dirty="0" smtClean="0"/>
              <a:t>The method </a:t>
            </a:r>
            <a:r>
              <a:rPr lang="en-US" sz="2000" dirty="0" err="1" smtClean="0">
                <a:solidFill>
                  <a:srgbClr val="0070C0"/>
                </a:solidFill>
                <a:latin typeface="Courier New" pitchFamily="49" charset="0"/>
                <a:cs typeface="Courier New" pitchFamily="49" charset="0"/>
              </a:rPr>
              <a:t>hasNext</a:t>
            </a:r>
            <a:r>
              <a:rPr lang="en-US" sz="2400" dirty="0" smtClean="0"/>
              <a:t> will tell us if we are at the end. The method </a:t>
            </a:r>
            <a:r>
              <a:rPr lang="en-US" sz="2000" dirty="0" err="1" smtClean="0">
                <a:solidFill>
                  <a:srgbClr val="0070C0"/>
                </a:solidFill>
                <a:latin typeface="Courier New" pitchFamily="49" charset="0"/>
                <a:cs typeface="Courier New" pitchFamily="49" charset="0"/>
              </a:rPr>
              <a:t>hasNextInt</a:t>
            </a:r>
            <a:r>
              <a:rPr lang="en-US" sz="2400" dirty="0" smtClean="0"/>
              <a:t> will tell us if there are more integers to read. The method </a:t>
            </a:r>
            <a:r>
              <a:rPr lang="en-US" sz="2000" dirty="0" err="1" smtClean="0">
                <a:solidFill>
                  <a:srgbClr val="0070C0"/>
                </a:solidFill>
                <a:latin typeface="Courier New" pitchFamily="49" charset="0"/>
                <a:cs typeface="Courier New" pitchFamily="49" charset="0"/>
              </a:rPr>
              <a:t>hasNextDouble</a:t>
            </a:r>
            <a:r>
              <a:rPr lang="en-US" sz="2400" dirty="0" smtClean="0"/>
              <a:t> will tell us if there are more doubles in the file to read and so on.</a:t>
            </a:r>
          </a:p>
          <a:p>
            <a:r>
              <a:rPr lang="en-US" sz="2400" dirty="0" smtClean="0"/>
              <a:t>Usually, we have a </a:t>
            </a:r>
            <a:r>
              <a:rPr lang="en-US" sz="2400" dirty="0" smtClean="0">
                <a:solidFill>
                  <a:srgbClr val="0070C0"/>
                </a:solidFill>
              </a:rPr>
              <a:t>while</a:t>
            </a:r>
            <a:r>
              <a:rPr lang="en-US" sz="2400" dirty="0" smtClean="0"/>
              <a:t> loop that uses one of the </a:t>
            </a:r>
            <a:r>
              <a:rPr lang="en-US" sz="2000" dirty="0" err="1" smtClean="0">
                <a:solidFill>
                  <a:srgbClr val="0070C0"/>
                </a:solidFill>
                <a:latin typeface="Courier New" pitchFamily="49" charset="0"/>
                <a:cs typeface="Courier New" pitchFamily="49" charset="0"/>
              </a:rPr>
              <a:t>hasNext</a:t>
            </a:r>
            <a:r>
              <a:rPr lang="en-US" sz="2400" dirty="0" smtClean="0">
                <a:solidFill>
                  <a:srgbClr val="0070C0"/>
                </a:solidFill>
              </a:rPr>
              <a:t> </a:t>
            </a:r>
            <a:r>
              <a:rPr lang="en-US" sz="2400" dirty="0" smtClean="0"/>
              <a:t>methods. Inside the loop, we keep moving the cursor using one of the </a:t>
            </a:r>
            <a:r>
              <a:rPr lang="en-US" sz="2000" dirty="0" smtClean="0">
                <a:solidFill>
                  <a:srgbClr val="0070C0"/>
                </a:solidFill>
                <a:latin typeface="Courier New" pitchFamily="49" charset="0"/>
                <a:cs typeface="Courier New" pitchFamily="49" charset="0"/>
              </a:rPr>
              <a:t>next </a:t>
            </a:r>
            <a:r>
              <a:rPr lang="en-US" sz="2400" dirty="0" smtClean="0"/>
              <a:t>methods (e.g., </a:t>
            </a:r>
            <a:r>
              <a:rPr lang="en-US" sz="2000" dirty="0" smtClean="0">
                <a:solidFill>
                  <a:srgbClr val="0070C0"/>
                </a:solidFill>
                <a:latin typeface="Courier New" pitchFamily="49" charset="0"/>
                <a:cs typeface="Courier New" pitchFamily="49" charset="0"/>
              </a:rPr>
              <a:t>next</a:t>
            </a:r>
            <a:r>
              <a:rPr lang="en-US" sz="2400" dirty="0" smtClean="0"/>
              <a:t>, </a:t>
            </a:r>
            <a:r>
              <a:rPr lang="en-US" sz="2000" dirty="0" err="1" smtClean="0">
                <a:solidFill>
                  <a:srgbClr val="0070C0"/>
                </a:solidFill>
                <a:latin typeface="Courier New" pitchFamily="49" charset="0"/>
                <a:cs typeface="Courier New" pitchFamily="49" charset="0"/>
              </a:rPr>
              <a:t>nextInt</a:t>
            </a:r>
            <a:r>
              <a:rPr lang="en-US" sz="2400" dirty="0" smtClean="0"/>
              <a:t>, </a:t>
            </a:r>
            <a:r>
              <a:rPr lang="en-US" sz="2000" dirty="0" err="1" smtClean="0">
                <a:solidFill>
                  <a:srgbClr val="0070C0"/>
                </a:solidFill>
                <a:latin typeface="Courier New" pitchFamily="49" charset="0"/>
                <a:cs typeface="Courier New" pitchFamily="49" charset="0"/>
              </a:rPr>
              <a:t>nextDouble</a:t>
            </a:r>
            <a:r>
              <a:rPr lang="en-US" sz="2400" dirty="0" smtClean="0"/>
              <a:t>, etc.). Example:</a:t>
            </a:r>
          </a:p>
          <a:p>
            <a:pPr marL="0" indent="0">
              <a:buNone/>
            </a:pPr>
            <a:r>
              <a:rPr lang="en-US" sz="2000" dirty="0" smtClean="0">
                <a:latin typeface="Courier New" pitchFamily="49" charset="0"/>
                <a:cs typeface="Courier New" pitchFamily="49" charset="0"/>
              </a:rPr>
              <a:t>  while </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fileHandler.hasNext</a:t>
            </a:r>
            <a:r>
              <a:rPr lang="en-US" sz="2000" dirty="0">
                <a:latin typeface="Courier New" pitchFamily="49" charset="0"/>
                <a:cs typeface="Courier New" pitchFamily="49" charset="0"/>
              </a:rPr>
              <a:t>()) {</a:t>
            </a: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String </a:t>
            </a:r>
            <a:r>
              <a:rPr lang="en-US" sz="2000" dirty="0">
                <a:latin typeface="Courier New" pitchFamily="49" charset="0"/>
                <a:cs typeface="Courier New" pitchFamily="49" charset="0"/>
              </a:rPr>
              <a:t>line = </a:t>
            </a:r>
            <a:r>
              <a:rPr lang="en-US" sz="2000" dirty="0" err="1">
                <a:latin typeface="Courier New" pitchFamily="49" charset="0"/>
                <a:cs typeface="Courier New" pitchFamily="49" charset="0"/>
              </a:rPr>
              <a:t>fileHandler.nextLine</a:t>
            </a:r>
            <a:r>
              <a:rPr lang="en-US" sz="2000" dirty="0">
                <a:latin typeface="Courier New" pitchFamily="49" charset="0"/>
                <a:cs typeface="Courier New" pitchFamily="49" charset="0"/>
              </a:rPr>
              <a:t>();</a:t>
            </a: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System.out.println</a:t>
            </a:r>
            <a:r>
              <a:rPr lang="en-US" sz="2000" dirty="0" smtClean="0">
                <a:latin typeface="Courier New" pitchFamily="49" charset="0"/>
                <a:cs typeface="Courier New" pitchFamily="49" charset="0"/>
              </a:rPr>
              <a:t>(line</a:t>
            </a:r>
            <a:r>
              <a:rPr lang="en-US" sz="2000" dirty="0">
                <a:latin typeface="Courier New" pitchFamily="49" charset="0"/>
                <a:cs typeface="Courier New" pitchFamily="49" charset="0"/>
              </a:rPr>
              <a:t>);</a:t>
            </a:r>
          </a:p>
          <a:p>
            <a:pPr marL="0" indent="0">
              <a:buNone/>
            </a:pPr>
            <a:r>
              <a:rPr lang="en-US" sz="2000" dirty="0" smtClean="0">
                <a:latin typeface="Courier New" pitchFamily="49" charset="0"/>
                <a:cs typeface="Courier New" pitchFamily="49" charset="0"/>
              </a:rPr>
              <a:t>  }</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48622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Notepad (with file read)</a:t>
            </a:r>
            <a:endParaRPr lang="en-US" dirty="0">
              <a:solidFill>
                <a:srgbClr val="0070C0"/>
              </a:solidFill>
            </a:endParaRPr>
          </a:p>
        </p:txBody>
      </p:sp>
      <p:sp>
        <p:nvSpPr>
          <p:cNvPr id="4" name="TextBox 3"/>
          <p:cNvSpPr txBox="1"/>
          <p:nvPr/>
        </p:nvSpPr>
        <p:spPr>
          <a:xfrm>
            <a:off x="192157" y="1593100"/>
            <a:ext cx="8494633" cy="5324535"/>
          </a:xfrm>
          <a:prstGeom prst="rect">
            <a:avLst/>
          </a:prstGeom>
          <a:noFill/>
        </p:spPr>
        <p:txBody>
          <a:bodyPr wrap="none" rtlCol="0">
            <a:spAutoFit/>
          </a:bodyPr>
          <a:lstStyle/>
          <a:p>
            <a:r>
              <a:rPr lang="en-US" sz="2000" dirty="0">
                <a:latin typeface="Courier New" pitchFamily="49" charset="0"/>
                <a:cs typeface="Courier New" pitchFamily="49" charset="0"/>
              </a:rPr>
              <a:t>import java.io.*;</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NotepadFrame</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private 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WIDTH = 600;</a:t>
            </a:r>
          </a:p>
          <a:p>
            <a:r>
              <a:rPr lang="en-US" sz="2000" dirty="0">
                <a:latin typeface="Courier New" pitchFamily="49" charset="0"/>
                <a:cs typeface="Courier New" pitchFamily="49" charset="0"/>
              </a:rPr>
              <a:t>  private 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HEIGHT = 600;</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NotepadFrame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setDefaultCloseOperation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JFrame.DISPOSE_ON_CLOSE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setSize</a:t>
            </a:r>
            <a:r>
              <a:rPr lang="en-US" sz="2000" dirty="0">
                <a:latin typeface="Courier New" pitchFamily="49" charset="0"/>
                <a:cs typeface="Courier New" pitchFamily="49" charset="0"/>
              </a:rPr>
              <a:t>(WIDTH, HEIGHT);</a:t>
            </a:r>
          </a:p>
          <a:p>
            <a:r>
              <a:rPr lang="en-US" sz="2000" dirty="0">
                <a:latin typeface="Courier New" pitchFamily="49" charset="0"/>
                <a:cs typeface="Courier New" pitchFamily="49" charset="0"/>
              </a:rPr>
              <a:t>    final </a:t>
            </a:r>
            <a:r>
              <a:rPr lang="en-US" sz="2000" dirty="0" err="1">
                <a:latin typeface="Courier New" pitchFamily="49" charset="0"/>
                <a:cs typeface="Courier New" pitchFamily="49" charset="0"/>
              </a:rPr>
              <a:t>JTextArea</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textArea</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JTextArea</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JMenuBar</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menuBar</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JMenuBar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setJMenuBar</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menuBar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fileMenu</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JMenu</a:t>
            </a:r>
            <a:r>
              <a:rPr lang="en-US" sz="2000" dirty="0">
                <a:latin typeface="Courier New" pitchFamily="49" charset="0"/>
                <a:cs typeface="Courier New" pitchFamily="49" charset="0"/>
              </a:rPr>
              <a:t>("File");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menuBar.add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fileMenu</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openMenuItem</a:t>
            </a:r>
            <a:r>
              <a:rPr lang="en-US" sz="2000" dirty="0">
                <a:latin typeface="Courier New" pitchFamily="49" charset="0"/>
                <a:cs typeface="Courier New" pitchFamily="49" charset="0"/>
              </a:rPr>
              <a:t> = </a:t>
            </a:r>
            <a:r>
              <a:rPr lang="en-US" sz="2000" dirty="0">
                <a:solidFill>
                  <a:srgbClr val="FF0000"/>
                </a:solidFill>
                <a:latin typeface="Courier New" pitchFamily="49" charset="0"/>
                <a:cs typeface="Courier New" pitchFamily="49" charset="0"/>
              </a:rPr>
              <a:t>new </a:t>
            </a:r>
            <a:r>
              <a:rPr lang="en-US" sz="2000" dirty="0" err="1">
                <a:solidFill>
                  <a:srgbClr val="FF0000"/>
                </a:solidFill>
                <a:latin typeface="Courier New" pitchFamily="49" charset="0"/>
                <a:cs typeface="Courier New" pitchFamily="49" charset="0"/>
              </a:rPr>
              <a:t>JMenuItem</a:t>
            </a:r>
            <a:r>
              <a:rPr lang="en-US" sz="2000" dirty="0">
                <a:solidFill>
                  <a:srgbClr val="FF0000"/>
                </a:solidFill>
                <a:latin typeface="Courier New" pitchFamily="49" charset="0"/>
                <a:cs typeface="Courier New" pitchFamily="49" charset="0"/>
              </a:rPr>
              <a:t>("Open</a:t>
            </a:r>
            <a:r>
              <a:rPr lang="en-US" sz="2000" dirty="0" smtClean="0">
                <a:solidFill>
                  <a:srgbClr val="FF0000"/>
                </a:solidFill>
                <a:latin typeface="Courier New" pitchFamily="49" charset="0"/>
                <a:cs typeface="Courier New" pitchFamily="49" charset="0"/>
              </a:rPr>
              <a:t>...");</a:t>
            </a:r>
            <a:endParaRPr lang="en-US" sz="2000" dirty="0">
              <a:solidFill>
                <a:srgbClr val="FF0000"/>
              </a:solidFill>
              <a:latin typeface="Courier New" pitchFamily="49" charset="0"/>
              <a:cs typeface="Courier New" pitchFamily="49" charset="0"/>
            </a:endParaRPr>
          </a:p>
        </p:txBody>
      </p:sp>
    </p:spTree>
    <p:extLst>
      <p:ext uri="{BB962C8B-B14F-4D97-AF65-F5344CB8AC3E}">
        <p14:creationId xmlns:p14="http://schemas.microsoft.com/office/powerpoint/2010/main" val="3475018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915400" cy="7171194"/>
          </a:xfrm>
          <a:prstGeom prst="rect">
            <a:avLst/>
          </a:prstGeom>
          <a:noFill/>
        </p:spPr>
        <p:txBody>
          <a:bodyPr wrap="square" rtlCol="0">
            <a:spAutoFit/>
          </a:bodyPr>
          <a:lstStyle/>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fileMenu.add</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openMenuItem</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openMenuItem.addActionListener</a:t>
            </a:r>
            <a:r>
              <a:rPr lang="en-US" sz="2000" dirty="0">
                <a:latin typeface="Courier New" pitchFamily="49" charset="0"/>
                <a:cs typeface="Courier New" pitchFamily="49" charset="0"/>
              </a:rPr>
              <a:t>(new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JFileChooser</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fileChooser</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JFileChooser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a:t>
            </a:r>
            <a:r>
              <a:rPr lang="en-US" sz="2000" dirty="0" err="1">
                <a:latin typeface="Courier New" pitchFamily="49" charset="0"/>
                <a:cs typeface="Courier New" pitchFamily="49" charset="0"/>
              </a:rPr>
              <a:t>fileChooser.showDialog</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NotepadFrame.this</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Open") == </a:t>
            </a:r>
            <a:r>
              <a:rPr lang="en-US" sz="2000" dirty="0" err="1">
                <a:latin typeface="Courier New" pitchFamily="49" charset="0"/>
                <a:cs typeface="Courier New" pitchFamily="49" charset="0"/>
              </a:rPr>
              <a:t>JFileChooser.APPROVE_OPTION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File </a:t>
            </a:r>
            <a:r>
              <a:rPr lang="en-US" sz="2000" dirty="0" err="1">
                <a:latin typeface="Courier New" pitchFamily="49" charset="0"/>
                <a:cs typeface="Courier New" pitchFamily="49" charset="0"/>
              </a:rPr>
              <a:t>newFile</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fileChooser.</a:t>
            </a:r>
            <a:r>
              <a:rPr lang="en-US" sz="2000" dirty="0" err="1">
                <a:solidFill>
                  <a:srgbClr val="FF0000"/>
                </a:solidFill>
                <a:latin typeface="Courier New" pitchFamily="49" charset="0"/>
                <a:cs typeface="Courier New" pitchFamily="49" charset="0"/>
              </a:rPr>
              <a:t>getSelectedFile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try </a:t>
            </a:r>
            <a:r>
              <a:rPr lang="en-US" sz="2000" dirty="0">
                <a:latin typeface="Courier New" pitchFamily="49" charset="0"/>
                <a:cs typeface="Courier New" pitchFamily="49" charset="0"/>
              </a:rPr>
              <a:t>(Scanner </a:t>
            </a:r>
            <a:r>
              <a:rPr lang="en-US" sz="2000" dirty="0" err="1">
                <a:latin typeface="Courier New" pitchFamily="49" charset="0"/>
                <a:cs typeface="Courier New" pitchFamily="49" charset="0"/>
              </a:rPr>
              <a:t>fileHandler</a:t>
            </a:r>
            <a:r>
              <a:rPr lang="en-US" sz="2000" dirty="0">
                <a:latin typeface="Courier New" pitchFamily="49" charset="0"/>
                <a:cs typeface="Courier New" pitchFamily="49" charset="0"/>
              </a:rPr>
              <a:t> = </a:t>
            </a:r>
            <a:r>
              <a:rPr lang="en-US" sz="2000" dirty="0" smtClean="0">
                <a:latin typeface="Courier New" pitchFamily="49" charset="0"/>
                <a:cs typeface="Courier New" pitchFamily="49" charset="0"/>
              </a:rPr>
              <a:t>new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Scanner(</a:t>
            </a:r>
            <a:r>
              <a:rPr lang="en-US" sz="2000" dirty="0" err="1" smtClean="0">
                <a:latin typeface="Courier New" pitchFamily="49" charset="0"/>
                <a:cs typeface="Courier New" pitchFamily="49" charset="0"/>
              </a:rPr>
              <a:t>newFile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textArea.setText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while (</a:t>
            </a:r>
            <a:r>
              <a:rPr lang="en-US" sz="2000" dirty="0" err="1">
                <a:latin typeface="Courier New" pitchFamily="49" charset="0"/>
                <a:cs typeface="Courier New" pitchFamily="49" charset="0"/>
              </a:rPr>
              <a:t>fileHandler.</a:t>
            </a:r>
            <a:r>
              <a:rPr lang="en-US" sz="2000" dirty="0" err="1">
                <a:solidFill>
                  <a:srgbClr val="FF0000"/>
                </a:solidFill>
                <a:latin typeface="Courier New" pitchFamily="49" charset="0"/>
                <a:cs typeface="Courier New" pitchFamily="49" charset="0"/>
              </a:rPr>
              <a:t>hasNext</a:t>
            </a:r>
            <a:r>
              <a:rPr lang="en-US" sz="2000" dirty="0">
                <a:solidFill>
                  <a:srgbClr val="FF0000"/>
                </a:solidFill>
                <a:latin typeface="Courier New" pitchFamily="49" charset="0"/>
                <a:cs typeface="Courier New" pitchFamily="49" charset="0"/>
              </a:rPr>
              <a:t>()</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String line = </a:t>
            </a:r>
            <a:r>
              <a:rPr lang="en-US" sz="2000" dirty="0" err="1">
                <a:latin typeface="Courier New" pitchFamily="49" charset="0"/>
                <a:cs typeface="Courier New" pitchFamily="49" charset="0"/>
              </a:rPr>
              <a:t>fileHandler.</a:t>
            </a:r>
            <a:r>
              <a:rPr lang="en-US" sz="2000" dirty="0" err="1">
                <a:solidFill>
                  <a:srgbClr val="FF0000"/>
                </a:solidFill>
                <a:latin typeface="Courier New" pitchFamily="49" charset="0"/>
                <a:cs typeface="Courier New" pitchFamily="49" charset="0"/>
              </a:rPr>
              <a:t>nextLine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textArea.</a:t>
            </a:r>
            <a:r>
              <a:rPr lang="en-US" sz="2000" dirty="0" err="1">
                <a:solidFill>
                  <a:srgbClr val="FF0000"/>
                </a:solidFill>
                <a:latin typeface="Courier New" pitchFamily="49" charset="0"/>
                <a:cs typeface="Courier New" pitchFamily="49" charset="0"/>
              </a:rPr>
              <a:t>append</a:t>
            </a:r>
            <a:r>
              <a:rPr lang="en-US" sz="2000" dirty="0">
                <a:latin typeface="Courier New" pitchFamily="49" charset="0"/>
                <a:cs typeface="Courier New" pitchFamily="49" charset="0"/>
              </a:rPr>
              <a:t>(line + "\n");</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 catch (Exception exception)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add(new </a:t>
            </a:r>
            <a:r>
              <a:rPr lang="en-US" sz="2000" dirty="0" err="1">
                <a:latin typeface="Courier New" pitchFamily="49" charset="0"/>
                <a:cs typeface="Courier New" pitchFamily="49" charset="0"/>
              </a:rPr>
              <a:t>JScrollPane</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textArea</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BorderLayout.CENTER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9631618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used the </a:t>
            </a:r>
            <a:r>
              <a:rPr lang="en-US" sz="2400" dirty="0" err="1" smtClean="0">
                <a:solidFill>
                  <a:srgbClr val="0070C0"/>
                </a:solidFill>
              </a:rPr>
              <a:t>showDialog</a:t>
            </a:r>
            <a:r>
              <a:rPr lang="en-US" sz="2400" dirty="0" smtClean="0"/>
              <a:t> method to display the file dialog.</a:t>
            </a:r>
          </a:p>
          <a:p>
            <a:r>
              <a:rPr lang="en-US" sz="2400" dirty="0" smtClean="0"/>
              <a:t>We used </a:t>
            </a:r>
            <a:r>
              <a:rPr lang="en-US" sz="2400" dirty="0" smtClean="0">
                <a:solidFill>
                  <a:srgbClr val="0070C0"/>
                </a:solidFill>
              </a:rPr>
              <a:t>try-with-resources</a:t>
            </a:r>
            <a:r>
              <a:rPr lang="en-US" sz="2400" dirty="0" smtClean="0"/>
              <a:t> block when opening the file. Remember that when opening a file, something can always go wrong and we need to handle a checked exception.</a:t>
            </a:r>
          </a:p>
          <a:p>
            <a:r>
              <a:rPr lang="en-US" sz="2400" dirty="0" smtClean="0"/>
              <a:t>We keep reading the file line by line and appending the text to the text area.</a:t>
            </a:r>
            <a:endParaRPr lang="en-US" sz="2400" dirty="0"/>
          </a:p>
        </p:txBody>
      </p:sp>
    </p:spTree>
    <p:extLst>
      <p:ext uri="{BB962C8B-B14F-4D97-AF65-F5344CB8AC3E}">
        <p14:creationId xmlns:p14="http://schemas.microsoft.com/office/powerpoint/2010/main" val="2725987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Writing to Text Files</a:t>
            </a:r>
            <a:endParaRPr lang="en-US" dirty="0">
              <a:solidFill>
                <a:srgbClr val="0070C0"/>
              </a:solidFill>
            </a:endParaRPr>
          </a:p>
        </p:txBody>
      </p:sp>
      <p:sp>
        <p:nvSpPr>
          <p:cNvPr id="3" name="Content Placeholder 2"/>
          <p:cNvSpPr>
            <a:spLocks noGrp="1"/>
          </p:cNvSpPr>
          <p:nvPr>
            <p:ph idx="1"/>
          </p:nvPr>
        </p:nvSpPr>
        <p:spPr>
          <a:xfrm>
            <a:off x="457200" y="1600200"/>
            <a:ext cx="8305800" cy="4525963"/>
          </a:xfrm>
        </p:spPr>
        <p:txBody>
          <a:bodyPr>
            <a:normAutofit/>
          </a:bodyPr>
          <a:lstStyle/>
          <a:p>
            <a:r>
              <a:rPr lang="en-US" sz="2400" dirty="0" smtClean="0"/>
              <a:t>We need to create an object of type </a:t>
            </a:r>
            <a:r>
              <a:rPr lang="en-US" sz="2000" dirty="0" err="1" smtClean="0">
                <a:solidFill>
                  <a:srgbClr val="0070C0"/>
                </a:solidFill>
                <a:latin typeface="Courier New" pitchFamily="49" charset="0"/>
                <a:cs typeface="Courier New" pitchFamily="49" charset="0"/>
              </a:rPr>
              <a:t>PrintWritter</a:t>
            </a:r>
            <a:r>
              <a:rPr lang="en-US" sz="2400" dirty="0" smtClean="0"/>
              <a:t>. Then we can call the </a:t>
            </a:r>
            <a:r>
              <a:rPr lang="en-US" sz="2000" dirty="0" smtClean="0">
                <a:solidFill>
                  <a:srgbClr val="0070C0"/>
                </a:solidFill>
                <a:latin typeface="Courier New" pitchFamily="49" charset="0"/>
                <a:cs typeface="Courier New" pitchFamily="49" charset="0"/>
              </a:rPr>
              <a:t>print</a:t>
            </a:r>
            <a:r>
              <a:rPr lang="en-US" sz="2400" dirty="0" smtClean="0"/>
              <a:t>, </a:t>
            </a:r>
            <a:r>
              <a:rPr lang="en-US" sz="2000" dirty="0" err="1" smtClean="0">
                <a:solidFill>
                  <a:srgbClr val="0070C0"/>
                </a:solidFill>
                <a:latin typeface="Courier New" pitchFamily="49" charset="0"/>
                <a:cs typeface="Courier New" pitchFamily="49" charset="0"/>
              </a:rPr>
              <a:t>printf</a:t>
            </a:r>
            <a:r>
              <a:rPr lang="en-US" sz="2400" dirty="0" smtClean="0"/>
              <a:t>, and </a:t>
            </a:r>
            <a:r>
              <a:rPr lang="en-US" sz="2000" dirty="0" err="1" smtClean="0">
                <a:solidFill>
                  <a:srgbClr val="0070C0"/>
                </a:solidFill>
                <a:latin typeface="Courier New" pitchFamily="49" charset="0"/>
                <a:cs typeface="Courier New" pitchFamily="49" charset="0"/>
              </a:rPr>
              <a:t>println</a:t>
            </a:r>
            <a:r>
              <a:rPr lang="en-US" sz="2400" dirty="0" smtClean="0"/>
              <a:t> methods on the object.</a:t>
            </a:r>
          </a:p>
          <a:p>
            <a:r>
              <a:rPr lang="en-US" sz="2400" dirty="0" smtClean="0"/>
              <a:t>To constructor of the </a:t>
            </a:r>
            <a:r>
              <a:rPr lang="en-US" sz="2000" dirty="0" err="1" smtClean="0">
                <a:solidFill>
                  <a:srgbClr val="0070C0"/>
                </a:solidFill>
                <a:latin typeface="Courier New" pitchFamily="49" charset="0"/>
                <a:cs typeface="Courier New" pitchFamily="49" charset="0"/>
              </a:rPr>
              <a:t>PrintWritter</a:t>
            </a:r>
            <a:r>
              <a:rPr lang="en-US" sz="2400" dirty="0" smtClean="0"/>
              <a:t> class takes as input either the name of the file or a an object of type </a:t>
            </a:r>
            <a:r>
              <a:rPr lang="en-US" sz="2000" dirty="0" smtClean="0">
                <a:solidFill>
                  <a:srgbClr val="0070C0"/>
                </a:solidFill>
                <a:latin typeface="Courier New" pitchFamily="49" charset="0"/>
                <a:cs typeface="Courier New" pitchFamily="49" charset="0"/>
              </a:rPr>
              <a:t>File</a:t>
            </a:r>
            <a:r>
              <a:rPr lang="en-US" sz="2400" dirty="0" smtClean="0"/>
              <a:t>. Example:</a:t>
            </a:r>
          </a:p>
          <a:p>
            <a:pPr marL="0" indent="0">
              <a:buNone/>
            </a:pPr>
            <a:r>
              <a:rPr lang="en-US" sz="2000" dirty="0">
                <a:latin typeface="Courier New" pitchFamily="49" charset="0"/>
                <a:cs typeface="Courier New" pitchFamily="49" charset="0"/>
              </a:rPr>
              <a:t>try (</a:t>
            </a:r>
            <a:r>
              <a:rPr lang="en-US" sz="2000" dirty="0" err="1">
                <a:latin typeface="Courier New" pitchFamily="49" charset="0"/>
                <a:cs typeface="Courier New" pitchFamily="49" charset="0"/>
              </a:rPr>
              <a:t>PrintWriter</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fileWritter</a:t>
            </a:r>
            <a:r>
              <a:rPr lang="en-US" sz="2000" dirty="0">
                <a:latin typeface="Courier New" pitchFamily="49" charset="0"/>
                <a:cs typeface="Courier New" pitchFamily="49" charset="0"/>
              </a:rPr>
              <a:t> = new </a:t>
            </a:r>
            <a:endParaRPr lang="en-US" sz="2000" dirty="0" smtClean="0">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solidFill>
                  <a:srgbClr val="FF0000"/>
                </a:solidFill>
                <a:latin typeface="Courier New" pitchFamily="49" charset="0"/>
                <a:cs typeface="Courier New" pitchFamily="49" charset="0"/>
              </a:rPr>
              <a:t>PrintWriter</a:t>
            </a:r>
            <a:r>
              <a:rPr lang="en-US" sz="2000" dirty="0">
                <a:latin typeface="Courier New" pitchFamily="49" charset="0"/>
                <a:cs typeface="Courier New" pitchFamily="49" charset="0"/>
              </a:rPr>
              <a:t>("myFile.txt")){</a:t>
            </a: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fileWritter.println</a:t>
            </a:r>
            <a:r>
              <a:rPr lang="en-US" sz="2000" dirty="0">
                <a:latin typeface="Courier New" pitchFamily="49" charset="0"/>
                <a:cs typeface="Courier New" pitchFamily="49" charset="0"/>
              </a:rPr>
              <a:t>("Hello");</a:t>
            </a:r>
          </a:p>
          <a:p>
            <a:pPr marL="0" indent="0">
              <a:buNone/>
            </a:pP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fileWritter.println</a:t>
            </a:r>
            <a:r>
              <a:rPr lang="en-US" sz="2000" dirty="0">
                <a:latin typeface="Courier New" pitchFamily="49" charset="0"/>
                <a:cs typeface="Courier New" pitchFamily="49" charset="0"/>
              </a:rPr>
              <a:t>("Do you like Java?");</a:t>
            </a:r>
          </a:p>
          <a:p>
            <a:pPr marL="0" indent="0">
              <a:buNone/>
            </a:pPr>
            <a:r>
              <a:rPr lang="en-US" sz="2000" dirty="0">
                <a:latin typeface="Courier New" pitchFamily="49" charset="0"/>
                <a:cs typeface="Courier New" pitchFamily="49" charset="0"/>
              </a:rPr>
              <a:t>} catch (Exception exception) {</a:t>
            </a:r>
          </a:p>
          <a:p>
            <a:pPr marL="0" indent="0">
              <a:buNone/>
            </a:pPr>
            <a:r>
              <a:rPr lang="en-US" sz="2000" dirty="0">
                <a:latin typeface="Courier New" pitchFamily="49" charset="0"/>
                <a:cs typeface="Courier New" pitchFamily="49" charset="0"/>
              </a:rPr>
              <a:t>}</a:t>
            </a:r>
            <a:endParaRPr lang="en-US" sz="2000" dirty="0" smtClean="0">
              <a:latin typeface="Courier New" pitchFamily="49" charset="0"/>
              <a:cs typeface="Courier New" pitchFamily="49" charset="0"/>
            </a:endParaRPr>
          </a:p>
          <a:p>
            <a:endParaRPr lang="en-US" sz="2400" dirty="0" smtClean="0"/>
          </a:p>
          <a:p>
            <a:pPr marL="0" indent="0">
              <a:buNone/>
            </a:pPr>
            <a:endParaRPr lang="en-US" sz="2400" dirty="0"/>
          </a:p>
        </p:txBody>
      </p:sp>
    </p:spTree>
    <p:extLst>
      <p:ext uri="{BB962C8B-B14F-4D97-AF65-F5344CB8AC3E}">
        <p14:creationId xmlns:p14="http://schemas.microsoft.com/office/powerpoint/2010/main" val="732762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Notepad (with file write)</a:t>
            </a:r>
            <a:endParaRPr lang="en-US" dirty="0">
              <a:solidFill>
                <a:srgbClr val="0070C0"/>
              </a:solidFill>
            </a:endParaRPr>
          </a:p>
        </p:txBody>
      </p:sp>
      <p:sp>
        <p:nvSpPr>
          <p:cNvPr id="4" name="TextBox 3"/>
          <p:cNvSpPr txBox="1"/>
          <p:nvPr/>
        </p:nvSpPr>
        <p:spPr>
          <a:xfrm>
            <a:off x="192157" y="1593100"/>
            <a:ext cx="9110186" cy="5324535"/>
          </a:xfrm>
          <a:prstGeom prst="rect">
            <a:avLst/>
          </a:prstGeom>
          <a:noFill/>
        </p:spPr>
        <p:txBody>
          <a:bodyPr wrap="none" rtlCol="0">
            <a:spAutoFit/>
          </a:bodyPr>
          <a:lstStyle/>
          <a:p>
            <a:r>
              <a:rPr lang="en-US" sz="2000" dirty="0">
                <a:latin typeface="Courier New" pitchFamily="49" charset="0"/>
                <a:cs typeface="Courier New" pitchFamily="49" charset="0"/>
              </a:rPr>
              <a:t>import java.io</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NotepadFrame</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JMenuItem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saveMenuItem</a:t>
            </a:r>
            <a:r>
              <a:rPr lang="en-US" sz="2000" dirty="0">
                <a:latin typeface="Courier New" pitchFamily="49" charset="0"/>
                <a:cs typeface="Courier New" pitchFamily="49" charset="0"/>
              </a:rPr>
              <a:t> = </a:t>
            </a:r>
            <a:r>
              <a:rPr lang="en-US" sz="2000" dirty="0">
                <a:solidFill>
                  <a:srgbClr val="FF0000"/>
                </a:solidFill>
                <a:latin typeface="Courier New" pitchFamily="49" charset="0"/>
                <a:cs typeface="Courier New" pitchFamily="49" charset="0"/>
              </a:rPr>
              <a:t>new </a:t>
            </a:r>
            <a:r>
              <a:rPr lang="en-US" sz="2000" dirty="0" err="1">
                <a:solidFill>
                  <a:srgbClr val="FF0000"/>
                </a:solidFill>
                <a:latin typeface="Courier New" pitchFamily="49" charset="0"/>
                <a:cs typeface="Courier New" pitchFamily="49" charset="0"/>
              </a:rPr>
              <a:t>JMenuItem</a:t>
            </a:r>
            <a:r>
              <a:rPr lang="en-US" sz="2000" dirty="0">
                <a:solidFill>
                  <a:srgbClr val="FF0000"/>
                </a:solidFill>
                <a:latin typeface="Courier New" pitchFamily="49" charset="0"/>
                <a:cs typeface="Courier New" pitchFamily="49" charset="0"/>
              </a:rPr>
              <a:t>("Save...");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fileMenu.add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saveMenuItem</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saveMenuItem.addActionListener</a:t>
            </a:r>
            <a:r>
              <a:rPr lang="en-US" sz="2000" dirty="0">
                <a:latin typeface="Courier New" pitchFamily="49" charset="0"/>
                <a:cs typeface="Courier New" pitchFamily="49" charset="0"/>
              </a:rPr>
              <a:t>(new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JFileChooser</a:t>
            </a:r>
            <a:r>
              <a:rPr lang="en-US" sz="2000" dirty="0">
                <a:solidFill>
                  <a:srgbClr val="FF0000"/>
                </a:solidFill>
                <a:latin typeface="Courier New" pitchFamily="49" charset="0"/>
                <a:cs typeface="Courier New" pitchFamily="49" charset="0"/>
              </a:rPr>
              <a:t> </a:t>
            </a:r>
            <a:r>
              <a:rPr lang="en-US" sz="2000" dirty="0" err="1">
                <a:latin typeface="Courier New" pitchFamily="49" charset="0"/>
                <a:cs typeface="Courier New" pitchFamily="49" charset="0"/>
              </a:rPr>
              <a:t>fileChooser</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JFileChooser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a:t>
            </a:r>
            <a:r>
              <a:rPr lang="en-US" sz="2000" dirty="0" err="1">
                <a:latin typeface="Courier New" pitchFamily="49" charset="0"/>
                <a:cs typeface="Courier New" pitchFamily="49" charset="0"/>
              </a:rPr>
              <a:t>fileChooser.showDialog</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NotepadFrame.this</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Save") == </a:t>
            </a:r>
            <a:r>
              <a:rPr lang="en-US" sz="2000" dirty="0" err="1">
                <a:latin typeface="Courier New" pitchFamily="49" charset="0"/>
                <a:cs typeface="Courier New" pitchFamily="49" charset="0"/>
              </a:rPr>
              <a:t>JFileChooser.APPROVE_OPTION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File </a:t>
            </a:r>
            <a:r>
              <a:rPr lang="en-US" sz="2000" dirty="0" err="1">
                <a:latin typeface="Courier New" pitchFamily="49" charset="0"/>
                <a:cs typeface="Courier New" pitchFamily="49" charset="0"/>
              </a:rPr>
              <a:t>newFile</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fileChooser.</a:t>
            </a:r>
            <a:r>
              <a:rPr lang="en-US" sz="2000" dirty="0" err="1">
                <a:solidFill>
                  <a:srgbClr val="FF0000"/>
                </a:solidFill>
                <a:latin typeface="Courier New" pitchFamily="49" charset="0"/>
                <a:cs typeface="Courier New" pitchFamily="49" charset="0"/>
              </a:rPr>
              <a:t>getSelectedFile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try (</a:t>
            </a:r>
            <a:r>
              <a:rPr lang="en-US" sz="2000" dirty="0" err="1">
                <a:solidFill>
                  <a:srgbClr val="FF0000"/>
                </a:solidFill>
                <a:latin typeface="Courier New" pitchFamily="49" charset="0"/>
                <a:cs typeface="Courier New" pitchFamily="49" charset="0"/>
              </a:rPr>
              <a:t>PrintWriter</a:t>
            </a:r>
            <a:r>
              <a:rPr lang="en-US" sz="2000" dirty="0">
                <a:solidFill>
                  <a:srgbClr val="FF0000"/>
                </a:solidFill>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fileWritter</a:t>
            </a:r>
            <a:r>
              <a:rPr lang="en-US" sz="2000" dirty="0">
                <a:solidFill>
                  <a:srgbClr val="FF0000"/>
                </a:solidFill>
                <a:latin typeface="Courier New" pitchFamily="49" charset="0"/>
                <a:cs typeface="Courier New" pitchFamily="49" charset="0"/>
              </a:rPr>
              <a:t> = </a:t>
            </a:r>
            <a:endParaRPr lang="en-US" sz="2000" dirty="0" smtClean="0">
              <a:solidFill>
                <a:srgbClr val="FF0000"/>
              </a:solidFill>
              <a:latin typeface="Courier New" pitchFamily="49" charset="0"/>
              <a:cs typeface="Courier New" pitchFamily="49" charset="0"/>
            </a:endParaRPr>
          </a:p>
          <a:p>
            <a:r>
              <a:rPr lang="en-US" sz="2000" dirty="0">
                <a:solidFill>
                  <a:srgbClr val="FF0000"/>
                </a:solidFill>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                              new </a:t>
            </a:r>
            <a:r>
              <a:rPr lang="en-US" sz="2000" dirty="0" err="1">
                <a:solidFill>
                  <a:srgbClr val="FF0000"/>
                </a:solidFill>
                <a:latin typeface="Courier New" pitchFamily="49" charset="0"/>
                <a:cs typeface="Courier New" pitchFamily="49" charset="0"/>
              </a:rPr>
              <a:t>PrintWriter</a:t>
            </a:r>
            <a:r>
              <a:rPr lang="en-US" sz="2000" dirty="0">
                <a:solidFill>
                  <a:srgbClr val="FF0000"/>
                </a:solidFill>
                <a:latin typeface="Courier New" pitchFamily="49" charset="0"/>
                <a:cs typeface="Courier New" pitchFamily="49" charset="0"/>
              </a:rPr>
              <a:t>(</a:t>
            </a:r>
            <a:r>
              <a:rPr lang="en-US" sz="2000" dirty="0" err="1">
                <a:solidFill>
                  <a:srgbClr val="FF0000"/>
                </a:solidFill>
                <a:latin typeface="Courier New" pitchFamily="49" charset="0"/>
                <a:cs typeface="Courier New" pitchFamily="49" charset="0"/>
              </a:rPr>
              <a:t>newFile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fileWritter.print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textArea.getText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 catch (Exception exception)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  }</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3714028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Data Files</a:t>
            </a:r>
            <a:endParaRPr lang="en-US" dirty="0">
              <a:solidFill>
                <a:srgbClr val="0070C0"/>
              </a:solidFill>
            </a:endParaRPr>
          </a:p>
        </p:txBody>
      </p:sp>
      <p:sp>
        <p:nvSpPr>
          <p:cNvPr id="3" name="Content Placeholder 2"/>
          <p:cNvSpPr>
            <a:spLocks noGrp="1"/>
          </p:cNvSpPr>
          <p:nvPr>
            <p:ph idx="1"/>
          </p:nvPr>
        </p:nvSpPr>
        <p:spPr>
          <a:xfrm>
            <a:off x="457200" y="1600200"/>
            <a:ext cx="8458200" cy="5257800"/>
          </a:xfrm>
        </p:spPr>
        <p:txBody>
          <a:bodyPr>
            <a:normAutofit/>
          </a:bodyPr>
          <a:lstStyle/>
          <a:p>
            <a:r>
              <a:rPr lang="en-US" sz="2400" dirty="0" smtClean="0"/>
              <a:t>We will create a simple Bank Application to show how to read/save data from/to files.</a:t>
            </a:r>
          </a:p>
          <a:p>
            <a:r>
              <a:rPr lang="en-US" sz="2400" dirty="0" smtClean="0"/>
              <a:t>We can write objects to a file. Each object that is written to the disk must belong to a class that implements the </a:t>
            </a:r>
            <a:r>
              <a:rPr lang="en-US" sz="2400" dirty="0" err="1" smtClean="0">
                <a:solidFill>
                  <a:srgbClr val="0070C0"/>
                </a:solidFill>
              </a:rPr>
              <a:t>Serializable</a:t>
            </a:r>
            <a:r>
              <a:rPr lang="en-US" sz="2400" dirty="0" smtClean="0"/>
              <a:t> interface (it is an empty interface with no methods).</a:t>
            </a:r>
          </a:p>
          <a:p>
            <a:r>
              <a:rPr lang="en-US" sz="2400" dirty="0" smtClean="0"/>
              <a:t>We need to create a </a:t>
            </a:r>
            <a:r>
              <a:rPr lang="en-US" sz="2400" dirty="0" err="1" smtClean="0">
                <a:solidFill>
                  <a:srgbClr val="0070C0"/>
                </a:solidFill>
              </a:rPr>
              <a:t>FileOutputStream</a:t>
            </a:r>
            <a:r>
              <a:rPr lang="en-US" sz="2400" dirty="0" smtClean="0"/>
              <a:t>, which takes as input a file name, and an </a:t>
            </a:r>
            <a:r>
              <a:rPr lang="en-US" sz="2400" dirty="0" err="1" smtClean="0">
                <a:solidFill>
                  <a:srgbClr val="0070C0"/>
                </a:solidFill>
              </a:rPr>
              <a:t>ObjectOutputStream</a:t>
            </a:r>
            <a:r>
              <a:rPr lang="en-US" sz="2400" dirty="0" smtClean="0"/>
              <a:t>, which takes as input the file output stream in order to write to a file.</a:t>
            </a:r>
          </a:p>
          <a:p>
            <a:r>
              <a:rPr lang="en-US" sz="2400" dirty="0" smtClean="0"/>
              <a:t>Similarly, we need to create </a:t>
            </a:r>
            <a:r>
              <a:rPr lang="en-US" sz="2400" dirty="0" err="1" smtClean="0">
                <a:solidFill>
                  <a:srgbClr val="0070C0"/>
                </a:solidFill>
              </a:rPr>
              <a:t>FileInputStream</a:t>
            </a:r>
            <a:r>
              <a:rPr lang="en-US" sz="2400" dirty="0" smtClean="0"/>
              <a:t> and an </a:t>
            </a:r>
            <a:r>
              <a:rPr lang="en-US" sz="2400" dirty="0" err="1" smtClean="0">
                <a:solidFill>
                  <a:srgbClr val="0070C0"/>
                </a:solidFill>
              </a:rPr>
              <a:t>ObjectInputStream</a:t>
            </a:r>
            <a:r>
              <a:rPr lang="en-US" sz="2400" dirty="0" smtClean="0"/>
              <a:t> objects in order to read from a data file.</a:t>
            </a:r>
          </a:p>
          <a:p>
            <a:r>
              <a:rPr lang="en-US" sz="2400" dirty="0" err="1" smtClean="0">
                <a:solidFill>
                  <a:srgbClr val="0070C0"/>
                </a:solidFill>
              </a:rPr>
              <a:t>readObject</a:t>
            </a:r>
            <a:r>
              <a:rPr lang="en-US" sz="2400" dirty="0" smtClean="0"/>
              <a:t>/</a:t>
            </a:r>
            <a:r>
              <a:rPr lang="en-US" sz="2400" dirty="0" err="1" smtClean="0">
                <a:solidFill>
                  <a:srgbClr val="0070C0"/>
                </a:solidFill>
              </a:rPr>
              <a:t>writeObject</a:t>
            </a:r>
            <a:r>
              <a:rPr lang="en-US" sz="2400" dirty="0" smtClean="0"/>
              <a:t> methods can be used to read/write objects. When reading from a file, we need to cast the result.</a:t>
            </a:r>
            <a:endParaRPr lang="en-US" sz="2400" dirty="0"/>
          </a:p>
        </p:txBody>
      </p:sp>
    </p:spTree>
    <p:extLst>
      <p:ext uri="{BB962C8B-B14F-4D97-AF65-F5344CB8AC3E}">
        <p14:creationId xmlns:p14="http://schemas.microsoft.com/office/powerpoint/2010/main" val="3122631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7" y="0"/>
            <a:ext cx="9417963" cy="7171194"/>
          </a:xfrm>
          <a:prstGeom prst="rect">
            <a:avLst/>
          </a:prstGeom>
          <a:noFill/>
        </p:spPr>
        <p:txBody>
          <a:bodyPr wrap="none" rtlCol="0">
            <a:spAutoFit/>
          </a:bodyPr>
          <a:lstStyle/>
          <a:p>
            <a:r>
              <a:rPr lang="en-US" sz="2000" dirty="0">
                <a:latin typeface="Courier New" pitchFamily="49" charset="0"/>
                <a:cs typeface="Courier New" pitchFamily="49" charset="0"/>
              </a:rPr>
              <a:t>import java.io.*;</a:t>
            </a:r>
          </a:p>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BankApp</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throws Exception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ArrayList</a:t>
            </a:r>
            <a:r>
              <a:rPr lang="en-US" sz="2000" dirty="0" smtClean="0">
                <a:latin typeface="Courier New" pitchFamily="49" charset="0"/>
                <a:cs typeface="Courier New" pitchFamily="49" charset="0"/>
              </a:rPr>
              <a:t>&lt;Person</a:t>
            </a:r>
            <a:r>
              <a:rPr lang="en-US" sz="2000" dirty="0">
                <a:latin typeface="Courier New" pitchFamily="49" charset="0"/>
                <a:cs typeface="Courier New" pitchFamily="49" charset="0"/>
              </a:rPr>
              <a:t>&gt; people =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Customer bob = new Customer("Bob",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Person.Address</a:t>
            </a:r>
            <a:r>
              <a:rPr lang="en-US" sz="2000" dirty="0">
                <a:latin typeface="Courier New" pitchFamily="49" charset="0"/>
                <a:cs typeface="Courier New" pitchFamily="49" charset="0"/>
              </a:rPr>
              <a:t>(123, "Main", "Chicago", "IL", 60641),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5555555555</a:t>
            </a:r>
            <a:r>
              <a:rPr lang="en-US" sz="2000" dirty="0" smtClean="0">
                <a:solidFill>
                  <a:srgbClr val="0070C0"/>
                </a:solidFill>
                <a:latin typeface="Courier New" pitchFamily="49" charset="0"/>
                <a:cs typeface="Courier New" pitchFamily="49" charset="0"/>
              </a:rPr>
              <a:t>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Customer </a:t>
            </a:r>
            <a:r>
              <a:rPr lang="en-US" sz="2000" dirty="0" err="1">
                <a:latin typeface="Courier New" pitchFamily="49" charset="0"/>
                <a:cs typeface="Courier New" pitchFamily="49" charset="0"/>
              </a:rPr>
              <a:t>ann</a:t>
            </a:r>
            <a:r>
              <a:rPr lang="en-US" sz="2000" dirty="0">
                <a:latin typeface="Courier New" pitchFamily="49" charset="0"/>
                <a:cs typeface="Courier New" pitchFamily="49" charset="0"/>
              </a:rPr>
              <a:t> = new Customer("Ann",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Person.Address</a:t>
            </a:r>
            <a:r>
              <a:rPr lang="en-US" sz="2000" dirty="0">
                <a:latin typeface="Courier New" pitchFamily="49" charset="0"/>
                <a:cs typeface="Courier New" pitchFamily="49" charset="0"/>
              </a:rPr>
              <a:t>(444, "King", "New York", "NY", 10466),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666666666</a:t>
            </a:r>
            <a:r>
              <a:rPr lang="en-US" sz="2000" dirty="0" smtClean="0">
                <a:solidFill>
                  <a:srgbClr val="0070C0"/>
                </a:solidFill>
                <a:latin typeface="Courier New" pitchFamily="49" charset="0"/>
                <a:cs typeface="Courier New" pitchFamily="49" charset="0"/>
              </a:rPr>
              <a:t>L</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Employee </a:t>
            </a:r>
            <a:r>
              <a:rPr lang="en-US" sz="2000" dirty="0" err="1">
                <a:latin typeface="Courier New" pitchFamily="49" charset="0"/>
                <a:cs typeface="Courier New" pitchFamily="49" charset="0"/>
              </a:rPr>
              <a:t>suzan</a:t>
            </a:r>
            <a:r>
              <a:rPr lang="en-US" sz="2000" dirty="0">
                <a:latin typeface="Courier New" pitchFamily="49" charset="0"/>
                <a:cs typeface="Courier New" pitchFamily="49" charset="0"/>
              </a:rPr>
              <a:t> = new Employee("Suzan",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new </a:t>
            </a:r>
            <a:r>
              <a:rPr lang="en-US" sz="2000" dirty="0" err="1">
                <a:latin typeface="Courier New" pitchFamily="49" charset="0"/>
                <a:cs typeface="Courier New" pitchFamily="49" charset="0"/>
              </a:rPr>
              <a:t>Person.Address</a:t>
            </a:r>
            <a:r>
              <a:rPr lang="en-US" sz="2000" dirty="0">
                <a:latin typeface="Courier New" pitchFamily="49" charset="0"/>
                <a:cs typeface="Courier New" pitchFamily="49" charset="0"/>
              </a:rPr>
              <a:t>(444, "King", "New York", "NY", 10466),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777777777</a:t>
            </a:r>
            <a:r>
              <a:rPr lang="en-US" sz="2000" dirty="0" smtClean="0">
                <a:solidFill>
                  <a:srgbClr val="0070C0"/>
                </a:solidFill>
                <a:latin typeface="Courier New" pitchFamily="49" charset="0"/>
                <a:cs typeface="Courier New" pitchFamily="49" charset="0"/>
              </a:rPr>
              <a:t>L</a:t>
            </a:r>
            <a:r>
              <a:rPr lang="en-US" sz="2000" dirty="0">
                <a:latin typeface="Courier New" pitchFamily="49" charset="0"/>
                <a:cs typeface="Courier New" pitchFamily="49" charset="0"/>
              </a:rPr>
              <a:t>, 80000);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people.add</a:t>
            </a:r>
            <a:r>
              <a:rPr lang="en-US" sz="2000" dirty="0">
                <a:latin typeface="Courier New" pitchFamily="49" charset="0"/>
                <a:cs typeface="Courier New" pitchFamily="49" charset="0"/>
              </a:rPr>
              <a:t>(bob);</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people.add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ann</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people.add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suzan</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 account1 = new </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(1000, bob);</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bob.addBankAccount</a:t>
            </a:r>
            <a:r>
              <a:rPr lang="en-US" sz="2000" dirty="0">
                <a:latin typeface="Courier New" pitchFamily="49" charset="0"/>
                <a:cs typeface="Courier New" pitchFamily="49" charset="0"/>
              </a:rPr>
              <a:t>(account1);</a:t>
            </a:r>
          </a:p>
          <a:p>
            <a:r>
              <a:rPr lang="en-US" sz="2000" dirty="0">
                <a:latin typeface="Courier New" pitchFamily="49" charset="0"/>
                <a:cs typeface="Courier New" pitchFamily="49" charset="0"/>
              </a:rPr>
              <a:t>    account1.deposit(100000, </a:t>
            </a:r>
            <a:r>
              <a:rPr lang="en-US" sz="2000" dirty="0" err="1">
                <a:latin typeface="Courier New" pitchFamily="49" charset="0"/>
                <a:cs typeface="Courier New" pitchFamily="49" charset="0"/>
              </a:rPr>
              <a:t>suzan</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 account2 = new </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(50000, </a:t>
            </a:r>
            <a:r>
              <a:rPr lang="en-US" sz="2000" dirty="0" err="1">
                <a:latin typeface="Courier New" pitchFamily="49" charset="0"/>
                <a:cs typeface="Courier New" pitchFamily="49" charset="0"/>
              </a:rPr>
              <a:t>ann</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3907628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264075" cy="7171194"/>
          </a:xfrm>
          <a:prstGeom prst="rect">
            <a:avLst/>
          </a:prstGeom>
          <a:noFill/>
        </p:spPr>
        <p:txBody>
          <a:bodyPr wrap="none" rtlCol="0">
            <a:spAutoFit/>
          </a:bodyPr>
          <a:lstStyle/>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ann.addBankAccount</a:t>
            </a:r>
            <a:r>
              <a:rPr lang="en-US" sz="2000" dirty="0" smtClean="0">
                <a:latin typeface="Courier New" pitchFamily="49" charset="0"/>
                <a:cs typeface="Courier New" pitchFamily="49" charset="0"/>
              </a:rPr>
              <a:t>(account2</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account2.withdraw(200, </a:t>
            </a:r>
            <a:r>
              <a:rPr lang="en-US" sz="2000" dirty="0" err="1">
                <a:latin typeface="Courier New" pitchFamily="49" charset="0"/>
                <a:cs typeface="Courier New" pitchFamily="49" charset="0"/>
              </a:rPr>
              <a:t>suzan</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FileOutputStream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fileOut</a:t>
            </a:r>
            <a:r>
              <a:rPr lang="en-US" sz="2000" dirty="0">
                <a:latin typeface="Courier New" pitchFamily="49" charset="0"/>
                <a:cs typeface="Courier New" pitchFamily="49" charset="0"/>
              </a:rPr>
              <a:t>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FileOutputStream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bank.ser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ObjectOutputStream</a:t>
            </a:r>
            <a:r>
              <a:rPr lang="en-US" sz="2000" dirty="0">
                <a:latin typeface="Courier New" pitchFamily="49" charset="0"/>
                <a:cs typeface="Courier New" pitchFamily="49" charset="0"/>
              </a:rPr>
              <a:t> out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ObjectOutputStream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fileOut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out.</a:t>
            </a:r>
            <a:r>
              <a:rPr lang="en-US" sz="2000" dirty="0" err="1">
                <a:solidFill>
                  <a:srgbClr val="FF0000"/>
                </a:solidFill>
                <a:latin typeface="Courier New" pitchFamily="49" charset="0"/>
                <a:cs typeface="Courier New" pitchFamily="49" charset="0"/>
              </a:rPr>
              <a:t>writeObject</a:t>
            </a:r>
            <a:r>
              <a:rPr lang="en-US" sz="2000" dirty="0">
                <a:latin typeface="Courier New" pitchFamily="49" charset="0"/>
                <a:cs typeface="Courier New" pitchFamily="49" charset="0"/>
              </a:rPr>
              <a:t>(people);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out.close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fileOut.close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people = null;</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FileInputStream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fileIn</a:t>
            </a:r>
            <a:r>
              <a:rPr lang="en-US" sz="2000" dirty="0">
                <a:latin typeface="Courier New" pitchFamily="49" charset="0"/>
                <a:cs typeface="Courier New" pitchFamily="49" charset="0"/>
              </a:rPr>
              <a:t>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FileInputStream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bank.ser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ObjectInputStream</a:t>
            </a:r>
            <a:r>
              <a:rPr lang="en-US" sz="2000" dirty="0">
                <a:solidFill>
                  <a:srgbClr val="FF0000"/>
                </a:solidFill>
                <a:latin typeface="Courier New" pitchFamily="49" charset="0"/>
                <a:cs typeface="Courier New" pitchFamily="49" charset="0"/>
              </a:rPr>
              <a:t> </a:t>
            </a:r>
            <a:r>
              <a:rPr lang="en-US" sz="2000" dirty="0">
                <a:latin typeface="Courier New" pitchFamily="49" charset="0"/>
                <a:cs typeface="Courier New" pitchFamily="49" charset="0"/>
              </a:rPr>
              <a:t>in = new </a:t>
            </a:r>
            <a:r>
              <a:rPr lang="en-US" sz="2000" dirty="0" err="1">
                <a:latin typeface="Courier New" pitchFamily="49" charset="0"/>
                <a:cs typeface="Courier New" pitchFamily="49" charset="0"/>
              </a:rPr>
              <a:t>ObjectInputStream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fileIn</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people = (</a:t>
            </a:r>
            <a:r>
              <a:rPr lang="en-US" sz="2000" dirty="0" err="1">
                <a:solidFill>
                  <a:srgbClr val="FF0000"/>
                </a:solidFill>
                <a:latin typeface="Courier New" pitchFamily="49" charset="0"/>
                <a:cs typeface="Courier New" pitchFamily="49" charset="0"/>
              </a:rPr>
              <a:t>ArrayList</a:t>
            </a:r>
            <a:r>
              <a:rPr lang="en-US" sz="2000" dirty="0">
                <a:solidFill>
                  <a:srgbClr val="FF0000"/>
                </a:solidFill>
                <a:latin typeface="Courier New" pitchFamily="49" charset="0"/>
                <a:cs typeface="Courier New" pitchFamily="49" charset="0"/>
              </a:rPr>
              <a:t>&lt;Person&gt;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a:t>
            </a:r>
            <a:r>
              <a:rPr lang="en-US" sz="2000" dirty="0" err="1">
                <a:solidFill>
                  <a:srgbClr val="FF0000"/>
                </a:solidFill>
                <a:latin typeface="Courier New" pitchFamily="49" charset="0"/>
                <a:cs typeface="Courier New" pitchFamily="49" charset="0"/>
              </a:rPr>
              <a:t>readObject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in.close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fileIn.close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for(Person p: people){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(p);</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200290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The </a:t>
            </a:r>
            <a:r>
              <a:rPr lang="en-US" dirty="0" smtClean="0">
                <a:solidFill>
                  <a:srgbClr val="FF0000"/>
                </a:solidFill>
              </a:rPr>
              <a:t>try-catch</a:t>
            </a:r>
            <a:r>
              <a:rPr lang="en-US" dirty="0" smtClean="0">
                <a:solidFill>
                  <a:srgbClr val="0070C0"/>
                </a:solidFill>
              </a:rPr>
              <a:t> Block</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can surround statements that can raise an exception in a </a:t>
            </a:r>
            <a:r>
              <a:rPr lang="en-US" sz="2400" dirty="0" smtClean="0">
                <a:solidFill>
                  <a:srgbClr val="0070C0"/>
                </a:solidFill>
              </a:rPr>
              <a:t>try</a:t>
            </a:r>
            <a:r>
              <a:rPr lang="en-US" sz="2400" dirty="0" smtClean="0"/>
              <a:t> block.</a:t>
            </a:r>
          </a:p>
          <a:p>
            <a:r>
              <a:rPr lang="en-US" sz="2400" dirty="0" smtClean="0"/>
              <a:t>If something goes wrong, then an exception object is created and control is passed to the </a:t>
            </a:r>
            <a:r>
              <a:rPr lang="en-US" sz="2400" dirty="0" smtClean="0">
                <a:solidFill>
                  <a:srgbClr val="0070C0"/>
                </a:solidFill>
              </a:rPr>
              <a:t>catch</a:t>
            </a:r>
            <a:r>
              <a:rPr lang="en-US" sz="2400" dirty="0" smtClean="0"/>
              <a:t> block.</a:t>
            </a:r>
          </a:p>
          <a:p>
            <a:r>
              <a:rPr lang="en-US" sz="2400" dirty="0" smtClean="0"/>
              <a:t>The catch block gets as a parameter the exception object.</a:t>
            </a:r>
          </a:p>
          <a:p>
            <a:r>
              <a:rPr lang="en-US" sz="2400" dirty="0" smtClean="0"/>
              <a:t>All exception classes inherit from the </a:t>
            </a:r>
            <a:r>
              <a:rPr lang="en-US" sz="2400" dirty="0" smtClean="0">
                <a:solidFill>
                  <a:srgbClr val="0070C0"/>
                </a:solidFill>
              </a:rPr>
              <a:t>Exception</a:t>
            </a:r>
            <a:r>
              <a:rPr lang="en-US" sz="2400" dirty="0" smtClean="0"/>
              <a:t> class.</a:t>
            </a:r>
          </a:p>
          <a:p>
            <a:r>
              <a:rPr lang="en-US" sz="2400" dirty="0" smtClean="0"/>
              <a:t>For example, an exception of type </a:t>
            </a:r>
            <a:r>
              <a:rPr lang="en-US" sz="2400" dirty="0" err="1" smtClean="0">
                <a:solidFill>
                  <a:srgbClr val="0070C0"/>
                </a:solidFill>
              </a:rPr>
              <a:t>InputMismatchException</a:t>
            </a:r>
            <a:r>
              <a:rPr lang="en-US" sz="2400" dirty="0" smtClean="0"/>
              <a:t> is generated when the user enters data of the wrong type.</a:t>
            </a:r>
          </a:p>
          <a:p>
            <a:r>
              <a:rPr lang="en-US" sz="2400" dirty="0" smtClean="0"/>
              <a:t>Consider a program that wants to make sure the user enters an integer. Next, we show several options.</a:t>
            </a:r>
            <a:endParaRPr lang="en-US" sz="2400" dirty="0"/>
          </a:p>
        </p:txBody>
      </p:sp>
    </p:spTree>
    <p:extLst>
      <p:ext uri="{BB962C8B-B14F-4D97-AF65-F5344CB8AC3E}">
        <p14:creationId xmlns:p14="http://schemas.microsoft.com/office/powerpoint/2010/main" val="1517079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Notes</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The constructor of the </a:t>
            </a:r>
            <a:r>
              <a:rPr lang="en-US" sz="2400" dirty="0" smtClean="0">
                <a:solidFill>
                  <a:srgbClr val="0070C0"/>
                </a:solidFill>
              </a:rPr>
              <a:t>Person</a:t>
            </a:r>
            <a:r>
              <a:rPr lang="en-US" sz="2400" dirty="0" smtClean="0"/>
              <a:t> class takes as input name, address, and phone number. </a:t>
            </a:r>
            <a:r>
              <a:rPr lang="en-US" sz="2400" dirty="0" smtClean="0">
                <a:solidFill>
                  <a:srgbClr val="0070C0"/>
                </a:solidFill>
              </a:rPr>
              <a:t>Address</a:t>
            </a:r>
            <a:r>
              <a:rPr lang="en-US" sz="2400" dirty="0" smtClean="0"/>
              <a:t> is a static nested class of the class </a:t>
            </a:r>
            <a:r>
              <a:rPr lang="en-US" sz="2400" dirty="0" smtClean="0">
                <a:solidFill>
                  <a:srgbClr val="0070C0"/>
                </a:solidFill>
              </a:rPr>
              <a:t>Person</a:t>
            </a:r>
            <a:r>
              <a:rPr lang="en-US" sz="2400" dirty="0" smtClean="0"/>
              <a:t>. The phone number is stored in a </a:t>
            </a:r>
            <a:r>
              <a:rPr lang="en-US" sz="2400" dirty="0" smtClean="0">
                <a:solidFill>
                  <a:srgbClr val="0070C0"/>
                </a:solidFill>
              </a:rPr>
              <a:t>long</a:t>
            </a:r>
            <a:r>
              <a:rPr lang="en-US" sz="2400" dirty="0" smtClean="0"/>
              <a:t>.</a:t>
            </a:r>
          </a:p>
          <a:p>
            <a:r>
              <a:rPr lang="en-US" sz="2400" dirty="0" smtClean="0"/>
              <a:t>The constructor of the </a:t>
            </a:r>
            <a:r>
              <a:rPr lang="en-US" sz="2400" dirty="0" err="1" smtClean="0">
                <a:solidFill>
                  <a:srgbClr val="0070C0"/>
                </a:solidFill>
              </a:rPr>
              <a:t>BankAccount</a:t>
            </a:r>
            <a:r>
              <a:rPr lang="en-US" sz="2400" dirty="0" smtClean="0">
                <a:solidFill>
                  <a:srgbClr val="0070C0"/>
                </a:solidFill>
              </a:rPr>
              <a:t> </a:t>
            </a:r>
            <a:r>
              <a:rPr lang="en-US" sz="2400" dirty="0" smtClean="0"/>
              <a:t>class takes as input initial deposit and customer reference.</a:t>
            </a:r>
          </a:p>
          <a:p>
            <a:r>
              <a:rPr lang="en-US" sz="2400" dirty="0" smtClean="0"/>
              <a:t>The </a:t>
            </a:r>
            <a:r>
              <a:rPr lang="en-US" sz="2400" dirty="0" smtClean="0">
                <a:solidFill>
                  <a:srgbClr val="0070C0"/>
                </a:solidFill>
              </a:rPr>
              <a:t>.</a:t>
            </a:r>
            <a:r>
              <a:rPr lang="en-US" sz="2400" dirty="0" err="1" smtClean="0">
                <a:solidFill>
                  <a:srgbClr val="0070C0"/>
                </a:solidFill>
              </a:rPr>
              <a:t>ser</a:t>
            </a:r>
            <a:r>
              <a:rPr lang="en-US" sz="2400" dirty="0" smtClean="0">
                <a:solidFill>
                  <a:srgbClr val="0070C0"/>
                </a:solidFill>
              </a:rPr>
              <a:t> </a:t>
            </a:r>
            <a:r>
              <a:rPr lang="en-US" sz="2400" dirty="0" smtClean="0"/>
              <a:t>extension is common for data files produced by serializing objects.</a:t>
            </a:r>
          </a:p>
          <a:p>
            <a:r>
              <a:rPr lang="en-US" sz="2400" dirty="0" smtClean="0"/>
              <a:t>The </a:t>
            </a:r>
            <a:r>
              <a:rPr lang="en-US" sz="2400" dirty="0" err="1" smtClean="0">
                <a:solidFill>
                  <a:srgbClr val="0070C0"/>
                </a:solidFill>
              </a:rPr>
              <a:t>writeObject</a:t>
            </a:r>
            <a:r>
              <a:rPr lang="en-US" sz="2400" dirty="0" smtClean="0">
                <a:solidFill>
                  <a:srgbClr val="0070C0"/>
                </a:solidFill>
              </a:rPr>
              <a:t> </a:t>
            </a:r>
            <a:r>
              <a:rPr lang="en-US" sz="2400" dirty="0" smtClean="0"/>
              <a:t>method is very smart. Every object will be stored exactly once in the file, even if there are circular references. For example, when we store a person, we also store their bank account information in the file.</a:t>
            </a:r>
            <a:endParaRPr lang="en-US" sz="2400" dirty="0"/>
          </a:p>
        </p:txBody>
      </p:sp>
    </p:spTree>
    <p:extLst>
      <p:ext uri="{BB962C8B-B14F-4D97-AF65-F5344CB8AC3E}">
        <p14:creationId xmlns:p14="http://schemas.microsoft.com/office/powerpoint/2010/main" val="308930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0"/>
            <a:ext cx="9264075" cy="6555641"/>
          </a:xfrm>
          <a:prstGeom prst="rect">
            <a:avLst/>
          </a:prstGeom>
          <a:noFill/>
        </p:spPr>
        <p:txBody>
          <a:bodyPr wrap="none" rtlCol="0">
            <a:spAutoFit/>
          </a:bodyPr>
          <a:lstStyle/>
          <a:p>
            <a:r>
              <a:rPr lang="en-US" sz="2000" dirty="0">
                <a:latin typeface="Courier New" pitchFamily="49" charset="0"/>
                <a:cs typeface="Courier New" pitchFamily="49" charset="0"/>
              </a:rPr>
              <a:t>public class Person </a:t>
            </a:r>
            <a:r>
              <a:rPr lang="en-US" sz="2000" dirty="0">
                <a:solidFill>
                  <a:srgbClr val="FF0000"/>
                </a:solidFill>
                <a:latin typeface="Courier New" pitchFamily="49" charset="0"/>
                <a:cs typeface="Courier New" pitchFamily="49" charset="0"/>
              </a:rPr>
              <a:t>implements </a:t>
            </a:r>
            <a:r>
              <a:rPr lang="en-US" sz="2000" dirty="0" err="1">
                <a:solidFill>
                  <a:srgbClr val="FF0000"/>
                </a:solidFill>
                <a:latin typeface="Courier New" pitchFamily="49" charset="0"/>
                <a:cs typeface="Courier New" pitchFamily="49" charset="0"/>
              </a:rPr>
              <a:t>Serializable</a:t>
            </a:r>
            <a:r>
              <a:rPr lang="en-US" sz="2000" dirty="0">
                <a:solidFill>
                  <a:srgbClr val="FF0000"/>
                </a:solidFill>
                <a:latin typeface="Courier New" pitchFamily="49" charset="0"/>
                <a:cs typeface="Courier New" pitchFamily="49" charset="0"/>
              </a:rPr>
              <a:t> </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long id;</a:t>
            </a:r>
          </a:p>
          <a:p>
            <a:r>
              <a:rPr lang="en-US" sz="2000" dirty="0">
                <a:latin typeface="Courier New" pitchFamily="49" charset="0"/>
                <a:cs typeface="Courier New" pitchFamily="49" charset="0"/>
              </a:rPr>
              <a:t>  private String name;</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private static long </a:t>
            </a:r>
            <a:r>
              <a:rPr lang="en-US" sz="2000" dirty="0" err="1">
                <a:solidFill>
                  <a:srgbClr val="FF0000"/>
                </a:solidFill>
                <a:latin typeface="Courier New" pitchFamily="49" charset="0"/>
                <a:cs typeface="Courier New" pitchFamily="49" charset="0"/>
              </a:rPr>
              <a:t>idCounter</a:t>
            </a:r>
            <a:r>
              <a:rPr lang="en-US" sz="2000" dirty="0">
                <a:solidFill>
                  <a:srgbClr val="FF0000"/>
                </a:solidFill>
                <a:latin typeface="Courier New" pitchFamily="49" charset="0"/>
                <a:cs typeface="Courier New" pitchFamily="49" charset="0"/>
              </a:rPr>
              <a:t> = 0;</a:t>
            </a:r>
          </a:p>
          <a:p>
            <a:r>
              <a:rPr lang="en-US" sz="2000" dirty="0">
                <a:latin typeface="Courier New" pitchFamily="49" charset="0"/>
                <a:cs typeface="Courier New" pitchFamily="49" charset="0"/>
              </a:rPr>
              <a:t>  private Address </a:t>
            </a:r>
            <a:r>
              <a:rPr lang="en-US" sz="2000" dirty="0" err="1">
                <a:latin typeface="Courier New" pitchFamily="49" charset="0"/>
                <a:cs typeface="Courier New" pitchFamily="49" charset="0"/>
              </a:rPr>
              <a:t>address</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long </a:t>
            </a:r>
            <a:r>
              <a:rPr lang="en-US" sz="2000" dirty="0" err="1">
                <a:latin typeface="Courier New" pitchFamily="49" charset="0"/>
                <a:cs typeface="Courier New" pitchFamily="49" charset="0"/>
              </a:rPr>
              <a:t>phoneNumber</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Person(String name, Address </a:t>
            </a:r>
            <a:r>
              <a:rPr lang="en-US" sz="2000" dirty="0" err="1">
                <a:latin typeface="Courier New" pitchFamily="49" charset="0"/>
                <a:cs typeface="Courier New" pitchFamily="49" charset="0"/>
              </a:rPr>
              <a:t>address</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long </a:t>
            </a:r>
            <a:r>
              <a:rPr lang="en-US" sz="2000" dirty="0" err="1">
                <a:latin typeface="Courier New" pitchFamily="49" charset="0"/>
                <a:cs typeface="Courier New" pitchFamily="49" charset="0"/>
              </a:rPr>
              <a:t>phoneNumber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id = </a:t>
            </a:r>
            <a:r>
              <a:rPr lang="en-US" sz="2000" dirty="0" err="1">
                <a:solidFill>
                  <a:srgbClr val="FF0000"/>
                </a:solidFill>
                <a:latin typeface="Courier New" pitchFamily="49" charset="0"/>
                <a:cs typeface="Courier New" pitchFamily="49" charset="0"/>
              </a:rPr>
              <a:t>idCounter</a:t>
            </a:r>
            <a:r>
              <a:rPr lang="en-US" sz="2000" dirty="0">
                <a:solidFill>
                  <a:srgbClr val="FF0000"/>
                </a:solidFill>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idCounter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this.name = name;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this.phoneNumber</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phoneNumber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this.address</a:t>
            </a:r>
            <a:r>
              <a:rPr lang="en-US" sz="2000" dirty="0">
                <a:latin typeface="Courier New" pitchFamily="49" charset="0"/>
                <a:cs typeface="Courier New" pitchFamily="49" charset="0"/>
              </a:rPr>
              <a:t> = address;</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String </a:t>
            </a:r>
            <a:r>
              <a:rPr lang="en-US" sz="2000" dirty="0" err="1">
                <a:latin typeface="Courier New" pitchFamily="49" charset="0"/>
                <a:cs typeface="Courier New" pitchFamily="49" charset="0"/>
              </a:rPr>
              <a:t>toString</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return "name = " + name + " " + address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 </a:t>
            </a:r>
            <a:r>
              <a:rPr lang="en-US" sz="2000" dirty="0">
                <a:latin typeface="Courier New" pitchFamily="49" charset="0"/>
                <a:cs typeface="Courier New" pitchFamily="49" charset="0"/>
              </a:rPr>
              <a:t>Phone number: " + </a:t>
            </a:r>
            <a:r>
              <a:rPr lang="en-US" sz="2000" dirty="0" err="1">
                <a:latin typeface="Courier New" pitchFamily="49" charset="0"/>
                <a:cs typeface="Courier New" pitchFamily="49" charset="0"/>
              </a:rPr>
              <a:t>phoneNumber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3508021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40307"/>
          </a:xfrm>
          <a:prstGeom prst="rect">
            <a:avLst/>
          </a:prstGeom>
        </p:spPr>
        <p:txBody>
          <a:bodyPr wrap="square">
            <a:spAutoFit/>
          </a:bodyPr>
          <a:lstStyle/>
          <a:p>
            <a:r>
              <a:rPr lang="en-US" dirty="0">
                <a:latin typeface="Courier New" pitchFamily="49" charset="0"/>
                <a:cs typeface="Courier New" pitchFamily="49" charset="0"/>
              </a:rPr>
              <a:t> public long </a:t>
            </a:r>
            <a:r>
              <a:rPr lang="en-US" dirty="0" err="1">
                <a:latin typeface="Courier New" pitchFamily="49" charset="0"/>
                <a:cs typeface="Courier New" pitchFamily="49" charset="0"/>
              </a:rPr>
              <a:t>getID</a:t>
            </a:r>
            <a:r>
              <a:rPr lang="en-US" dirty="0">
                <a:latin typeface="Courier New" pitchFamily="49" charset="0"/>
                <a:cs typeface="Courier New" pitchFamily="49" charset="0"/>
              </a:rPr>
              <a:t>() {</a:t>
            </a:r>
          </a:p>
          <a:p>
            <a:r>
              <a:rPr lang="en-US" dirty="0">
                <a:latin typeface="Courier New" pitchFamily="49" charset="0"/>
                <a:cs typeface="Courier New" pitchFamily="49" charset="0"/>
              </a:rPr>
              <a:t>    return id;</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a:t>
            </a:r>
            <a:r>
              <a:rPr lang="en-US" dirty="0">
                <a:solidFill>
                  <a:srgbClr val="FF0000"/>
                </a:solidFill>
                <a:latin typeface="Courier New" pitchFamily="49" charset="0"/>
                <a:cs typeface="Courier New" pitchFamily="49" charset="0"/>
              </a:rPr>
              <a:t>static class Address </a:t>
            </a:r>
            <a:r>
              <a:rPr lang="en-US" dirty="0">
                <a:latin typeface="Courier New" pitchFamily="49" charset="0"/>
                <a:cs typeface="Courier New" pitchFamily="49" charset="0"/>
              </a:rPr>
              <a:t>implements </a:t>
            </a:r>
            <a:r>
              <a:rPr lang="en-US" dirty="0" err="1">
                <a:latin typeface="Courier New" pitchFamily="49" charset="0"/>
                <a:cs typeface="Courier New" pitchFamily="49" charset="0"/>
              </a:rPr>
              <a:t>Serializable</a:t>
            </a:r>
            <a:r>
              <a:rPr lang="en-US" dirty="0">
                <a:latin typeface="Courier New" pitchFamily="49" charset="0"/>
                <a:cs typeface="Courier New" pitchFamily="49" charset="0"/>
              </a:rPr>
              <a:t> {</a:t>
            </a:r>
          </a:p>
          <a:p>
            <a:r>
              <a:rPr lang="en-US" dirty="0">
                <a:latin typeface="Courier New" pitchFamily="49" charset="0"/>
                <a:cs typeface="Courier New" pitchFamily="49" charset="0"/>
              </a:rPr>
              <a:t>    private </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streetNumber</a:t>
            </a:r>
            <a:r>
              <a:rPr lang="en-US" dirty="0">
                <a:latin typeface="Courier New" pitchFamily="49" charset="0"/>
                <a:cs typeface="Courier New" pitchFamily="49" charset="0"/>
              </a:rPr>
              <a:t>;</a:t>
            </a:r>
          </a:p>
          <a:p>
            <a:r>
              <a:rPr lang="en-US" dirty="0">
                <a:latin typeface="Courier New" pitchFamily="49" charset="0"/>
                <a:cs typeface="Courier New" pitchFamily="49" charset="0"/>
              </a:rPr>
              <a:t>    private String </a:t>
            </a:r>
            <a:r>
              <a:rPr lang="en-US" dirty="0" err="1">
                <a:latin typeface="Courier New" pitchFamily="49" charset="0"/>
                <a:cs typeface="Courier New" pitchFamily="49" charset="0"/>
              </a:rPr>
              <a:t>streetName</a:t>
            </a:r>
            <a:r>
              <a:rPr lang="en-US" dirty="0">
                <a:latin typeface="Courier New" pitchFamily="49" charset="0"/>
                <a:cs typeface="Courier New" pitchFamily="49" charset="0"/>
              </a:rPr>
              <a:t>;</a:t>
            </a:r>
          </a:p>
          <a:p>
            <a:r>
              <a:rPr lang="en-US" dirty="0">
                <a:latin typeface="Courier New" pitchFamily="49" charset="0"/>
                <a:cs typeface="Courier New" pitchFamily="49" charset="0"/>
              </a:rPr>
              <a:t>    private String </a:t>
            </a:r>
            <a:r>
              <a:rPr lang="en-US" dirty="0" err="1">
                <a:latin typeface="Courier New" pitchFamily="49" charset="0"/>
                <a:cs typeface="Courier New" pitchFamily="49" charset="0"/>
              </a:rPr>
              <a:t>cityName</a:t>
            </a:r>
            <a:r>
              <a:rPr lang="en-US" dirty="0">
                <a:latin typeface="Courier New" pitchFamily="49" charset="0"/>
                <a:cs typeface="Courier New" pitchFamily="49" charset="0"/>
              </a:rPr>
              <a:t>;</a:t>
            </a:r>
          </a:p>
          <a:p>
            <a:r>
              <a:rPr lang="en-US" dirty="0">
                <a:latin typeface="Courier New" pitchFamily="49" charset="0"/>
                <a:cs typeface="Courier New" pitchFamily="49" charset="0"/>
              </a:rPr>
              <a:t>    private String state;</a:t>
            </a:r>
          </a:p>
          <a:p>
            <a:r>
              <a:rPr lang="en-US" dirty="0">
                <a:latin typeface="Courier New" pitchFamily="49" charset="0"/>
                <a:cs typeface="Courier New" pitchFamily="49" charset="0"/>
              </a:rPr>
              <a:t>    private </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zipCode</a:t>
            </a:r>
            <a:r>
              <a:rPr lang="en-US" dirty="0">
                <a:latin typeface="Courier New" pitchFamily="49" charset="0"/>
                <a:cs typeface="Courier New" pitchFamily="49" charset="0"/>
              </a:rPr>
              <a:t>;</a:t>
            </a:r>
          </a:p>
          <a:p>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Address(</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streetNumber</a:t>
            </a:r>
            <a:r>
              <a:rPr lang="en-US" dirty="0">
                <a:latin typeface="Courier New" pitchFamily="49" charset="0"/>
                <a:cs typeface="Courier New" pitchFamily="49" charset="0"/>
              </a:rPr>
              <a:t>, String </a:t>
            </a:r>
            <a:r>
              <a:rPr lang="en-US" dirty="0" err="1">
                <a:latin typeface="Courier New" pitchFamily="49" charset="0"/>
                <a:cs typeface="Courier New" pitchFamily="49" charset="0"/>
              </a:rPr>
              <a:t>streetName</a:t>
            </a:r>
            <a:r>
              <a:rPr lang="en-US" dirty="0">
                <a:latin typeface="Courier New" pitchFamily="49" charset="0"/>
                <a:cs typeface="Courier New" pitchFamily="49" charset="0"/>
              </a:rPr>
              <a:t>, String </a:t>
            </a:r>
            <a:endParaRPr lang="en-US" dirty="0" smtClean="0">
              <a:latin typeface="Courier New" pitchFamily="49" charset="0"/>
              <a:cs typeface="Courier New" pitchFamily="49" charset="0"/>
            </a:endParaRP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cityName</a:t>
            </a:r>
            <a:r>
              <a:rPr lang="en-US" dirty="0">
                <a:latin typeface="Courier New" pitchFamily="49" charset="0"/>
                <a:cs typeface="Courier New" pitchFamily="49" charset="0"/>
              </a:rPr>
              <a:t>, String state, </a:t>
            </a:r>
            <a:r>
              <a:rPr lang="en-US" dirty="0" err="1">
                <a:latin typeface="Courier New" pitchFamily="49" charset="0"/>
                <a:cs typeface="Courier New" pitchFamily="49" charset="0"/>
              </a:rPr>
              <a:t>int</a:t>
            </a:r>
            <a:r>
              <a:rPr lang="en-US" dirty="0">
                <a:latin typeface="Courier New" pitchFamily="49" charset="0"/>
                <a:cs typeface="Courier New" pitchFamily="49" charset="0"/>
              </a:rPr>
              <a:t> </a:t>
            </a:r>
            <a:r>
              <a:rPr lang="en-US" dirty="0" err="1">
                <a:latin typeface="Courier New" pitchFamily="49" charset="0"/>
                <a:cs typeface="Courier New" pitchFamily="49" charset="0"/>
              </a:rPr>
              <a:t>zipCode</a:t>
            </a:r>
            <a:r>
              <a:rPr lang="en-US" dirty="0">
                <a:latin typeface="Courier New" pitchFamily="49" charset="0"/>
                <a:cs typeface="Courier New" pitchFamily="49" charset="0"/>
              </a:rPr>
              <a:t>) {</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this.streetNumber</a:t>
            </a:r>
            <a:r>
              <a:rPr lang="en-US" dirty="0">
                <a:latin typeface="Courier New" pitchFamily="49" charset="0"/>
                <a:cs typeface="Courier New" pitchFamily="49" charset="0"/>
              </a:rPr>
              <a:t> = </a:t>
            </a:r>
            <a:r>
              <a:rPr lang="en-US" dirty="0" err="1">
                <a:latin typeface="Courier New" pitchFamily="49" charset="0"/>
                <a:cs typeface="Courier New" pitchFamily="49" charset="0"/>
              </a:rPr>
              <a:t>streetNumber</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this.streetName</a:t>
            </a:r>
            <a:r>
              <a:rPr lang="en-US" dirty="0">
                <a:latin typeface="Courier New" pitchFamily="49" charset="0"/>
                <a:cs typeface="Courier New" pitchFamily="49" charset="0"/>
              </a:rPr>
              <a:t> = </a:t>
            </a:r>
            <a:r>
              <a:rPr lang="en-US" dirty="0" err="1">
                <a:latin typeface="Courier New" pitchFamily="49" charset="0"/>
                <a:cs typeface="Courier New" pitchFamily="49" charset="0"/>
              </a:rPr>
              <a:t>streetName</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this.cityName</a:t>
            </a:r>
            <a:r>
              <a:rPr lang="en-US" dirty="0">
                <a:latin typeface="Courier New" pitchFamily="49" charset="0"/>
                <a:cs typeface="Courier New" pitchFamily="49" charset="0"/>
              </a:rPr>
              <a:t> = </a:t>
            </a:r>
            <a:r>
              <a:rPr lang="en-US" dirty="0" err="1">
                <a:latin typeface="Courier New" pitchFamily="49" charset="0"/>
                <a:cs typeface="Courier New" pitchFamily="49" charset="0"/>
              </a:rPr>
              <a:t>cityName</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this.state</a:t>
            </a:r>
            <a:r>
              <a:rPr lang="en-US" dirty="0">
                <a:latin typeface="Courier New" pitchFamily="49" charset="0"/>
                <a:cs typeface="Courier New" pitchFamily="49" charset="0"/>
              </a:rPr>
              <a:t> = state;</a:t>
            </a:r>
          </a:p>
          <a:p>
            <a:r>
              <a:rPr lang="en-US" dirty="0">
                <a:latin typeface="Courier New" pitchFamily="49" charset="0"/>
                <a:cs typeface="Courier New" pitchFamily="49" charset="0"/>
              </a:rPr>
              <a:t>      </a:t>
            </a:r>
            <a:r>
              <a:rPr lang="en-US" dirty="0" err="1">
                <a:latin typeface="Courier New" pitchFamily="49" charset="0"/>
                <a:cs typeface="Courier New" pitchFamily="49" charset="0"/>
              </a:rPr>
              <a:t>this.zipCode</a:t>
            </a:r>
            <a:r>
              <a:rPr lang="en-US" dirty="0">
                <a:latin typeface="Courier New" pitchFamily="49" charset="0"/>
                <a:cs typeface="Courier New" pitchFamily="49" charset="0"/>
              </a:rPr>
              <a:t> = </a:t>
            </a:r>
            <a:r>
              <a:rPr lang="en-US" dirty="0" err="1">
                <a:latin typeface="Courier New" pitchFamily="49" charset="0"/>
                <a:cs typeface="Courier New" pitchFamily="49" charset="0"/>
              </a:rPr>
              <a:t>zipCode</a:t>
            </a:r>
            <a:r>
              <a:rPr lang="en-US" dirty="0">
                <a:latin typeface="Courier New" pitchFamily="49" charset="0"/>
                <a:cs typeface="Courier New" pitchFamily="49" charset="0"/>
              </a:rPr>
              <a:t>;</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    public String </a:t>
            </a:r>
            <a:r>
              <a:rPr lang="en-US" dirty="0" err="1">
                <a:latin typeface="Courier New" pitchFamily="49" charset="0"/>
                <a:cs typeface="Courier New" pitchFamily="49" charset="0"/>
              </a:rPr>
              <a:t>toString</a:t>
            </a:r>
            <a:r>
              <a:rPr lang="en-US" dirty="0">
                <a:latin typeface="Courier New" pitchFamily="49" charset="0"/>
                <a:cs typeface="Courier New" pitchFamily="49" charset="0"/>
              </a:rPr>
              <a:t>() {</a:t>
            </a:r>
          </a:p>
          <a:p>
            <a:r>
              <a:rPr lang="en-US" dirty="0">
                <a:latin typeface="Courier New" pitchFamily="49" charset="0"/>
                <a:cs typeface="Courier New" pitchFamily="49" charset="0"/>
              </a:rPr>
              <a:t>      return "Address: " + </a:t>
            </a:r>
            <a:r>
              <a:rPr lang="en-US" dirty="0" err="1">
                <a:latin typeface="Courier New" pitchFamily="49" charset="0"/>
                <a:cs typeface="Courier New" pitchFamily="49" charset="0"/>
              </a:rPr>
              <a:t>streetNumber</a:t>
            </a:r>
            <a:r>
              <a:rPr lang="en-US" dirty="0">
                <a:latin typeface="Courier New" pitchFamily="49" charset="0"/>
                <a:cs typeface="Courier New" pitchFamily="49" charset="0"/>
              </a:rPr>
              <a:t> + " " + </a:t>
            </a:r>
            <a:r>
              <a:rPr lang="en-US" dirty="0" err="1">
                <a:latin typeface="Courier New" pitchFamily="49" charset="0"/>
                <a:cs typeface="Courier New" pitchFamily="49" charset="0"/>
              </a:rPr>
              <a:t>streetName</a:t>
            </a:r>
            <a:r>
              <a:rPr lang="en-US" dirty="0">
                <a:latin typeface="Courier New" pitchFamily="49" charset="0"/>
                <a:cs typeface="Courier New" pitchFamily="49" charset="0"/>
              </a:rPr>
              <a:t> + " </a:t>
            </a:r>
            <a:r>
              <a:rPr lang="en-US" dirty="0" smtClean="0">
                <a:latin typeface="Courier New" pitchFamily="49" charset="0"/>
                <a:cs typeface="Courier New" pitchFamily="49" charset="0"/>
              </a:rPr>
              <a:t>"</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err="1">
                <a:latin typeface="Courier New" pitchFamily="49" charset="0"/>
                <a:cs typeface="Courier New" pitchFamily="49" charset="0"/>
              </a:rPr>
              <a:t>cityName</a:t>
            </a:r>
            <a:r>
              <a:rPr lang="en-US" dirty="0">
                <a:latin typeface="Courier New" pitchFamily="49" charset="0"/>
                <a:cs typeface="Courier New" pitchFamily="49" charset="0"/>
              </a:rPr>
              <a:t> + " " + </a:t>
            </a:r>
            <a:r>
              <a:rPr lang="en-US" dirty="0" err="1">
                <a:latin typeface="Courier New" pitchFamily="49" charset="0"/>
                <a:cs typeface="Courier New" pitchFamily="49" charset="0"/>
              </a:rPr>
              <a:t>zipCode</a:t>
            </a:r>
            <a:r>
              <a:rPr lang="en-US" dirty="0">
                <a:latin typeface="Courier New" pitchFamily="49" charset="0"/>
                <a:cs typeface="Courier New" pitchFamily="49" charset="0"/>
              </a:rPr>
              <a:t> + " " + state;</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  }</a:t>
            </a:r>
          </a:p>
          <a:p>
            <a:r>
              <a:rPr lang="en-US" dirty="0">
                <a:latin typeface="Courier New" pitchFamily="49" charset="0"/>
                <a:cs typeface="Courier New" pitchFamily="49" charset="0"/>
              </a:rPr>
              <a:t>}</a:t>
            </a:r>
            <a:endParaRPr lang="en-US" dirty="0"/>
          </a:p>
        </p:txBody>
      </p:sp>
    </p:spTree>
    <p:extLst>
      <p:ext uri="{BB962C8B-B14F-4D97-AF65-F5344CB8AC3E}">
        <p14:creationId xmlns:p14="http://schemas.microsoft.com/office/powerpoint/2010/main" val="2051933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060" y="0"/>
            <a:ext cx="9264075" cy="4708981"/>
          </a:xfrm>
          <a:prstGeom prst="rect">
            <a:avLst/>
          </a:prstGeom>
          <a:noFill/>
        </p:spPr>
        <p:txBody>
          <a:bodyPr wrap="none" rtlCol="0">
            <a:spAutoFit/>
          </a:bodyPr>
          <a:lstStyle/>
          <a:p>
            <a:r>
              <a:rPr lang="en-US" sz="2000" dirty="0">
                <a:latin typeface="Courier New" pitchFamily="49" charset="0"/>
                <a:cs typeface="Courier New" pitchFamily="49" charset="0"/>
              </a:rPr>
              <a:t>public class Customer </a:t>
            </a:r>
            <a:r>
              <a:rPr lang="en-US" sz="2000" dirty="0">
                <a:solidFill>
                  <a:srgbClr val="FF0000"/>
                </a:solidFill>
                <a:latin typeface="Courier New" pitchFamily="49" charset="0"/>
                <a:cs typeface="Courier New" pitchFamily="49" charset="0"/>
              </a:rPr>
              <a:t>extends Person</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&gt; accounts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public Customer(String name, </a:t>
            </a:r>
            <a:r>
              <a:rPr lang="en-US" sz="2000" dirty="0" err="1">
                <a:latin typeface="Courier New" pitchFamily="49" charset="0"/>
                <a:cs typeface="Courier New" pitchFamily="49" charset="0"/>
              </a:rPr>
              <a:t>Person.Address</a:t>
            </a:r>
            <a:r>
              <a:rPr lang="en-US" sz="2000" dirty="0">
                <a:latin typeface="Courier New" pitchFamily="49" charset="0"/>
                <a:cs typeface="Courier New" pitchFamily="49" charset="0"/>
              </a:rPr>
              <a:t> address,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long </a:t>
            </a:r>
            <a:r>
              <a:rPr lang="en-US" sz="2000" dirty="0" err="1">
                <a:latin typeface="Courier New" pitchFamily="49" charset="0"/>
                <a:cs typeface="Courier New" pitchFamily="49" charset="0"/>
              </a:rPr>
              <a:t>phoneNumber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super(name, address, </a:t>
            </a:r>
            <a:r>
              <a:rPr lang="en-US" sz="2000" dirty="0" err="1">
                <a:latin typeface="Courier New" pitchFamily="49" charset="0"/>
                <a:cs typeface="Courier New" pitchFamily="49" charset="0"/>
              </a:rPr>
              <a:t>phoneNumber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addBankAccount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 account){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accounts.add</a:t>
            </a:r>
            <a:r>
              <a:rPr lang="en-US" sz="2000" dirty="0">
                <a:latin typeface="Courier New" pitchFamily="49" charset="0"/>
                <a:cs typeface="Courier New" pitchFamily="49" charset="0"/>
              </a:rPr>
              <a:t>(account);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String </a:t>
            </a:r>
            <a:r>
              <a:rPr lang="en-US" sz="2000" dirty="0" err="1">
                <a:latin typeface="Courier New" pitchFamily="49" charset="0"/>
                <a:cs typeface="Courier New" pitchFamily="49" charset="0"/>
              </a:rPr>
              <a:t>toString</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"Customer: "+</a:t>
            </a:r>
            <a:r>
              <a:rPr lang="en-US" sz="2000" dirty="0" err="1">
                <a:latin typeface="Courier New" pitchFamily="49" charset="0"/>
                <a:cs typeface="Courier New" pitchFamily="49" charset="0"/>
              </a:rPr>
              <a:t>super.toString</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 </a:t>
            </a:r>
            <a:r>
              <a:rPr lang="en-US" sz="2000" dirty="0">
                <a:latin typeface="Courier New" pitchFamily="49" charset="0"/>
                <a:cs typeface="Courier New" pitchFamily="49" charset="0"/>
              </a:rPr>
              <a:t>Accounts: "+accounts;</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24552969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05409"/>
            <a:ext cx="9264075" cy="3785652"/>
          </a:xfrm>
          <a:prstGeom prst="rect">
            <a:avLst/>
          </a:prstGeom>
          <a:noFill/>
        </p:spPr>
        <p:txBody>
          <a:bodyPr wrap="none" rtlCol="0">
            <a:spAutoFit/>
          </a:bodyPr>
          <a:lstStyle/>
          <a:p>
            <a:r>
              <a:rPr lang="en-US" sz="2000" dirty="0">
                <a:latin typeface="Courier New" pitchFamily="49" charset="0"/>
                <a:cs typeface="Courier New" pitchFamily="49" charset="0"/>
              </a:rPr>
              <a:t>public class Employee extends Person{</a:t>
            </a:r>
          </a:p>
          <a:p>
            <a:r>
              <a:rPr lang="en-US" sz="2000" dirty="0">
                <a:latin typeface="Courier New" pitchFamily="49" charset="0"/>
                <a:cs typeface="Courier New" pitchFamily="49" charset="0"/>
              </a:rPr>
              <a:t>  private double salary;</a:t>
            </a:r>
          </a:p>
          <a:p>
            <a:r>
              <a:rPr lang="en-US" sz="2000" dirty="0">
                <a:latin typeface="Courier New" pitchFamily="49" charset="0"/>
                <a:cs typeface="Courier New" pitchFamily="49" charset="0"/>
              </a:rPr>
              <a:t>  public Employee(String name, </a:t>
            </a:r>
            <a:r>
              <a:rPr lang="en-US" sz="2000" dirty="0" err="1">
                <a:latin typeface="Courier New" pitchFamily="49" charset="0"/>
                <a:cs typeface="Courier New" pitchFamily="49" charset="0"/>
              </a:rPr>
              <a:t>Person.Address</a:t>
            </a:r>
            <a:r>
              <a:rPr lang="en-US" sz="2000" dirty="0">
                <a:latin typeface="Courier New" pitchFamily="49" charset="0"/>
                <a:cs typeface="Courier New" pitchFamily="49" charset="0"/>
              </a:rPr>
              <a:t> address,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long </a:t>
            </a:r>
            <a:r>
              <a:rPr lang="en-US" sz="2000" dirty="0" err="1">
                <a:latin typeface="Courier New" pitchFamily="49" charset="0"/>
                <a:cs typeface="Courier New" pitchFamily="49" charset="0"/>
              </a:rPr>
              <a:t>phoneNumber</a:t>
            </a:r>
            <a:r>
              <a:rPr lang="en-US" sz="2000" dirty="0">
                <a:latin typeface="Courier New" pitchFamily="49" charset="0"/>
                <a:cs typeface="Courier New" pitchFamily="49" charset="0"/>
              </a:rPr>
              <a:t>, double salary){</a:t>
            </a:r>
          </a:p>
          <a:p>
            <a:r>
              <a:rPr lang="en-US" sz="2000" dirty="0">
                <a:latin typeface="Courier New" pitchFamily="49" charset="0"/>
                <a:cs typeface="Courier New" pitchFamily="49" charset="0"/>
              </a:rPr>
              <a:t>    super(name, address, </a:t>
            </a:r>
            <a:r>
              <a:rPr lang="en-US" sz="2000" dirty="0" err="1">
                <a:latin typeface="Courier New" pitchFamily="49" charset="0"/>
                <a:cs typeface="Courier New" pitchFamily="49" charset="0"/>
              </a:rPr>
              <a:t>phoneNumber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this.salary</a:t>
            </a:r>
            <a:r>
              <a:rPr lang="en-US" sz="2000" dirty="0">
                <a:latin typeface="Courier New" pitchFamily="49" charset="0"/>
                <a:cs typeface="Courier New" pitchFamily="49" charset="0"/>
              </a:rPr>
              <a:t> = salary;</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String </a:t>
            </a:r>
            <a:r>
              <a:rPr lang="en-US" sz="2000" dirty="0" err="1">
                <a:latin typeface="Courier New" pitchFamily="49" charset="0"/>
                <a:cs typeface="Courier New" pitchFamily="49" charset="0"/>
              </a:rPr>
              <a:t>toString</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"Employee: "+</a:t>
            </a:r>
            <a:r>
              <a:rPr lang="en-US" sz="2000" dirty="0" err="1">
                <a:latin typeface="Courier New" pitchFamily="49" charset="0"/>
                <a:cs typeface="Courier New" pitchFamily="49" charset="0"/>
              </a:rPr>
              <a:t>super.toString</a:t>
            </a:r>
            <a:r>
              <a:rPr lang="en-US" sz="2000" dirty="0">
                <a:latin typeface="Courier New" pitchFamily="49" charset="0"/>
                <a:cs typeface="Courier New" pitchFamily="49" charset="0"/>
              </a:rPr>
              <a:t>()+" salary: </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salary</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1288617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72" y="4549"/>
            <a:ext cx="9264075" cy="6555641"/>
          </a:xfrm>
          <a:prstGeom prst="rect">
            <a:avLst/>
          </a:prstGeom>
          <a:noFill/>
        </p:spPr>
        <p:txBody>
          <a:bodyPr wrap="none" rtlCol="0">
            <a:spAutoFit/>
          </a:bodyPr>
          <a:lstStyle/>
          <a:p>
            <a:r>
              <a:rPr lang="en-US" sz="2000" dirty="0">
                <a:latin typeface="Courier New" pitchFamily="49" charset="0"/>
                <a:cs typeface="Courier New" pitchFamily="49" charset="0"/>
              </a:rPr>
              <a:t>public class </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implements </a:t>
            </a:r>
            <a:r>
              <a:rPr lang="en-US" sz="2000" dirty="0" err="1">
                <a:solidFill>
                  <a:srgbClr val="FF0000"/>
                </a:solidFill>
                <a:latin typeface="Courier New" pitchFamily="49" charset="0"/>
                <a:cs typeface="Courier New" pitchFamily="49" charset="0"/>
              </a:rPr>
              <a:t>Serializable</a:t>
            </a:r>
            <a:r>
              <a:rPr lang="en-US" sz="2000" dirty="0">
                <a:solidFill>
                  <a:srgbClr val="FF0000"/>
                </a:solidFill>
                <a:latin typeface="Courier New" pitchFamily="49" charset="0"/>
                <a:cs typeface="Courier New" pitchFamily="49" charset="0"/>
              </a:rPr>
              <a:t> </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static long </a:t>
            </a:r>
            <a:r>
              <a:rPr lang="en-US" sz="2000" dirty="0" err="1">
                <a:latin typeface="Courier New" pitchFamily="49" charset="0"/>
                <a:cs typeface="Courier New" pitchFamily="49" charset="0"/>
              </a:rPr>
              <a:t>accountCounter</a:t>
            </a:r>
            <a:r>
              <a:rPr lang="en-US" sz="2000" dirty="0">
                <a:latin typeface="Courier New" pitchFamily="49" charset="0"/>
                <a:cs typeface="Courier New" pitchFamily="49" charset="0"/>
              </a:rPr>
              <a:t> = 0;</a:t>
            </a:r>
          </a:p>
          <a:p>
            <a:r>
              <a:rPr lang="en-US" sz="2000" dirty="0">
                <a:latin typeface="Courier New" pitchFamily="49" charset="0"/>
                <a:cs typeface="Courier New" pitchFamily="49" charset="0"/>
              </a:rPr>
              <a:t>  private long </a:t>
            </a:r>
            <a:r>
              <a:rPr lang="en-US" sz="2000" dirty="0" err="1">
                <a:solidFill>
                  <a:srgbClr val="FF0000"/>
                </a:solidFill>
                <a:latin typeface="Courier New" pitchFamily="49" charset="0"/>
                <a:cs typeface="Courier New" pitchFamily="49" charset="0"/>
              </a:rPr>
              <a:t>accountNumber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double balance;</a:t>
            </a:r>
          </a:p>
          <a:p>
            <a:r>
              <a:rPr lang="en-US" sz="2000" dirty="0">
                <a:latin typeface="Courier New" pitchFamily="49" charset="0"/>
                <a:cs typeface="Courier New" pitchFamily="49" charset="0"/>
              </a:rPr>
              <a:t>  private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&lt;Transaction&gt; transactions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ArrayList</a:t>
            </a:r>
            <a:r>
              <a:rPr lang="en-US" sz="2000" dirty="0">
                <a:latin typeface="Courier New" pitchFamily="49" charset="0"/>
                <a:cs typeface="Courier New" pitchFamily="49" charset="0"/>
              </a:rPr>
              <a:t>&lt;&gt;();</a:t>
            </a:r>
          </a:p>
          <a:p>
            <a:r>
              <a:rPr lang="en-US" sz="2000" dirty="0">
                <a:latin typeface="Courier New" pitchFamily="49" charset="0"/>
                <a:cs typeface="Courier New" pitchFamily="49" charset="0"/>
              </a:rPr>
              <a:t>  private Customer </a:t>
            </a:r>
            <a:r>
              <a:rPr lang="en-US" sz="2000" dirty="0" err="1">
                <a:latin typeface="Courier New" pitchFamily="49" charset="0"/>
                <a:cs typeface="Courier New" pitchFamily="49" charset="0"/>
              </a:rPr>
              <a:t>customer</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(Customer customer){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this.customer</a:t>
            </a:r>
            <a:r>
              <a:rPr lang="en-US" sz="2000" dirty="0">
                <a:latin typeface="Courier New" pitchFamily="49" charset="0"/>
                <a:cs typeface="Courier New" pitchFamily="49" charset="0"/>
              </a:rPr>
              <a:t> = customer;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accountNumber</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accountCounter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accountCounter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(double </a:t>
            </a:r>
            <a:r>
              <a:rPr lang="en-US" sz="2000" dirty="0" err="1">
                <a:latin typeface="Courier New" pitchFamily="49" charset="0"/>
                <a:cs typeface="Courier New" pitchFamily="49" charset="0"/>
              </a:rPr>
              <a:t>initialDeposit</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Customer </a:t>
            </a:r>
            <a:r>
              <a:rPr lang="en-US" sz="2000" dirty="0">
                <a:latin typeface="Courier New" pitchFamily="49" charset="0"/>
                <a:cs typeface="Courier New" pitchFamily="49" charset="0"/>
              </a:rPr>
              <a:t>customer){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this.customer</a:t>
            </a:r>
            <a:r>
              <a:rPr lang="en-US" sz="2000" dirty="0">
                <a:latin typeface="Courier New" pitchFamily="49" charset="0"/>
                <a:cs typeface="Courier New" pitchFamily="49" charset="0"/>
              </a:rPr>
              <a:t> = customer;</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accountNumber</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accountCounter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accountCounter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balance = </a:t>
            </a:r>
            <a:r>
              <a:rPr lang="en-US" sz="2000" dirty="0" err="1">
                <a:latin typeface="Courier New" pitchFamily="49" charset="0"/>
                <a:cs typeface="Courier New" pitchFamily="49" charset="0"/>
              </a:rPr>
              <a:t>initialDeposit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6533871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264075" cy="7171194"/>
          </a:xfrm>
          <a:prstGeom prst="rect">
            <a:avLst/>
          </a:prstGeom>
          <a:noFill/>
        </p:spPr>
        <p:txBody>
          <a:bodyPr wrap="none" rtlCol="0">
            <a:spAutoFit/>
          </a:bodyPr>
          <a:lstStyle/>
          <a:p>
            <a:r>
              <a:rPr lang="en-US" sz="2000" dirty="0" smtClean="0">
                <a:latin typeface="Courier New" pitchFamily="49" charset="0"/>
                <a:cs typeface="Courier New" pitchFamily="49" charset="0"/>
              </a:rPr>
              <a:t> public </a:t>
            </a:r>
            <a:r>
              <a:rPr lang="en-US" sz="2000" dirty="0" err="1">
                <a:latin typeface="Courier New" pitchFamily="49" charset="0"/>
                <a:cs typeface="Courier New" pitchFamily="49" charset="0"/>
              </a:rPr>
              <a:t>boolean</a:t>
            </a:r>
            <a:r>
              <a:rPr lang="en-US" sz="2000" dirty="0">
                <a:latin typeface="Courier New" pitchFamily="49" charset="0"/>
                <a:cs typeface="Courier New" pitchFamily="49" charset="0"/>
              </a:rPr>
              <a:t> withdraw(double amount, Employee employee){</a:t>
            </a:r>
          </a:p>
          <a:p>
            <a:r>
              <a:rPr lang="en-US" sz="2000" dirty="0">
                <a:latin typeface="Courier New" pitchFamily="49" charset="0"/>
                <a:cs typeface="Courier New" pitchFamily="49" charset="0"/>
              </a:rPr>
              <a:t>    if(balance &gt; amount){</a:t>
            </a:r>
          </a:p>
          <a:p>
            <a:r>
              <a:rPr lang="en-US" sz="2000" dirty="0">
                <a:latin typeface="Courier New" pitchFamily="49" charset="0"/>
                <a:cs typeface="Courier New" pitchFamily="49" charset="0"/>
              </a:rPr>
              <a:t>      balance -= amount;</a:t>
            </a:r>
          </a:p>
          <a:p>
            <a:r>
              <a:rPr lang="en-US" sz="2000" dirty="0">
                <a:latin typeface="Courier New" pitchFamily="49" charset="0"/>
                <a:cs typeface="Courier New" pitchFamily="49" charset="0"/>
              </a:rPr>
              <a:t>      Transaction </a:t>
            </a:r>
            <a:r>
              <a:rPr lang="en-US" sz="2000" dirty="0" err="1">
                <a:latin typeface="Courier New" pitchFamily="49" charset="0"/>
                <a:cs typeface="Courier New" pitchFamily="49" charset="0"/>
              </a:rPr>
              <a:t>newTransaction</a:t>
            </a:r>
            <a:r>
              <a:rPr lang="en-US" sz="2000" dirty="0">
                <a:latin typeface="Courier New" pitchFamily="49" charset="0"/>
                <a:cs typeface="Courier New" pitchFamily="49" charset="0"/>
              </a:rPr>
              <a:t> = new Transaction(this,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employee</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TransactionType.withdraw</a:t>
            </a:r>
            <a:r>
              <a:rPr lang="en-US" sz="2000" dirty="0">
                <a:latin typeface="Courier New" pitchFamily="49" charset="0"/>
                <a:cs typeface="Courier New" pitchFamily="49" charset="0"/>
              </a:rPr>
              <a:t>, amount);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transactions.add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newTransaction</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true;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return false;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deposit(double amount, Employee employee){</a:t>
            </a:r>
          </a:p>
          <a:p>
            <a:r>
              <a:rPr lang="en-US" sz="2000" dirty="0">
                <a:latin typeface="Courier New" pitchFamily="49" charset="0"/>
                <a:cs typeface="Courier New" pitchFamily="49" charset="0"/>
              </a:rPr>
              <a:t>    Transaction </a:t>
            </a:r>
            <a:r>
              <a:rPr lang="en-US" sz="2000" dirty="0" err="1">
                <a:latin typeface="Courier New" pitchFamily="49" charset="0"/>
                <a:cs typeface="Courier New" pitchFamily="49" charset="0"/>
              </a:rPr>
              <a:t>newTransaction</a:t>
            </a:r>
            <a:r>
              <a:rPr lang="en-US" sz="2000" dirty="0">
                <a:latin typeface="Courier New" pitchFamily="49" charset="0"/>
                <a:cs typeface="Courier New" pitchFamily="49" charset="0"/>
              </a:rPr>
              <a:t> = new Transaction(this,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employee</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TransactionType.deposit</a:t>
            </a:r>
            <a:r>
              <a:rPr lang="en-US" sz="2000" dirty="0">
                <a:latin typeface="Courier New" pitchFamily="49" charset="0"/>
                <a:cs typeface="Courier New" pitchFamily="49" charset="0"/>
              </a:rPr>
              <a:t>, amount);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transactions.add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newTransaction</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balance += amount;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String </a:t>
            </a:r>
            <a:r>
              <a:rPr lang="en-US" sz="2000" dirty="0" err="1">
                <a:latin typeface="Courier New" pitchFamily="49" charset="0"/>
                <a:cs typeface="Courier New" pitchFamily="49" charset="0"/>
              </a:rPr>
              <a:t>toString</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"Bank account number: "+</a:t>
            </a:r>
            <a:r>
              <a:rPr lang="en-US" sz="2000" dirty="0" err="1">
                <a:latin typeface="Courier New" pitchFamily="49" charset="0"/>
                <a:cs typeface="Courier New" pitchFamily="49" charset="0"/>
              </a:rPr>
              <a:t>accountNumber</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 </a:t>
            </a:r>
            <a:r>
              <a:rPr lang="en-US" sz="2000" dirty="0">
                <a:latin typeface="Courier New" pitchFamily="49" charset="0"/>
                <a:cs typeface="Courier New" pitchFamily="49" charset="0"/>
              </a:rPr>
              <a:t>balance: "+balance;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long </a:t>
            </a:r>
            <a:r>
              <a:rPr lang="en-US" sz="2000" dirty="0" err="1">
                <a:latin typeface="Courier New" pitchFamily="49" charset="0"/>
                <a:cs typeface="Courier New" pitchFamily="49" charset="0"/>
              </a:rPr>
              <a:t>getAccountNumber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a:t>
            </a:r>
            <a:r>
              <a:rPr lang="en-US" sz="2000" dirty="0" err="1">
                <a:latin typeface="Courier New" pitchFamily="49" charset="0"/>
                <a:cs typeface="Courier New" pitchFamily="49" charset="0"/>
              </a:rPr>
              <a:t>accountNumber</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3925198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728" y="-29570"/>
            <a:ext cx="9264075" cy="6863417"/>
          </a:xfrm>
          <a:prstGeom prst="rect">
            <a:avLst/>
          </a:prstGeom>
          <a:noFill/>
        </p:spPr>
        <p:txBody>
          <a:bodyPr wrap="none" rtlCol="0">
            <a:spAutoFit/>
          </a:bodyPr>
          <a:lstStyle/>
          <a:p>
            <a:r>
              <a:rPr lang="en-US" sz="2000" dirty="0" err="1">
                <a:latin typeface="Courier New" pitchFamily="49" charset="0"/>
                <a:cs typeface="Courier New" pitchFamily="49" charset="0"/>
              </a:rPr>
              <a:t>enum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TransactionType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withdraw, deposit</a:t>
            </a:r>
          </a:p>
          <a:p>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Transaction implements </a:t>
            </a:r>
            <a:r>
              <a:rPr lang="en-US" sz="2000" dirty="0" err="1">
                <a:latin typeface="Courier New" pitchFamily="49" charset="0"/>
                <a:cs typeface="Courier New" pitchFamily="49" charset="0"/>
              </a:rPr>
              <a:t>Serializable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private static long </a:t>
            </a:r>
            <a:r>
              <a:rPr lang="en-US" sz="2000" dirty="0" err="1">
                <a:latin typeface="Courier New" pitchFamily="49" charset="0"/>
                <a:cs typeface="Courier New" pitchFamily="49" charset="0"/>
              </a:rPr>
              <a:t>idCounter</a:t>
            </a:r>
            <a:r>
              <a:rPr lang="en-US" sz="2000" dirty="0">
                <a:latin typeface="Courier New" pitchFamily="49" charset="0"/>
                <a:cs typeface="Courier New" pitchFamily="49" charset="0"/>
              </a:rPr>
              <a:t> = 0;</a:t>
            </a:r>
          </a:p>
          <a:p>
            <a:r>
              <a:rPr lang="en-US" sz="2000" dirty="0">
                <a:latin typeface="Courier New" pitchFamily="49" charset="0"/>
                <a:cs typeface="Courier New" pitchFamily="49" charset="0"/>
              </a:rPr>
              <a:t>  private Date </a:t>
            </a:r>
            <a:r>
              <a:rPr lang="en-US" sz="2000" dirty="0" err="1">
                <a:latin typeface="Courier New" pitchFamily="49" charset="0"/>
                <a:cs typeface="Courier New" pitchFamily="49" charset="0"/>
              </a:rPr>
              <a:t>date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long </a:t>
            </a:r>
            <a:r>
              <a:rPr lang="en-US" sz="2000" dirty="0" err="1">
                <a:latin typeface="Courier New" pitchFamily="49" charset="0"/>
                <a:cs typeface="Courier New" pitchFamily="49" charset="0"/>
              </a:rPr>
              <a:t>accountNumber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Employee </a:t>
            </a:r>
            <a:r>
              <a:rPr lang="en-US" sz="2000" dirty="0" err="1">
                <a:latin typeface="Courier New" pitchFamily="49" charset="0"/>
                <a:cs typeface="Courier New" pitchFamily="49" charset="0"/>
              </a:rPr>
              <a:t>employee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private </a:t>
            </a:r>
            <a:r>
              <a:rPr lang="en-US" sz="2000" dirty="0" err="1">
                <a:latin typeface="Courier New" pitchFamily="49" charset="0"/>
                <a:cs typeface="Courier New" pitchFamily="49" charset="0"/>
              </a:rPr>
              <a:t>TransactionType</a:t>
            </a:r>
            <a:r>
              <a:rPr lang="en-US" sz="2000" dirty="0">
                <a:latin typeface="Courier New" pitchFamily="49" charset="0"/>
                <a:cs typeface="Courier New" pitchFamily="49" charset="0"/>
              </a:rPr>
              <a:t> type;</a:t>
            </a:r>
          </a:p>
          <a:p>
            <a:r>
              <a:rPr lang="en-US" sz="2000" dirty="0">
                <a:latin typeface="Courier New" pitchFamily="49" charset="0"/>
                <a:cs typeface="Courier New" pitchFamily="49" charset="0"/>
              </a:rPr>
              <a:t>  private double amount;</a:t>
            </a:r>
          </a:p>
          <a:p>
            <a:r>
              <a:rPr lang="en-US" sz="2000" dirty="0">
                <a:latin typeface="Courier New" pitchFamily="49" charset="0"/>
                <a:cs typeface="Courier New" pitchFamily="49" charset="0"/>
              </a:rPr>
              <a:t>  private long </a:t>
            </a:r>
            <a:r>
              <a:rPr lang="en-US" sz="2000" dirty="0" err="1">
                <a:latin typeface="Courier New" pitchFamily="49" charset="0"/>
                <a:cs typeface="Courier New" pitchFamily="49" charset="0"/>
              </a:rPr>
              <a:t>transactionID</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Transaction(</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bankAccount</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Employee </a:t>
            </a:r>
            <a:r>
              <a:rPr lang="en-US" sz="2000" dirty="0" err="1">
                <a:latin typeface="Courier New" pitchFamily="49" charset="0"/>
                <a:cs typeface="Courier New" pitchFamily="49" charset="0"/>
              </a:rPr>
              <a:t>employee</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TransactionType</a:t>
            </a:r>
            <a:r>
              <a:rPr lang="en-US" sz="2000" dirty="0">
                <a:latin typeface="Courier New" pitchFamily="49" charset="0"/>
                <a:cs typeface="Courier New" pitchFamily="49" charset="0"/>
              </a:rPr>
              <a:t> type, double amount) {</a:t>
            </a:r>
          </a:p>
          <a:p>
            <a:r>
              <a:rPr lang="en-US" sz="2000" dirty="0">
                <a:latin typeface="Courier New" pitchFamily="49" charset="0"/>
                <a:cs typeface="Courier New" pitchFamily="49" charset="0"/>
              </a:rPr>
              <a:t>    date = new Date();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this.accountNumber</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accountNumber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this.employee</a:t>
            </a:r>
            <a:r>
              <a:rPr lang="en-US" sz="2000" dirty="0">
                <a:latin typeface="Courier New" pitchFamily="49" charset="0"/>
                <a:cs typeface="Courier New" pitchFamily="49" charset="0"/>
              </a:rPr>
              <a:t> = employee;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this.type</a:t>
            </a:r>
            <a:r>
              <a:rPr lang="en-US" sz="2000" dirty="0">
                <a:latin typeface="Courier New" pitchFamily="49" charset="0"/>
                <a:cs typeface="Courier New" pitchFamily="49" charset="0"/>
              </a:rPr>
              <a:t> = type;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this.amount</a:t>
            </a:r>
            <a:r>
              <a:rPr lang="en-US" sz="2000" dirty="0">
                <a:latin typeface="Courier New" pitchFamily="49" charset="0"/>
                <a:cs typeface="Courier New" pitchFamily="49" charset="0"/>
              </a:rPr>
              <a:t> = amount;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this.transactionID</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idCounter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idCounter</a:t>
            </a:r>
            <a:r>
              <a:rPr lang="en-US" sz="2000" dirty="0" smtClean="0">
                <a:latin typeface="Courier New" pitchFamily="49" charset="0"/>
                <a:cs typeface="Courier New" pitchFamily="49" charset="0"/>
              </a:rPr>
              <a:t>++;}</a:t>
            </a:r>
          </a:p>
        </p:txBody>
      </p:sp>
    </p:spTree>
    <p:extLst>
      <p:ext uri="{BB962C8B-B14F-4D97-AF65-F5344CB8AC3E}">
        <p14:creationId xmlns:p14="http://schemas.microsoft.com/office/powerpoint/2010/main" val="25374146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925970" cy="6555641"/>
          </a:xfrm>
          <a:prstGeom prst="rect">
            <a:avLst/>
          </a:prstGeom>
          <a:noFill/>
        </p:spPr>
        <p:txBody>
          <a:bodyPr wrap="none" rtlCol="0">
            <a:spAutoFit/>
          </a:bodyPr>
          <a:lstStyle/>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public </a:t>
            </a:r>
            <a:r>
              <a:rPr lang="en-US" sz="2000" dirty="0">
                <a:latin typeface="Courier New" pitchFamily="49" charset="0"/>
                <a:cs typeface="Courier New" pitchFamily="49" charset="0"/>
              </a:rPr>
              <a:t>String </a:t>
            </a:r>
            <a:r>
              <a:rPr lang="en-US" sz="2000" dirty="0" err="1">
                <a:latin typeface="Courier New" pitchFamily="49" charset="0"/>
                <a:cs typeface="Courier New" pitchFamily="49" charset="0"/>
              </a:rPr>
              <a:t>toString</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"Transaction id: "+</a:t>
            </a:r>
            <a:r>
              <a:rPr lang="en-US" sz="2000" dirty="0" err="1">
                <a:latin typeface="Courier New" pitchFamily="49" charset="0"/>
                <a:cs typeface="Courier New" pitchFamily="49" charset="0"/>
              </a:rPr>
              <a:t>transactionID</a:t>
            </a:r>
            <a:r>
              <a:rPr lang="en-US" sz="2000" dirty="0">
                <a:latin typeface="Courier New" pitchFamily="49" charset="0"/>
                <a:cs typeface="Courier New" pitchFamily="49" charset="0"/>
              </a:rPr>
              <a:t>+" amount: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a:latin typeface="Courier New" pitchFamily="49" charset="0"/>
                <a:cs typeface="Courier New" pitchFamily="49" charset="0"/>
              </a:rPr>
              <a:t>amount+"type</a:t>
            </a:r>
            <a:r>
              <a:rPr lang="en-US" sz="2000" dirty="0">
                <a:latin typeface="Courier New" pitchFamily="49" charset="0"/>
                <a:cs typeface="Courier New" pitchFamily="49" charset="0"/>
              </a:rPr>
              <a:t>: "+ type.name()+" </a:t>
            </a:r>
            <a:r>
              <a:rPr lang="en-US" sz="2000" dirty="0" err="1">
                <a:latin typeface="Courier New" pitchFamily="49" charset="0"/>
                <a:cs typeface="Courier New" pitchFamily="49" charset="0"/>
              </a:rPr>
              <a:t>employeeID</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employee</a:t>
            </a:r>
            <a:r>
              <a:rPr lang="en-US" sz="2000" dirty="0">
                <a:latin typeface="Courier New" pitchFamily="49" charset="0"/>
                <a:cs typeface="Courier New" pitchFamily="49" charset="0"/>
              </a:rPr>
              <a:t>+ " Date: "+date;</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a:t>
            </a:r>
          </a:p>
          <a:p>
            <a:endParaRPr lang="en-US" sz="2000" dirty="0" smtClean="0">
              <a:latin typeface="Courier New" pitchFamily="49" charset="0"/>
              <a:cs typeface="Courier New" pitchFamily="49" charset="0"/>
            </a:endParaRPr>
          </a:p>
          <a:p>
            <a:pPr marL="342900" indent="-342900">
              <a:buFont typeface="Arial" pitchFamily="34" charset="0"/>
              <a:buChar char="•"/>
            </a:pPr>
            <a:r>
              <a:rPr lang="en-US" sz="2400" dirty="0" smtClean="0">
                <a:cs typeface="Courier New" pitchFamily="49" charset="0"/>
              </a:rPr>
              <a:t>The </a:t>
            </a:r>
            <a:r>
              <a:rPr lang="en-US" sz="2400" dirty="0" smtClean="0">
                <a:solidFill>
                  <a:srgbClr val="0070C0"/>
                </a:solidFill>
                <a:cs typeface="Courier New" pitchFamily="49" charset="0"/>
              </a:rPr>
              <a:t>Person</a:t>
            </a:r>
            <a:r>
              <a:rPr lang="en-US" sz="2400" dirty="0" smtClean="0">
                <a:cs typeface="Courier New" pitchFamily="49" charset="0"/>
              </a:rPr>
              <a:t>, </a:t>
            </a:r>
            <a:r>
              <a:rPr lang="en-US" sz="2400" dirty="0" err="1" smtClean="0">
                <a:solidFill>
                  <a:srgbClr val="0070C0"/>
                </a:solidFill>
                <a:cs typeface="Courier New" pitchFamily="49" charset="0"/>
              </a:rPr>
              <a:t>BankAccount</a:t>
            </a:r>
            <a:r>
              <a:rPr lang="en-US" sz="2400" dirty="0" smtClean="0">
                <a:cs typeface="Courier New" pitchFamily="49" charset="0"/>
              </a:rPr>
              <a:t>, and </a:t>
            </a:r>
            <a:r>
              <a:rPr lang="en-US" sz="2400" dirty="0" smtClean="0">
                <a:solidFill>
                  <a:srgbClr val="0070C0"/>
                </a:solidFill>
                <a:cs typeface="Courier New" pitchFamily="49" charset="0"/>
              </a:rPr>
              <a:t>Transaction</a:t>
            </a:r>
            <a:r>
              <a:rPr lang="en-US" sz="2400" dirty="0" smtClean="0">
                <a:cs typeface="Courier New" pitchFamily="49" charset="0"/>
              </a:rPr>
              <a:t> classes have IDs that </a:t>
            </a:r>
          </a:p>
          <a:p>
            <a:r>
              <a:rPr lang="en-US" sz="2400" dirty="0" smtClean="0">
                <a:cs typeface="Courier New" pitchFamily="49" charset="0"/>
              </a:rPr>
              <a:t>automatically generated using a static counter variable.</a:t>
            </a:r>
          </a:p>
          <a:p>
            <a:pPr marL="342900" indent="-342900">
              <a:buFont typeface="Arial" pitchFamily="34" charset="0"/>
              <a:buChar char="•"/>
            </a:pPr>
            <a:r>
              <a:rPr lang="en-US" sz="2400" dirty="0" smtClean="0">
                <a:cs typeface="Courier New" pitchFamily="49" charset="0"/>
              </a:rPr>
              <a:t>All classes implemented the </a:t>
            </a:r>
            <a:r>
              <a:rPr lang="en-US" sz="2400" dirty="0" err="1" smtClean="0">
                <a:solidFill>
                  <a:srgbClr val="0070C0"/>
                </a:solidFill>
                <a:cs typeface="Courier New" pitchFamily="49" charset="0"/>
              </a:rPr>
              <a:t>Serializable</a:t>
            </a:r>
            <a:r>
              <a:rPr lang="en-US" sz="2400" dirty="0" smtClean="0">
                <a:cs typeface="Courier New" pitchFamily="49" charset="0"/>
              </a:rPr>
              <a:t> interface (directly, or </a:t>
            </a:r>
          </a:p>
          <a:p>
            <a:r>
              <a:rPr lang="en-US" sz="2400" dirty="0" smtClean="0">
                <a:cs typeface="Courier New" pitchFamily="49" charset="0"/>
              </a:rPr>
              <a:t>transitively). </a:t>
            </a:r>
          </a:p>
          <a:p>
            <a:pPr marL="342900" indent="-342900">
              <a:buFont typeface="Arial" pitchFamily="34" charset="0"/>
              <a:buChar char="•"/>
            </a:pPr>
            <a:r>
              <a:rPr lang="en-US" sz="2400" dirty="0" smtClean="0">
                <a:cs typeface="Courier New" pitchFamily="49" charset="0"/>
              </a:rPr>
              <a:t>A customer has a reference to a bank account and a bank account </a:t>
            </a:r>
          </a:p>
          <a:p>
            <a:r>
              <a:rPr lang="en-US" sz="2400" dirty="0" smtClean="0">
                <a:cs typeface="Courier New" pitchFamily="49" charset="0"/>
              </a:rPr>
              <a:t>has a reference to a customer.  However, the </a:t>
            </a:r>
            <a:r>
              <a:rPr lang="en-US" sz="2400" dirty="0" err="1" smtClean="0">
                <a:solidFill>
                  <a:srgbClr val="0070C0"/>
                </a:solidFill>
                <a:cs typeface="Courier New" pitchFamily="49" charset="0"/>
              </a:rPr>
              <a:t>writeObject</a:t>
            </a:r>
            <a:r>
              <a:rPr lang="en-US" sz="2400" dirty="0" smtClean="0">
                <a:solidFill>
                  <a:srgbClr val="0070C0"/>
                </a:solidFill>
                <a:cs typeface="Courier New" pitchFamily="49" charset="0"/>
              </a:rPr>
              <a:t> </a:t>
            </a:r>
            <a:r>
              <a:rPr lang="en-US" sz="2400" dirty="0" smtClean="0">
                <a:cs typeface="Courier New" pitchFamily="49" charset="0"/>
              </a:rPr>
              <a:t>method </a:t>
            </a:r>
          </a:p>
          <a:p>
            <a:r>
              <a:rPr lang="en-US" sz="2400" dirty="0" smtClean="0">
                <a:cs typeface="Courier New" pitchFamily="49" charset="0"/>
              </a:rPr>
              <a:t>makes sure that the same object is not written multiple times to the</a:t>
            </a:r>
          </a:p>
          <a:p>
            <a:r>
              <a:rPr lang="en-US" sz="2400" dirty="0" smtClean="0">
                <a:cs typeface="Courier New" pitchFamily="49" charset="0"/>
              </a:rPr>
              <a:t>disk. When serializing an object, all inner objects that implement the</a:t>
            </a:r>
          </a:p>
          <a:p>
            <a:r>
              <a:rPr lang="en-US" sz="2400" dirty="0" err="1" smtClean="0">
                <a:solidFill>
                  <a:srgbClr val="0070C0"/>
                </a:solidFill>
                <a:cs typeface="Courier New" pitchFamily="49" charset="0"/>
              </a:rPr>
              <a:t>Serializable</a:t>
            </a:r>
            <a:r>
              <a:rPr lang="en-US" sz="2400" dirty="0" smtClean="0">
                <a:cs typeface="Courier New" pitchFamily="49" charset="0"/>
              </a:rPr>
              <a:t> interface are also serialized as long as they are not already</a:t>
            </a:r>
          </a:p>
          <a:p>
            <a:r>
              <a:rPr lang="en-US" sz="2400" dirty="0" smtClean="0">
                <a:cs typeface="Courier New" pitchFamily="49" charset="0"/>
              </a:rPr>
              <a:t>stored in the file.</a:t>
            </a:r>
            <a:endParaRPr lang="en-US" sz="2400" dirty="0">
              <a:cs typeface="Courier New" pitchFamily="49" charset="0"/>
            </a:endParaRPr>
          </a:p>
          <a:p>
            <a:pPr marL="342900" indent="-342900">
              <a:buFont typeface="Arial" pitchFamily="34" charset="0"/>
              <a:buChar char="•"/>
            </a:pPr>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2399551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Extending Notepad</a:t>
            </a:r>
            <a:endParaRPr lang="en-US" dirty="0">
              <a:solidFill>
                <a:srgbClr val="0070C0"/>
              </a:solidFill>
            </a:endParaRPr>
          </a:p>
        </p:txBody>
      </p:sp>
      <p:sp>
        <p:nvSpPr>
          <p:cNvPr id="3" name="Content Placeholder 2"/>
          <p:cNvSpPr>
            <a:spLocks noGrp="1"/>
          </p:cNvSpPr>
          <p:nvPr>
            <p:ph idx="1"/>
          </p:nvPr>
        </p:nvSpPr>
        <p:spPr/>
        <p:txBody>
          <a:bodyPr>
            <a:normAutofit/>
          </a:bodyPr>
          <a:lstStyle/>
          <a:p>
            <a:r>
              <a:rPr lang="en-US" sz="2400" dirty="0" smtClean="0"/>
              <a:t>We can now save the font as an object in the notepad file.</a:t>
            </a:r>
          </a:p>
          <a:p>
            <a:r>
              <a:rPr lang="en-US" sz="2400" dirty="0" smtClean="0"/>
              <a:t>We will save the font name, size, italic/bold flags in the file as data. We will also write the file content in binary format.</a:t>
            </a:r>
          </a:p>
          <a:p>
            <a:r>
              <a:rPr lang="en-US" sz="2400" dirty="0" smtClean="0"/>
              <a:t>We can use methods, such as </a:t>
            </a:r>
            <a:r>
              <a:rPr lang="en-US" sz="2400" dirty="0" err="1" smtClean="0">
                <a:solidFill>
                  <a:srgbClr val="0070C0"/>
                </a:solidFill>
              </a:rPr>
              <a:t>writeBoolean</a:t>
            </a:r>
            <a:r>
              <a:rPr lang="en-US" sz="2400" dirty="0" smtClean="0"/>
              <a:t>, </a:t>
            </a:r>
            <a:r>
              <a:rPr lang="en-US" sz="2400" dirty="0" err="1" smtClean="0">
                <a:solidFill>
                  <a:srgbClr val="0070C0"/>
                </a:solidFill>
              </a:rPr>
              <a:t>writeInt</a:t>
            </a:r>
            <a:r>
              <a:rPr lang="en-US" sz="2400" dirty="0" smtClean="0"/>
              <a:t>, </a:t>
            </a:r>
            <a:r>
              <a:rPr lang="en-US" sz="2400" dirty="0" err="1" smtClean="0">
                <a:solidFill>
                  <a:srgbClr val="0070C0"/>
                </a:solidFill>
              </a:rPr>
              <a:t>writeDouble</a:t>
            </a:r>
            <a:r>
              <a:rPr lang="en-US" sz="2400" dirty="0" smtClean="0"/>
              <a:t>, to write items of primitive data type to a binary file. </a:t>
            </a:r>
            <a:endParaRPr lang="en-US" sz="2400" dirty="0"/>
          </a:p>
          <a:p>
            <a:r>
              <a:rPr lang="en-US" sz="2400" dirty="0" smtClean="0"/>
              <a:t>Similarly, we can use </a:t>
            </a:r>
            <a:r>
              <a:rPr lang="en-US" sz="2400" dirty="0" err="1" smtClean="0">
                <a:solidFill>
                  <a:srgbClr val="0070C0"/>
                </a:solidFill>
              </a:rPr>
              <a:t>readBoolean</a:t>
            </a:r>
            <a:r>
              <a:rPr lang="en-US" sz="2400" dirty="0" smtClean="0"/>
              <a:t>, </a:t>
            </a:r>
            <a:r>
              <a:rPr lang="en-US" sz="2400" dirty="0" err="1" smtClean="0">
                <a:solidFill>
                  <a:srgbClr val="0070C0"/>
                </a:solidFill>
              </a:rPr>
              <a:t>readInt</a:t>
            </a:r>
            <a:r>
              <a:rPr lang="en-US" sz="2400" dirty="0" smtClean="0"/>
              <a:t>, </a:t>
            </a:r>
            <a:r>
              <a:rPr lang="en-US" sz="2400" dirty="0" err="1" smtClean="0">
                <a:solidFill>
                  <a:srgbClr val="0070C0"/>
                </a:solidFill>
              </a:rPr>
              <a:t>readDouble</a:t>
            </a:r>
            <a:r>
              <a:rPr lang="en-US" sz="2400" dirty="0" smtClean="0"/>
              <a:t> methods to read them.</a:t>
            </a:r>
            <a:endParaRPr lang="en-US" sz="2400" dirty="0"/>
          </a:p>
        </p:txBody>
      </p:sp>
    </p:spTree>
    <p:extLst>
      <p:ext uri="{BB962C8B-B14F-4D97-AF65-F5344CB8AC3E}">
        <p14:creationId xmlns:p14="http://schemas.microsoft.com/office/powerpoint/2010/main" val="224481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648521" cy="6863417"/>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//VERSION 1</a:t>
            </a:r>
            <a:endParaRPr lang="en-US" sz="2000" dirty="0">
              <a:solidFill>
                <a:srgbClr val="FF0000"/>
              </a:solidFill>
              <a:latin typeface="Courier New" pitchFamily="49" charset="0"/>
              <a:cs typeface="Courier New" pitchFamily="49" charset="0"/>
            </a:endParaRP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Test{</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 = -1;</a:t>
            </a:r>
          </a:p>
          <a:p>
            <a:r>
              <a:rPr lang="en-US" sz="2000" dirty="0">
                <a:latin typeface="Courier New" pitchFamily="49" charset="0"/>
                <a:cs typeface="Courier New" pitchFamily="49" charset="0"/>
              </a:rPr>
              <a:t>    while (i &lt;= 0) </a:t>
            </a:r>
            <a:r>
              <a:rPr lang="en-US" sz="2000" dirty="0" smtClean="0">
                <a:latin typeface="Courier New" pitchFamily="49" charset="0"/>
                <a:cs typeface="Courier New" pitchFamily="49" charset="0"/>
              </a:rPr>
              <a:t>{ //keep going </a:t>
            </a:r>
            <a:r>
              <a:rPr lang="en-US" sz="2000" dirty="0" err="1" smtClean="0">
                <a:latin typeface="Courier New" pitchFamily="49" charset="0"/>
                <a:cs typeface="Courier New" pitchFamily="49" charset="0"/>
              </a:rPr>
              <a:t>untill</a:t>
            </a:r>
            <a:r>
              <a:rPr lang="en-US" sz="2000" dirty="0" smtClean="0">
                <a:latin typeface="Courier New" pitchFamily="49" charset="0"/>
                <a:cs typeface="Courier New" pitchFamily="49" charset="0"/>
              </a:rPr>
              <a:t> we get a</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i = </a:t>
            </a:r>
            <a:r>
              <a:rPr lang="en-US" sz="2000" dirty="0" err="1">
                <a:latin typeface="Courier New" pitchFamily="49" charset="0"/>
                <a:cs typeface="Courier New" pitchFamily="49" charset="0"/>
              </a:rPr>
              <a:t>getNumber</a:t>
            </a:r>
            <a:r>
              <a:rPr lang="en-US" sz="2000" dirty="0" smtClean="0">
                <a:latin typeface="Courier New" pitchFamily="49" charset="0"/>
                <a:cs typeface="Courier New" pitchFamily="49" charset="0"/>
              </a:rPr>
              <a:t>(); // positive integer</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(i);</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getNumber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try {</a:t>
            </a:r>
          </a:p>
          <a:p>
            <a:r>
              <a:rPr lang="en-US" sz="2000" dirty="0">
                <a:latin typeface="Courier New" pitchFamily="49" charset="0"/>
                <a:cs typeface="Courier New" pitchFamily="49" charset="0"/>
              </a:rPr>
              <a:t>      Scanner console = new Scanner(System.in);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("Enter a positive integer: ");</a:t>
            </a:r>
          </a:p>
          <a:p>
            <a:r>
              <a:rPr lang="en-US" sz="2000" dirty="0">
                <a:latin typeface="Courier New" pitchFamily="49" charset="0"/>
                <a:cs typeface="Courier New" pitchFamily="49" charset="0"/>
              </a:rPr>
              <a:t>      return </a:t>
            </a:r>
            <a:r>
              <a:rPr lang="en-US" sz="2000" dirty="0" err="1">
                <a:latin typeface="Courier New" pitchFamily="49" charset="0"/>
                <a:cs typeface="Courier New" pitchFamily="49" charset="0"/>
              </a:rPr>
              <a:t>console.nextInt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 catch (</a:t>
            </a:r>
            <a:r>
              <a:rPr lang="en-US" sz="2000" dirty="0" err="1">
                <a:latin typeface="Courier New" pitchFamily="49" charset="0"/>
                <a:cs typeface="Courier New" pitchFamily="49" charset="0"/>
              </a:rPr>
              <a:t>InputMismatchException</a:t>
            </a:r>
            <a:r>
              <a:rPr lang="en-US" sz="2000" dirty="0">
                <a:latin typeface="Courier New" pitchFamily="49" charset="0"/>
                <a:cs typeface="Courier New" pitchFamily="49" charset="0"/>
              </a:rPr>
              <a:t> exception) {</a:t>
            </a:r>
          </a:p>
          <a:p>
            <a:r>
              <a:rPr lang="en-US" sz="2000" dirty="0">
                <a:latin typeface="Courier New" pitchFamily="49" charset="0"/>
                <a:cs typeface="Courier New" pitchFamily="49" charset="0"/>
              </a:rPr>
              <a:t>      return -1</a:t>
            </a:r>
            <a:r>
              <a:rPr lang="en-US" sz="2000" dirty="0" smtClean="0">
                <a:latin typeface="Courier New" pitchFamily="49" charset="0"/>
                <a:cs typeface="Courier New" pitchFamily="49" charset="0"/>
              </a:rPr>
              <a:t>;</a:t>
            </a:r>
            <a:r>
              <a:rPr lang="en-US" sz="2000" dirty="0" smtClean="0">
                <a:solidFill>
                  <a:srgbClr val="FF0000"/>
                </a:solidFill>
                <a:latin typeface="Courier New" pitchFamily="49" charset="0"/>
                <a:cs typeface="Courier New" pitchFamily="49" charset="0"/>
              </a:rPr>
              <a:t>//-1 is returned when the user does not</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 enter an integer</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2055416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
            <a:ext cx="9417963" cy="8710077"/>
          </a:xfrm>
          <a:prstGeom prst="rect">
            <a:avLst/>
          </a:prstGeom>
          <a:noFill/>
        </p:spPr>
        <p:txBody>
          <a:bodyPr wrap="none" rtlCol="0">
            <a:spAutoFit/>
          </a:bodyPr>
          <a:lstStyle/>
          <a:p>
            <a:r>
              <a:rPr lang="en-US" sz="2000" dirty="0" smtClean="0">
                <a:latin typeface="Courier New" pitchFamily="49" charset="0"/>
                <a:cs typeface="Courier New" pitchFamily="49" charset="0"/>
              </a:rPr>
              <a:t>class </a:t>
            </a:r>
            <a:r>
              <a:rPr lang="en-US" sz="2000" dirty="0" err="1">
                <a:latin typeface="Courier New" pitchFamily="49" charset="0"/>
                <a:cs typeface="Courier New" pitchFamily="49" charset="0"/>
              </a:rPr>
              <a:t>NotepadFrame</a:t>
            </a:r>
            <a:r>
              <a:rPr lang="en-US" sz="2000" dirty="0">
                <a:latin typeface="Courier New" pitchFamily="49" charset="0"/>
                <a:cs typeface="Courier New" pitchFamily="49" charset="0"/>
              </a:rPr>
              <a:t> extends </a:t>
            </a:r>
            <a:r>
              <a:rPr lang="en-US" sz="2000" dirty="0" err="1">
                <a:latin typeface="Courier New" pitchFamily="49" charset="0"/>
                <a:cs typeface="Courier New" pitchFamily="49" charset="0"/>
              </a:rPr>
              <a:t>JFrame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a:t>
            </a:r>
            <a:r>
              <a:rPr lang="en-US" sz="2000" dirty="0" err="1">
                <a:latin typeface="Courier New" pitchFamily="49" charset="0"/>
                <a:cs typeface="Courier New" pitchFamily="49" charset="0"/>
              </a:rPr>
              <a:t>NotepadFrame</a:t>
            </a:r>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openMenuItem.addActionListener</a:t>
            </a:r>
            <a:r>
              <a:rPr lang="en-US" sz="2000" dirty="0" smtClean="0">
                <a:latin typeface="Courier New" pitchFamily="49" charset="0"/>
                <a:cs typeface="Courier New" pitchFamily="49" charset="0"/>
              </a:rPr>
              <a:t>(new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JFileChooser</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fileChooser</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JFileChooser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a:t>
            </a:r>
            <a:r>
              <a:rPr lang="en-US" sz="2000" dirty="0" err="1">
                <a:latin typeface="Courier New" pitchFamily="49" charset="0"/>
                <a:cs typeface="Courier New" pitchFamily="49" charset="0"/>
              </a:rPr>
              <a:t>fileChooser.showDialog</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NotepadFrame.this</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Open") == </a:t>
            </a:r>
            <a:r>
              <a:rPr lang="en-US" sz="2000" dirty="0" err="1">
                <a:latin typeface="Courier New" pitchFamily="49" charset="0"/>
                <a:cs typeface="Courier New" pitchFamily="49" charset="0"/>
              </a:rPr>
              <a:t>JFileChooser.APPROVE_OPTION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File </a:t>
            </a:r>
            <a:r>
              <a:rPr lang="en-US" sz="2000" dirty="0" err="1">
                <a:latin typeface="Courier New" pitchFamily="49" charset="0"/>
                <a:cs typeface="Courier New" pitchFamily="49" charset="0"/>
              </a:rPr>
              <a:t>newFile</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fileChooser.getSelectedFile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try (</a:t>
            </a:r>
            <a:r>
              <a:rPr lang="en-US" sz="2000" dirty="0" err="1">
                <a:latin typeface="Courier New" pitchFamily="49" charset="0"/>
                <a:cs typeface="Courier New" pitchFamily="49" charset="0"/>
              </a:rPr>
              <a:t>FileInputStream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fileIn</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 </a:t>
            </a:r>
            <a:r>
              <a:rPr lang="en-US" sz="2000" dirty="0">
                <a:latin typeface="Courier New" pitchFamily="49" charset="0"/>
                <a:cs typeface="Courier New" pitchFamily="49" charset="0"/>
              </a:rPr>
              <a:t>new </a:t>
            </a:r>
            <a:r>
              <a:rPr lang="en-US" sz="2000" dirty="0" err="1">
                <a:latin typeface="Courier New" pitchFamily="49" charset="0"/>
                <a:cs typeface="Courier New" pitchFamily="49" charset="0"/>
              </a:rPr>
              <a:t>FileInputStream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newFile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ObjectInputStream</a:t>
            </a:r>
            <a:r>
              <a:rPr lang="en-US" sz="2000" dirty="0">
                <a:latin typeface="Courier New" pitchFamily="49" charset="0"/>
                <a:cs typeface="Courier New" pitchFamily="49" charset="0"/>
              </a:rPr>
              <a:t> in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ObjectInputStream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fileIn</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boldCheckBox.setSelected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a:t>
            </a:r>
            <a:r>
              <a:rPr lang="en-US" sz="2000" dirty="0" err="1">
                <a:solidFill>
                  <a:srgbClr val="FF0000"/>
                </a:solidFill>
                <a:latin typeface="Courier New" pitchFamily="49" charset="0"/>
                <a:cs typeface="Courier New" pitchFamily="49" charset="0"/>
              </a:rPr>
              <a:t>readBoolean</a:t>
            </a:r>
            <a:r>
              <a:rPr lang="en-US" sz="2000" dirty="0">
                <a:solidFill>
                  <a:srgbClr val="FF0000"/>
                </a:solidFill>
                <a:latin typeface="Courier New" pitchFamily="49" charset="0"/>
                <a:cs typeface="Courier New" pitchFamily="49" charset="0"/>
              </a:rPr>
              <a: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italicCheckBox.setSelected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a:t>
            </a:r>
            <a:r>
              <a:rPr lang="en-US" sz="2000" dirty="0" err="1">
                <a:solidFill>
                  <a:srgbClr val="FF0000"/>
                </a:solidFill>
                <a:latin typeface="Courier New" pitchFamily="49" charset="0"/>
                <a:cs typeface="Courier New" pitchFamily="49" charset="0"/>
              </a:rPr>
              <a:t>readBoolean</a:t>
            </a:r>
            <a:r>
              <a:rPr lang="en-US" sz="2000" dirty="0">
                <a:solidFill>
                  <a:srgbClr val="FF0000"/>
                </a:solidFill>
                <a:latin typeface="Courier New" pitchFamily="49" charset="0"/>
                <a:cs typeface="Courier New" pitchFamily="49" charset="0"/>
              </a:rPr>
              <a: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sizeComboBox.setSelectedItem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a:t>
            </a:r>
            <a:r>
              <a:rPr lang="en-US" sz="2000" dirty="0" err="1">
                <a:solidFill>
                  <a:srgbClr val="FF0000"/>
                </a:solidFill>
                <a:latin typeface="Courier New" pitchFamily="49" charset="0"/>
                <a:cs typeface="Courier New" pitchFamily="49" charset="0"/>
              </a:rPr>
              <a:t>readObject</a:t>
            </a:r>
            <a:r>
              <a:rPr lang="en-US" sz="2000" dirty="0">
                <a:solidFill>
                  <a:srgbClr val="FF0000"/>
                </a:solidFill>
                <a:latin typeface="Courier New" pitchFamily="49" charset="0"/>
                <a:cs typeface="Courier New" pitchFamily="49" charset="0"/>
              </a:rPr>
              <a: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fontComboBox.setSelectedItem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a:t>
            </a:r>
            <a:r>
              <a:rPr lang="en-US" sz="2000" dirty="0" err="1">
                <a:solidFill>
                  <a:srgbClr val="FF0000"/>
                </a:solidFill>
                <a:latin typeface="Courier New" pitchFamily="49" charset="0"/>
                <a:cs typeface="Courier New" pitchFamily="49" charset="0"/>
              </a:rPr>
              <a:t>readObject</a:t>
            </a:r>
            <a:r>
              <a:rPr lang="en-US" sz="2000" dirty="0">
                <a:solidFill>
                  <a:srgbClr val="FF0000"/>
                </a:solidFill>
                <a:latin typeface="Courier New" pitchFamily="49" charset="0"/>
                <a:cs typeface="Courier New" pitchFamily="49" charset="0"/>
              </a:rPr>
              <a: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textArea.setText</a:t>
            </a:r>
            <a:r>
              <a:rPr lang="en-US" sz="2000" dirty="0">
                <a:latin typeface="Courier New" pitchFamily="49" charset="0"/>
                <a:cs typeface="Courier New" pitchFamily="49" charset="0"/>
              </a:rPr>
              <a:t>(</a:t>
            </a:r>
            <a:r>
              <a:rPr lang="en-US" sz="2000" dirty="0">
                <a:solidFill>
                  <a:srgbClr val="FF0000"/>
                </a:solidFill>
                <a:latin typeface="Courier New" pitchFamily="49" charset="0"/>
                <a:cs typeface="Courier New" pitchFamily="49" charset="0"/>
              </a:rPr>
              <a:t>(String)</a:t>
            </a:r>
            <a:r>
              <a:rPr lang="en-US" sz="2000" dirty="0" err="1">
                <a:latin typeface="Courier New" pitchFamily="49" charset="0"/>
                <a:cs typeface="Courier New" pitchFamily="49" charset="0"/>
              </a:rPr>
              <a:t>in.</a:t>
            </a:r>
            <a:r>
              <a:rPr lang="en-US" sz="2000" dirty="0" err="1">
                <a:solidFill>
                  <a:srgbClr val="FF0000"/>
                </a:solidFill>
                <a:latin typeface="Courier New" pitchFamily="49" charset="0"/>
                <a:cs typeface="Courier New" pitchFamily="49" charset="0"/>
              </a:rPr>
              <a:t>readObject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 catch (Exception exception)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p:txBody>
      </p:sp>
    </p:spTree>
    <p:extLst>
      <p:ext uri="{BB962C8B-B14F-4D97-AF65-F5344CB8AC3E}">
        <p14:creationId xmlns:p14="http://schemas.microsoft.com/office/powerpoint/2010/main" val="7514410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8209" y="-228600"/>
            <a:ext cx="9417963" cy="7171194"/>
          </a:xfrm>
          <a:prstGeom prst="rect">
            <a:avLst/>
          </a:prstGeom>
          <a:noFill/>
        </p:spPr>
        <p:txBody>
          <a:bodyPr wrap="none" rtlCol="0">
            <a:spAutoFit/>
          </a:bodyPr>
          <a:lstStyle/>
          <a:p>
            <a:endParaRPr lang="en-US" sz="2000" dirty="0" smtClean="0">
              <a:latin typeface="Courier New" pitchFamily="49" charset="0"/>
              <a:cs typeface="Courier New" pitchFamily="49" charset="0"/>
            </a:endParaRPr>
          </a:p>
          <a:p>
            <a:endParaRPr lang="en-US" sz="2000" dirty="0">
              <a:latin typeface="Courier New" pitchFamily="49" charset="0"/>
              <a:cs typeface="Courier New" pitchFamily="49" charset="0"/>
            </a:endParaRPr>
          </a:p>
          <a:p>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saveMenuItem.addActionListener</a:t>
            </a:r>
            <a:r>
              <a:rPr lang="en-US" sz="2000" dirty="0" smtClean="0">
                <a:latin typeface="Courier New" pitchFamily="49" charset="0"/>
                <a:cs typeface="Courier New" pitchFamily="49" charset="0"/>
              </a:rPr>
              <a:t>(new </a:t>
            </a:r>
            <a:r>
              <a:rPr lang="en-US" sz="2000" dirty="0" err="1">
                <a:latin typeface="Courier New" pitchFamily="49" charset="0"/>
                <a:cs typeface="Courier New" pitchFamily="49" charset="0"/>
              </a:rPr>
              <a:t>ActionListener</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public void </a:t>
            </a:r>
            <a:r>
              <a:rPr lang="en-US" sz="2000" dirty="0" err="1">
                <a:latin typeface="Courier New" pitchFamily="49" charset="0"/>
                <a:cs typeface="Courier New" pitchFamily="49" charset="0"/>
              </a:rPr>
              <a:t>actionPerformed</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ActionEvent</a:t>
            </a:r>
            <a:r>
              <a:rPr lang="en-US" sz="2000" dirty="0">
                <a:latin typeface="Courier New" pitchFamily="49" charset="0"/>
                <a:cs typeface="Courier New" pitchFamily="49" charset="0"/>
              </a:rPr>
              <a:t> e)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JFileChooser</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fileChooser</a:t>
            </a:r>
            <a:r>
              <a:rPr lang="en-US" sz="2000" dirty="0">
                <a:latin typeface="Courier New" pitchFamily="49" charset="0"/>
                <a:cs typeface="Courier New" pitchFamily="49" charset="0"/>
              </a:rPr>
              <a:t> = new </a:t>
            </a:r>
            <a:r>
              <a:rPr lang="en-US" sz="2000" dirty="0" err="1">
                <a:latin typeface="Courier New" pitchFamily="49" charset="0"/>
                <a:cs typeface="Courier New" pitchFamily="49" charset="0"/>
              </a:rPr>
              <a:t>JFileChooser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if (</a:t>
            </a:r>
            <a:r>
              <a:rPr lang="en-US" sz="2000" dirty="0" err="1">
                <a:latin typeface="Courier New" pitchFamily="49" charset="0"/>
                <a:cs typeface="Courier New" pitchFamily="49" charset="0"/>
              </a:rPr>
              <a:t>fileChooser.showDialog</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NotepadFrame.this</a:t>
            </a:r>
            <a:r>
              <a:rPr lang="en-US" sz="2000" dirty="0">
                <a:latin typeface="Courier New" pitchFamily="49" charset="0"/>
                <a:cs typeface="Courier New" pitchFamily="49" charset="0"/>
              </a:rPr>
              <a:t>,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r>
              <a:rPr lang="en-US" sz="2000" dirty="0">
                <a:latin typeface="Courier New" pitchFamily="49" charset="0"/>
                <a:cs typeface="Courier New" pitchFamily="49" charset="0"/>
              </a:rPr>
              <a:t>Save") == </a:t>
            </a:r>
            <a:r>
              <a:rPr lang="en-US" sz="2000" dirty="0" err="1">
                <a:latin typeface="Courier New" pitchFamily="49" charset="0"/>
                <a:cs typeface="Courier New" pitchFamily="49" charset="0"/>
              </a:rPr>
              <a:t>JFileChooser.APPROVE_OPTION</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File </a:t>
            </a:r>
            <a:r>
              <a:rPr lang="en-US" sz="2000" dirty="0" err="1">
                <a:latin typeface="Courier New" pitchFamily="49" charset="0"/>
                <a:cs typeface="Courier New" pitchFamily="49" charset="0"/>
              </a:rPr>
              <a:t>newFile</a:t>
            </a:r>
            <a:r>
              <a:rPr lang="en-US" sz="2000" dirty="0">
                <a:latin typeface="Courier New" pitchFamily="49" charset="0"/>
                <a:cs typeface="Courier New" pitchFamily="49" charset="0"/>
              </a:rPr>
              <a:t> = </a:t>
            </a:r>
            <a:r>
              <a:rPr lang="en-US" sz="2000" dirty="0" err="1">
                <a:latin typeface="Courier New" pitchFamily="49" charset="0"/>
                <a:cs typeface="Courier New" pitchFamily="49" charset="0"/>
              </a:rPr>
              <a:t>fileChooser.getSelectedFile</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try (</a:t>
            </a:r>
            <a:r>
              <a:rPr lang="en-US" sz="2000" dirty="0" err="1">
                <a:latin typeface="Courier New" pitchFamily="49" charset="0"/>
                <a:cs typeface="Courier New" pitchFamily="49" charset="0"/>
              </a:rPr>
              <a:t>FileOutputStream</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fileOut</a:t>
            </a:r>
            <a:r>
              <a:rPr lang="en-US" sz="2000" dirty="0">
                <a:latin typeface="Courier New" pitchFamily="49" charset="0"/>
                <a:cs typeface="Courier New" pitchFamily="49" charset="0"/>
              </a:rPr>
              <a:t>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FileOutputStream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newFile</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ObjectOutputStream</a:t>
            </a:r>
            <a:r>
              <a:rPr lang="en-US" sz="2000" dirty="0">
                <a:latin typeface="Courier New" pitchFamily="49" charset="0"/>
                <a:cs typeface="Courier New" pitchFamily="49" charset="0"/>
              </a:rPr>
              <a:t> out = </a:t>
            </a:r>
            <a:endParaRPr lang="en-US" sz="2000" dirty="0" smtClean="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new </a:t>
            </a:r>
            <a:r>
              <a:rPr lang="en-US" sz="2000" dirty="0" err="1">
                <a:latin typeface="Courier New" pitchFamily="49" charset="0"/>
                <a:cs typeface="Courier New" pitchFamily="49" charset="0"/>
              </a:rPr>
              <a:t>ObjectOutputStream</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fileOut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out.</a:t>
            </a:r>
            <a:r>
              <a:rPr lang="en-US" sz="2000" dirty="0" err="1">
                <a:solidFill>
                  <a:srgbClr val="FF0000"/>
                </a:solidFill>
                <a:latin typeface="Courier New" pitchFamily="49" charset="0"/>
                <a:cs typeface="Courier New" pitchFamily="49" charset="0"/>
              </a:rPr>
              <a:t>writeBoolean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boldCheckBox.isSelected</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out.</a:t>
            </a:r>
            <a:r>
              <a:rPr lang="en-US" sz="2000" dirty="0" err="1">
                <a:solidFill>
                  <a:srgbClr val="FF0000"/>
                </a:solidFill>
                <a:latin typeface="Courier New" pitchFamily="49" charset="0"/>
                <a:cs typeface="Courier New" pitchFamily="49" charset="0"/>
              </a:rPr>
              <a:t>writeBoolean</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italicCheckBox.isSelected</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out.</a:t>
            </a:r>
            <a:r>
              <a:rPr lang="en-US" sz="2000" dirty="0" err="1">
                <a:solidFill>
                  <a:srgbClr val="FF0000"/>
                </a:solidFill>
                <a:latin typeface="Courier New" pitchFamily="49" charset="0"/>
                <a:cs typeface="Courier New" pitchFamily="49" charset="0"/>
              </a:rPr>
              <a:t>writeObject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sizeComboBox.getSelectedItem</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out.</a:t>
            </a:r>
            <a:r>
              <a:rPr lang="en-US" sz="2000" dirty="0" err="1">
                <a:solidFill>
                  <a:srgbClr val="FF0000"/>
                </a:solidFill>
                <a:latin typeface="Courier New" pitchFamily="49" charset="0"/>
                <a:cs typeface="Courier New" pitchFamily="49" charset="0"/>
              </a:rPr>
              <a:t>writeObject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fontComboBox.getSelectedItem</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out.</a:t>
            </a:r>
            <a:r>
              <a:rPr lang="en-US" sz="2000" dirty="0" err="1">
                <a:solidFill>
                  <a:srgbClr val="FF0000"/>
                </a:solidFill>
                <a:latin typeface="Courier New" pitchFamily="49" charset="0"/>
                <a:cs typeface="Courier New" pitchFamily="49" charset="0"/>
              </a:rPr>
              <a:t>writeObject</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textArea.getText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 catch (Exception exception)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 </a:t>
            </a:r>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a:t>
            </a: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Tree>
    <p:extLst>
      <p:ext uri="{BB962C8B-B14F-4D97-AF65-F5344CB8AC3E}">
        <p14:creationId xmlns:p14="http://schemas.microsoft.com/office/powerpoint/2010/main" val="38861755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Summary</a:t>
            </a:r>
            <a:endParaRPr lang="en-US" dirty="0">
              <a:solidFill>
                <a:srgbClr val="0070C0"/>
              </a:solidFill>
            </a:endParaRPr>
          </a:p>
        </p:txBody>
      </p:sp>
      <p:sp>
        <p:nvSpPr>
          <p:cNvPr id="3" name="Content Placeholder 2"/>
          <p:cNvSpPr>
            <a:spLocks noGrp="1"/>
          </p:cNvSpPr>
          <p:nvPr>
            <p:ph idx="1"/>
          </p:nvPr>
        </p:nvSpPr>
        <p:spPr>
          <a:xfrm>
            <a:off x="457200" y="1600200"/>
            <a:ext cx="8305800" cy="5181600"/>
          </a:xfrm>
        </p:spPr>
        <p:txBody>
          <a:bodyPr>
            <a:normAutofit/>
          </a:bodyPr>
          <a:lstStyle/>
          <a:p>
            <a:r>
              <a:rPr lang="en-US" sz="2400" dirty="0" smtClean="0"/>
              <a:t>There are checked and unchecked exceptions. Opening a file can raise a </a:t>
            </a:r>
            <a:r>
              <a:rPr lang="en-US" sz="2400" dirty="0" smtClean="0">
                <a:solidFill>
                  <a:srgbClr val="FF0000"/>
                </a:solidFill>
              </a:rPr>
              <a:t>checked exception</a:t>
            </a:r>
            <a:r>
              <a:rPr lang="en-US" sz="2400" dirty="0" smtClean="0"/>
              <a:t>, while dividing by 0 or accessing an index of an array that is out of bounds generates an </a:t>
            </a:r>
            <a:r>
              <a:rPr lang="en-US" sz="2400" dirty="0" smtClean="0">
                <a:solidFill>
                  <a:srgbClr val="FF0000"/>
                </a:solidFill>
              </a:rPr>
              <a:t>unchecked</a:t>
            </a:r>
            <a:r>
              <a:rPr lang="en-US" sz="2400" dirty="0" smtClean="0"/>
              <a:t> exception. All code that can potentially generate a checked exception needs to be surrounded by exception handling code.</a:t>
            </a:r>
          </a:p>
          <a:p>
            <a:r>
              <a:rPr lang="en-US" sz="2400" dirty="0" smtClean="0"/>
              <a:t>We can use </a:t>
            </a:r>
            <a:r>
              <a:rPr lang="en-US" sz="2400" dirty="0" smtClean="0">
                <a:solidFill>
                  <a:srgbClr val="FF0000"/>
                </a:solidFill>
              </a:rPr>
              <a:t>try</a:t>
            </a:r>
            <a:r>
              <a:rPr lang="en-US" sz="2400" dirty="0" smtClean="0"/>
              <a:t>/</a:t>
            </a:r>
            <a:r>
              <a:rPr lang="en-US" sz="2400" dirty="0" smtClean="0">
                <a:solidFill>
                  <a:srgbClr val="FF0000"/>
                </a:solidFill>
              </a:rPr>
              <a:t>catch</a:t>
            </a:r>
            <a:r>
              <a:rPr lang="en-US" sz="2400" dirty="0" smtClean="0"/>
              <a:t>/</a:t>
            </a:r>
            <a:r>
              <a:rPr lang="en-US" sz="2400" dirty="0" smtClean="0">
                <a:solidFill>
                  <a:srgbClr val="FF0000"/>
                </a:solidFill>
              </a:rPr>
              <a:t>finally</a:t>
            </a:r>
            <a:r>
              <a:rPr lang="en-US" sz="2400" dirty="0" smtClean="0"/>
              <a:t> to handle an exception. The finally block is always executed.</a:t>
            </a:r>
          </a:p>
          <a:p>
            <a:r>
              <a:rPr lang="en-US" sz="2400" dirty="0" smtClean="0"/>
              <a:t>Alternatively, a method can use the </a:t>
            </a:r>
            <a:r>
              <a:rPr lang="en-US" sz="2400" dirty="0" smtClean="0">
                <a:solidFill>
                  <a:srgbClr val="FF0000"/>
                </a:solidFill>
              </a:rPr>
              <a:t>throws</a:t>
            </a:r>
            <a:r>
              <a:rPr lang="en-US" sz="2400" dirty="0" smtClean="0"/>
              <a:t> keyword. This means that the calling method must handle the exception.</a:t>
            </a:r>
          </a:p>
          <a:p>
            <a:r>
              <a:rPr lang="en-US" sz="2400" dirty="0" smtClean="0"/>
              <a:t>We can read/write </a:t>
            </a:r>
            <a:r>
              <a:rPr lang="en-US" sz="2400" dirty="0" smtClean="0">
                <a:solidFill>
                  <a:srgbClr val="FF0000"/>
                </a:solidFill>
              </a:rPr>
              <a:t>data</a:t>
            </a:r>
            <a:r>
              <a:rPr lang="en-US" sz="2400" dirty="0" smtClean="0"/>
              <a:t> and </a:t>
            </a:r>
            <a:r>
              <a:rPr lang="en-US" sz="2400" dirty="0" smtClean="0">
                <a:solidFill>
                  <a:srgbClr val="FF0000"/>
                </a:solidFill>
              </a:rPr>
              <a:t>text </a:t>
            </a:r>
            <a:r>
              <a:rPr lang="en-US" sz="2400" dirty="0" smtClean="0"/>
              <a:t>from/to a file. The information from the file is read in the order in which it was written.</a:t>
            </a:r>
            <a:endParaRPr lang="en-US" sz="2400" dirty="0"/>
          </a:p>
        </p:txBody>
      </p:sp>
    </p:spTree>
    <p:extLst>
      <p:ext uri="{BB962C8B-B14F-4D97-AF65-F5344CB8AC3E}">
        <p14:creationId xmlns:p14="http://schemas.microsoft.com/office/powerpoint/2010/main" val="426003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8669"/>
            <a:ext cx="7879080" cy="6863417"/>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//VERSION 2</a:t>
            </a:r>
            <a:endParaRPr lang="en-US" sz="2000" dirty="0">
              <a:solidFill>
                <a:srgbClr val="FF0000"/>
              </a:solidFill>
              <a:latin typeface="Courier New" pitchFamily="49" charset="0"/>
              <a:cs typeface="Courier New" pitchFamily="49" charset="0"/>
            </a:endParaRP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Test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 new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[1];</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while( !</a:t>
            </a:r>
            <a:r>
              <a:rPr lang="en-US" sz="2000" dirty="0" err="1">
                <a:latin typeface="Courier New" pitchFamily="49" charset="0"/>
                <a:cs typeface="Courier New" pitchFamily="49" charset="0"/>
              </a:rPr>
              <a:t>getNumber</a:t>
            </a:r>
            <a:r>
              <a:rPr lang="en-US" sz="2000" dirty="0">
                <a:latin typeface="Courier New" pitchFamily="49" charset="0"/>
                <a:cs typeface="Courier New" pitchFamily="49" charset="0"/>
              </a:rPr>
              <a:t>(a));</a:t>
            </a:r>
          </a:p>
          <a:p>
            <a:r>
              <a:rPr lang="en-US" sz="2000" dirty="0">
                <a:latin typeface="Courier New" pitchFamily="49" charset="0"/>
                <a:cs typeface="Courier New" pitchFamily="49" charset="0"/>
              </a:rPr>
              <a:t>    i = a[0];</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(i);</a:t>
            </a:r>
          </a:p>
          <a:p>
            <a:r>
              <a:rPr lang="en-US" sz="2000" dirty="0">
                <a:latin typeface="Courier New" pitchFamily="49" charset="0"/>
                <a:cs typeface="Courier New" pitchFamily="49" charset="0"/>
              </a:rPr>
              <a:t>  }</a:t>
            </a:r>
          </a:p>
          <a:p>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//method returns both input &amp; information on type</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  public static </a:t>
            </a:r>
            <a:r>
              <a:rPr lang="en-US" sz="2000" dirty="0" err="1">
                <a:latin typeface="Courier New" pitchFamily="49" charset="0"/>
                <a:cs typeface="Courier New" pitchFamily="49" charset="0"/>
              </a:rPr>
              <a:t>boolean</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getNumber</a:t>
            </a:r>
            <a:r>
              <a:rPr lang="en-US" sz="2000" dirty="0">
                <a:latin typeface="Courier New" pitchFamily="49" charset="0"/>
                <a:cs typeface="Courier New" pitchFamily="49" charset="0"/>
              </a:rPr>
              <a:t>(</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 {</a:t>
            </a:r>
          </a:p>
          <a:p>
            <a:r>
              <a:rPr lang="en-US" sz="2000" dirty="0">
                <a:latin typeface="Courier New" pitchFamily="49" charset="0"/>
                <a:cs typeface="Courier New" pitchFamily="49" charset="0"/>
              </a:rPr>
              <a:t>    try {</a:t>
            </a:r>
          </a:p>
          <a:p>
            <a:r>
              <a:rPr lang="en-US" sz="2000" dirty="0">
                <a:latin typeface="Courier New" pitchFamily="49" charset="0"/>
                <a:cs typeface="Courier New" pitchFamily="49" charset="0"/>
              </a:rPr>
              <a:t>      Scanner console = new Scanner(System.in);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("Enter an integer: ");</a:t>
            </a:r>
          </a:p>
          <a:p>
            <a:r>
              <a:rPr lang="en-US" sz="2000" dirty="0">
                <a:latin typeface="Courier New" pitchFamily="49" charset="0"/>
                <a:cs typeface="Courier New" pitchFamily="49" charset="0"/>
              </a:rPr>
              <a:t>      a[0] = </a:t>
            </a:r>
            <a:r>
              <a:rPr lang="en-US" sz="2000" dirty="0" err="1">
                <a:latin typeface="Courier New" pitchFamily="49" charset="0"/>
                <a:cs typeface="Courier New" pitchFamily="49" charset="0"/>
              </a:rPr>
              <a:t>console.nextInt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return true;</a:t>
            </a:r>
          </a:p>
          <a:p>
            <a:r>
              <a:rPr lang="en-US" sz="2000" dirty="0">
                <a:latin typeface="Courier New" pitchFamily="49" charset="0"/>
                <a:cs typeface="Courier New" pitchFamily="49" charset="0"/>
              </a:rPr>
              <a:t>    } catch (</a:t>
            </a:r>
            <a:r>
              <a:rPr lang="en-US" sz="2000" dirty="0" err="1">
                <a:latin typeface="Courier New" pitchFamily="49" charset="0"/>
                <a:cs typeface="Courier New" pitchFamily="49" charset="0"/>
              </a:rPr>
              <a:t>InputMismatchException</a:t>
            </a:r>
            <a:r>
              <a:rPr lang="en-US" sz="2000" dirty="0">
                <a:latin typeface="Courier New" pitchFamily="49" charset="0"/>
                <a:cs typeface="Courier New" pitchFamily="49" charset="0"/>
              </a:rPr>
              <a:t> exception) {</a:t>
            </a:r>
          </a:p>
          <a:p>
            <a:r>
              <a:rPr lang="en-US" sz="2000" dirty="0">
                <a:latin typeface="Courier New" pitchFamily="49" charset="0"/>
                <a:cs typeface="Courier New" pitchFamily="49" charset="0"/>
              </a:rPr>
              <a:t>      return false;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1628001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13" y="0"/>
            <a:ext cx="7879080" cy="6863417"/>
          </a:xfrm>
          <a:prstGeom prst="rect">
            <a:avLst/>
          </a:prstGeom>
          <a:noFill/>
        </p:spPr>
        <p:txBody>
          <a:bodyPr wrap="non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smtClean="0">
                <a:latin typeface="Courier New" pitchFamily="49" charset="0"/>
                <a:cs typeface="Courier New" pitchFamily="49" charset="0"/>
              </a:rPr>
              <a:t>.*; </a:t>
            </a:r>
            <a:r>
              <a:rPr lang="en-US" sz="2000" dirty="0" smtClean="0">
                <a:solidFill>
                  <a:srgbClr val="FF0000"/>
                </a:solidFill>
                <a:latin typeface="Courier New" pitchFamily="49" charset="0"/>
                <a:cs typeface="Courier New" pitchFamily="49" charset="0"/>
              </a:rPr>
              <a:t>//VERSION 3</a:t>
            </a:r>
            <a:endParaRPr lang="en-US" sz="2000" dirty="0">
              <a:solidFill>
                <a:srgbClr val="FF0000"/>
              </a:solidFill>
              <a:latin typeface="Courier New" pitchFamily="49" charset="0"/>
              <a:cs typeface="Courier New" pitchFamily="49" charset="0"/>
            </a:endParaRPr>
          </a:p>
          <a:p>
            <a:r>
              <a:rPr lang="en-US" sz="2000" dirty="0">
                <a:latin typeface="Courier New" pitchFamily="49" charset="0"/>
                <a:cs typeface="Courier New" pitchFamily="49" charset="0"/>
              </a:rPr>
              <a:t>public class Test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boolean</a:t>
            </a:r>
            <a:r>
              <a:rPr lang="en-US" sz="2000" dirty="0">
                <a:latin typeface="Courier New" pitchFamily="49" charset="0"/>
                <a:cs typeface="Courier New" pitchFamily="49" charset="0"/>
              </a:rPr>
              <a:t> repeat = true;</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i=0;</a:t>
            </a:r>
          </a:p>
          <a:p>
            <a:r>
              <a:rPr lang="en-US" sz="2000" dirty="0">
                <a:latin typeface="Courier New" pitchFamily="49" charset="0"/>
                <a:cs typeface="Courier New" pitchFamily="49" charset="0"/>
              </a:rPr>
              <a:t>    while (repeat) {</a:t>
            </a:r>
          </a:p>
          <a:p>
            <a:r>
              <a:rPr lang="en-US" sz="2000" dirty="0">
                <a:latin typeface="Courier New" pitchFamily="49" charset="0"/>
                <a:cs typeface="Courier New" pitchFamily="49" charset="0"/>
              </a:rPr>
              <a:t>      try{</a:t>
            </a:r>
          </a:p>
          <a:p>
            <a:r>
              <a:rPr lang="en-US" sz="2000" dirty="0">
                <a:latin typeface="Courier New" pitchFamily="49" charset="0"/>
                <a:cs typeface="Courier New" pitchFamily="49" charset="0"/>
              </a:rPr>
              <a:t>        i = </a:t>
            </a:r>
            <a:r>
              <a:rPr lang="en-US" sz="2000" dirty="0" err="1">
                <a:latin typeface="Courier New" pitchFamily="49" charset="0"/>
                <a:cs typeface="Courier New" pitchFamily="49" charset="0"/>
              </a:rPr>
              <a:t>getNumber</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repeat = false;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catch(Exception e){</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System.out.println</a:t>
            </a:r>
            <a:r>
              <a:rPr lang="en-US" sz="2000" dirty="0">
                <a:latin typeface="Courier New" pitchFamily="49" charset="0"/>
                <a:cs typeface="Courier New" pitchFamily="49" charset="0"/>
              </a:rPr>
              <a:t>(i);</a:t>
            </a:r>
          </a:p>
          <a:p>
            <a:r>
              <a:rPr lang="en-US" sz="2000" dirty="0">
                <a:latin typeface="Courier New" pitchFamily="49" charset="0"/>
                <a:cs typeface="Courier New" pitchFamily="49" charset="0"/>
              </a:rPr>
              <a:t>  }</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  public static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getNumber</a:t>
            </a:r>
            <a:r>
              <a:rPr lang="en-US" sz="2000" dirty="0">
                <a:latin typeface="Courier New" pitchFamily="49" charset="0"/>
                <a:cs typeface="Courier New" pitchFamily="49" charset="0"/>
              </a:rPr>
              <a:t>() </a:t>
            </a:r>
            <a:r>
              <a:rPr lang="en-US" sz="2000" dirty="0">
                <a:solidFill>
                  <a:srgbClr val="FF0000"/>
                </a:solidFill>
                <a:latin typeface="Courier New" pitchFamily="49" charset="0"/>
                <a:cs typeface="Courier New" pitchFamily="49" charset="0"/>
              </a:rPr>
              <a:t>throws </a:t>
            </a:r>
            <a:r>
              <a:rPr lang="en-US" sz="2000" dirty="0">
                <a:latin typeface="Courier New" pitchFamily="49" charset="0"/>
                <a:cs typeface="Courier New" pitchFamily="49" charset="0"/>
              </a:rPr>
              <a:t> Exception{</a:t>
            </a:r>
          </a:p>
          <a:p>
            <a:r>
              <a:rPr lang="en-US" sz="2000" dirty="0">
                <a:latin typeface="Courier New" pitchFamily="49" charset="0"/>
                <a:cs typeface="Courier New" pitchFamily="49" charset="0"/>
              </a:rPr>
              <a:t>      Scanner console = new Scanner(System.in);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("Enter an integer: ");</a:t>
            </a:r>
          </a:p>
          <a:p>
            <a:r>
              <a:rPr lang="en-US" sz="2000" dirty="0">
                <a:latin typeface="Courier New" pitchFamily="49" charset="0"/>
                <a:cs typeface="Courier New" pitchFamily="49" charset="0"/>
              </a:rPr>
              <a:t>      return </a:t>
            </a:r>
            <a:r>
              <a:rPr lang="en-US" sz="2000" dirty="0" err="1">
                <a:latin typeface="Courier New" pitchFamily="49" charset="0"/>
                <a:cs typeface="Courier New" pitchFamily="49" charset="0"/>
              </a:rPr>
              <a:t>console.nextInt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366263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Notes</a:t>
            </a:r>
            <a:endParaRPr lang="en-US" dirty="0">
              <a:solidFill>
                <a:srgbClr val="0070C0"/>
              </a:solidFill>
            </a:endParaRPr>
          </a:p>
        </p:txBody>
      </p:sp>
      <p:sp>
        <p:nvSpPr>
          <p:cNvPr id="3" name="Content Placeholder 2"/>
          <p:cNvSpPr>
            <a:spLocks noGrp="1"/>
          </p:cNvSpPr>
          <p:nvPr>
            <p:ph idx="1"/>
          </p:nvPr>
        </p:nvSpPr>
        <p:spPr>
          <a:xfrm>
            <a:off x="457200" y="1600200"/>
            <a:ext cx="8686800" cy="5257800"/>
          </a:xfrm>
        </p:spPr>
        <p:txBody>
          <a:bodyPr>
            <a:normAutofit/>
          </a:bodyPr>
          <a:lstStyle/>
          <a:p>
            <a:r>
              <a:rPr lang="en-US" sz="2400" dirty="0" smtClean="0"/>
              <a:t>In version 1, method returns -1 when an integer is not entered. However, what if -1 is valid input?</a:t>
            </a:r>
          </a:p>
          <a:p>
            <a:r>
              <a:rPr lang="en-US" sz="2400" dirty="0" smtClean="0"/>
              <a:t>In version 2, the </a:t>
            </a:r>
            <a:r>
              <a:rPr lang="en-US" sz="2400" dirty="0" err="1" smtClean="0">
                <a:solidFill>
                  <a:srgbClr val="0070C0"/>
                </a:solidFill>
              </a:rPr>
              <a:t>getNumber</a:t>
            </a:r>
            <a:r>
              <a:rPr lang="en-US" sz="2400" dirty="0" smtClean="0"/>
              <a:t> method returns two pieces of data: the data and a Boolean value that show if the data is an integer or not. Works, but not very elegant.</a:t>
            </a:r>
          </a:p>
          <a:p>
            <a:r>
              <a:rPr lang="en-US" sz="2400" dirty="0" smtClean="0"/>
              <a:t>In version 3, we use the </a:t>
            </a:r>
            <a:r>
              <a:rPr lang="en-US" sz="2400" dirty="0" smtClean="0">
                <a:solidFill>
                  <a:srgbClr val="FF0000"/>
                </a:solidFill>
              </a:rPr>
              <a:t>throws</a:t>
            </a:r>
            <a:r>
              <a:rPr lang="en-US" sz="2400" dirty="0" smtClean="0"/>
              <a:t> keyword. This means that an exception can be generated, but the method does not handle it and throws it back to the calling method. If we wrote </a:t>
            </a:r>
            <a:r>
              <a:rPr lang="en-US" sz="2400" dirty="0" smtClean="0">
                <a:solidFill>
                  <a:srgbClr val="0070C0"/>
                </a:solidFill>
              </a:rPr>
              <a:t>throws </a:t>
            </a:r>
            <a:r>
              <a:rPr lang="en-US" sz="2400" dirty="0" err="1" smtClean="0">
                <a:solidFill>
                  <a:srgbClr val="0070C0"/>
                </a:solidFill>
              </a:rPr>
              <a:t>InputMismatchException</a:t>
            </a:r>
            <a:r>
              <a:rPr lang="en-US" sz="2400" dirty="0" smtClean="0"/>
              <a:t>, then only exceptions of this type will be thrown back to the calling method.</a:t>
            </a:r>
          </a:p>
          <a:p>
            <a:r>
              <a:rPr lang="en-US" sz="2400" dirty="0" smtClean="0"/>
              <a:t>Note that when an exception occurs, the rest of the </a:t>
            </a:r>
            <a:r>
              <a:rPr lang="en-US" sz="2400" dirty="0" smtClean="0">
                <a:solidFill>
                  <a:srgbClr val="0070C0"/>
                </a:solidFill>
              </a:rPr>
              <a:t>try</a:t>
            </a:r>
            <a:r>
              <a:rPr lang="en-US" sz="2400" dirty="0" smtClean="0"/>
              <a:t> block is not executed. Therefore, </a:t>
            </a:r>
            <a:r>
              <a:rPr lang="en-US" sz="2400" dirty="0">
                <a:solidFill>
                  <a:srgbClr val="FF0000"/>
                </a:solidFill>
                <a:latin typeface="Courier New" pitchFamily="49" charset="0"/>
                <a:cs typeface="Courier New" pitchFamily="49" charset="0"/>
              </a:rPr>
              <a:t>repeat = false</a:t>
            </a:r>
            <a:r>
              <a:rPr lang="en-US" sz="2400" dirty="0" smtClean="0">
                <a:solidFill>
                  <a:srgbClr val="FF0000"/>
                </a:solidFill>
                <a:latin typeface="Courier New" pitchFamily="49" charset="0"/>
                <a:cs typeface="Courier New" pitchFamily="49" charset="0"/>
              </a:rPr>
              <a:t>; </a:t>
            </a:r>
            <a:r>
              <a:rPr lang="en-US" sz="2400" dirty="0" smtClean="0">
                <a:cs typeface="Courier New" pitchFamily="49" charset="0"/>
              </a:rPr>
              <a:t>will only be execute when the user enters an integer.</a:t>
            </a:r>
            <a:endParaRPr lang="en-US" sz="2400" dirty="0">
              <a:solidFill>
                <a:srgbClr val="FF0000"/>
              </a:solidFill>
              <a:latin typeface="Courier New" pitchFamily="49" charset="0"/>
              <a:cs typeface="Courier New" pitchFamily="49" charset="0"/>
            </a:endParaRPr>
          </a:p>
          <a:p>
            <a:endParaRPr lang="en-US" sz="2400" dirty="0"/>
          </a:p>
        </p:txBody>
      </p:sp>
    </p:spTree>
    <p:extLst>
      <p:ext uri="{BB962C8B-B14F-4D97-AF65-F5344CB8AC3E}">
        <p14:creationId xmlns:p14="http://schemas.microsoft.com/office/powerpoint/2010/main" val="70894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Options for Handling Exceptions</a:t>
            </a:r>
            <a:endParaRPr lang="en-US" dirty="0">
              <a:solidFill>
                <a:srgbClr val="0070C0"/>
              </a:solidFill>
            </a:endParaRPr>
          </a:p>
        </p:txBody>
      </p:sp>
      <p:sp>
        <p:nvSpPr>
          <p:cNvPr id="3" name="Content Placeholder 2"/>
          <p:cNvSpPr>
            <a:spLocks noGrp="1"/>
          </p:cNvSpPr>
          <p:nvPr>
            <p:ph idx="1"/>
          </p:nvPr>
        </p:nvSpPr>
        <p:spPr>
          <a:xfrm>
            <a:off x="457200" y="1600200"/>
            <a:ext cx="8686800" cy="5257800"/>
          </a:xfrm>
        </p:spPr>
        <p:txBody>
          <a:bodyPr>
            <a:normAutofit/>
          </a:bodyPr>
          <a:lstStyle/>
          <a:p>
            <a:r>
              <a:rPr lang="en-US" sz="2400" dirty="0" smtClean="0"/>
              <a:t>Ignore exception and continue running. For example, </a:t>
            </a:r>
            <a:r>
              <a:rPr lang="en-US" sz="2400" dirty="0" smtClean="0">
                <a:solidFill>
                  <a:srgbClr val="0070C0"/>
                </a:solidFill>
              </a:rPr>
              <a:t>catch</a:t>
            </a:r>
            <a:r>
              <a:rPr lang="en-US" sz="2400" dirty="0" smtClean="0"/>
              <a:t> </a:t>
            </a:r>
            <a:r>
              <a:rPr lang="en-US" sz="2400" dirty="0" smtClean="0"/>
              <a:t>block can be empty.</a:t>
            </a:r>
          </a:p>
          <a:p>
            <a:r>
              <a:rPr lang="en-US" sz="2400" dirty="0" smtClean="0"/>
              <a:t>Print the stack trace. Example: </a:t>
            </a:r>
            <a:r>
              <a:rPr lang="en-US" sz="2400" dirty="0" err="1" smtClean="0">
                <a:solidFill>
                  <a:srgbClr val="FF0000"/>
                </a:solidFill>
              </a:rPr>
              <a:t>e.printStackTrace</a:t>
            </a:r>
            <a:r>
              <a:rPr lang="en-US" sz="2400" dirty="0" smtClean="0">
                <a:solidFill>
                  <a:srgbClr val="FF0000"/>
                </a:solidFill>
              </a:rPr>
              <a:t>() </a:t>
            </a:r>
            <a:r>
              <a:rPr lang="en-US" sz="2400" dirty="0" smtClean="0"/>
              <a:t>may produce:</a:t>
            </a:r>
          </a:p>
          <a:p>
            <a:pPr marL="0" indent="0">
              <a:buNone/>
            </a:pPr>
            <a:r>
              <a:rPr lang="en-US" sz="2000" dirty="0" err="1">
                <a:latin typeface="Courier New" pitchFamily="49" charset="0"/>
                <a:cs typeface="Courier New" pitchFamily="49" charset="0"/>
              </a:rPr>
              <a:t>java.util.InputMismatchException</a:t>
            </a:r>
            <a:endParaRPr lang="en-US" sz="2000" dirty="0">
              <a:latin typeface="Courier New" pitchFamily="49" charset="0"/>
              <a:cs typeface="Courier New" pitchFamily="49" charset="0"/>
            </a:endParaRPr>
          </a:p>
          <a:p>
            <a:pPr marL="0" indent="0">
              <a:buNone/>
            </a:pPr>
            <a:r>
              <a:rPr lang="en-US" sz="2000" dirty="0">
                <a:latin typeface="Courier New" pitchFamily="49" charset="0"/>
                <a:cs typeface="Courier New" pitchFamily="49" charset="0"/>
              </a:rPr>
              <a:t>	at </a:t>
            </a:r>
            <a:r>
              <a:rPr lang="en-US" sz="2000" dirty="0" err="1">
                <a:latin typeface="Courier New" pitchFamily="49" charset="0"/>
                <a:cs typeface="Courier New" pitchFamily="49" charset="0"/>
              </a:rPr>
              <a:t>java.util.Scanner.throwFor</a:t>
            </a:r>
            <a:r>
              <a:rPr lang="en-US" sz="2000" dirty="0">
                <a:latin typeface="Courier New" pitchFamily="49" charset="0"/>
                <a:cs typeface="Courier New" pitchFamily="49" charset="0"/>
              </a:rPr>
              <a:t>(Scanner.java:909)</a:t>
            </a:r>
          </a:p>
          <a:p>
            <a:pPr marL="0" indent="0">
              <a:buNone/>
            </a:pPr>
            <a:r>
              <a:rPr lang="en-US" sz="2000" dirty="0">
                <a:latin typeface="Courier New" pitchFamily="49" charset="0"/>
                <a:cs typeface="Courier New" pitchFamily="49" charset="0"/>
              </a:rPr>
              <a:t>	at </a:t>
            </a:r>
            <a:r>
              <a:rPr lang="en-US" sz="2000" dirty="0" err="1">
                <a:latin typeface="Courier New" pitchFamily="49" charset="0"/>
                <a:cs typeface="Courier New" pitchFamily="49" charset="0"/>
              </a:rPr>
              <a:t>java.util.Scanner.next</a:t>
            </a:r>
            <a:r>
              <a:rPr lang="en-US" sz="2000" dirty="0">
                <a:latin typeface="Courier New" pitchFamily="49" charset="0"/>
                <a:cs typeface="Courier New" pitchFamily="49" charset="0"/>
              </a:rPr>
              <a:t>(Scanner.java:1530)</a:t>
            </a:r>
          </a:p>
          <a:p>
            <a:pPr marL="0" indent="0">
              <a:buNone/>
            </a:pPr>
            <a:r>
              <a:rPr lang="en-US" sz="2000" dirty="0">
                <a:latin typeface="Courier New" pitchFamily="49" charset="0"/>
                <a:cs typeface="Courier New" pitchFamily="49" charset="0"/>
              </a:rPr>
              <a:t>	at </a:t>
            </a:r>
            <a:r>
              <a:rPr lang="en-US" sz="2000" dirty="0" err="1">
                <a:latin typeface="Courier New" pitchFamily="49" charset="0"/>
                <a:cs typeface="Courier New" pitchFamily="49" charset="0"/>
              </a:rPr>
              <a:t>java.util.Scanner.nextInt</a:t>
            </a:r>
            <a:r>
              <a:rPr lang="en-US" sz="2000" dirty="0">
                <a:latin typeface="Courier New" pitchFamily="49" charset="0"/>
                <a:cs typeface="Courier New" pitchFamily="49" charset="0"/>
              </a:rPr>
              <a:t>(Scanner.java:2160)</a:t>
            </a:r>
          </a:p>
          <a:p>
            <a:pPr marL="0" indent="0">
              <a:buNone/>
            </a:pPr>
            <a:r>
              <a:rPr lang="en-US" sz="2000" dirty="0">
                <a:latin typeface="Courier New" pitchFamily="49" charset="0"/>
                <a:cs typeface="Courier New" pitchFamily="49" charset="0"/>
              </a:rPr>
              <a:t>	at </a:t>
            </a:r>
            <a:r>
              <a:rPr lang="en-US" sz="2000" dirty="0" err="1">
                <a:latin typeface="Courier New" pitchFamily="49" charset="0"/>
                <a:cs typeface="Courier New" pitchFamily="49" charset="0"/>
              </a:rPr>
              <a:t>java.util.Scanner.nextInt</a:t>
            </a:r>
            <a:r>
              <a:rPr lang="en-US" sz="2000" dirty="0">
                <a:latin typeface="Courier New" pitchFamily="49" charset="0"/>
                <a:cs typeface="Courier New" pitchFamily="49" charset="0"/>
              </a:rPr>
              <a:t>(Scanner.java:2119)</a:t>
            </a:r>
          </a:p>
          <a:p>
            <a:pPr marL="0" indent="0">
              <a:buNone/>
            </a:pPr>
            <a:r>
              <a:rPr lang="en-US" sz="2000" dirty="0">
                <a:latin typeface="Courier New" pitchFamily="49" charset="0"/>
                <a:cs typeface="Courier New" pitchFamily="49" charset="0"/>
              </a:rPr>
              <a:t>	at </a:t>
            </a:r>
            <a:r>
              <a:rPr lang="en-US" sz="2000" dirty="0" err="1">
                <a:latin typeface="Courier New" pitchFamily="49" charset="0"/>
                <a:cs typeface="Courier New" pitchFamily="49" charset="0"/>
              </a:rPr>
              <a:t>Test.getNumber</a:t>
            </a:r>
            <a:r>
              <a:rPr lang="en-US" sz="2000" dirty="0">
                <a:latin typeface="Courier New" pitchFamily="49" charset="0"/>
                <a:cs typeface="Courier New" pitchFamily="49" charset="0"/>
              </a:rPr>
              <a:t>(Test.java:18)</a:t>
            </a:r>
          </a:p>
          <a:p>
            <a:pPr marL="0" indent="0">
              <a:buNone/>
            </a:pPr>
            <a:r>
              <a:rPr lang="en-US" sz="2000" dirty="0">
                <a:latin typeface="Courier New" pitchFamily="49" charset="0"/>
                <a:cs typeface="Courier New" pitchFamily="49" charset="0"/>
              </a:rPr>
              <a:t>	at </a:t>
            </a:r>
            <a:r>
              <a:rPr lang="en-US" sz="2000" dirty="0" err="1">
                <a:latin typeface="Courier New" pitchFamily="49" charset="0"/>
                <a:cs typeface="Courier New" pitchFamily="49" charset="0"/>
              </a:rPr>
              <a:t>Test.main</a:t>
            </a:r>
            <a:r>
              <a:rPr lang="en-US" sz="2000" dirty="0">
                <a:latin typeface="Courier New" pitchFamily="49" charset="0"/>
                <a:cs typeface="Courier New" pitchFamily="49" charset="0"/>
              </a:rPr>
              <a:t>(Test.java:9</a:t>
            </a:r>
            <a:r>
              <a:rPr lang="en-US" sz="2000" dirty="0" smtClean="0">
                <a:latin typeface="Courier New" pitchFamily="49" charset="0"/>
                <a:cs typeface="Courier New" pitchFamily="49" charset="0"/>
              </a:rPr>
              <a:t>)</a:t>
            </a:r>
          </a:p>
          <a:p>
            <a:r>
              <a:rPr lang="en-US" sz="2400" dirty="0" smtClean="0">
                <a:cs typeface="Courier New" pitchFamily="49" charset="0"/>
              </a:rPr>
              <a:t>Use</a:t>
            </a:r>
            <a:r>
              <a:rPr lang="en-US" sz="2400" dirty="0" smtClean="0">
                <a:solidFill>
                  <a:srgbClr val="FF0000"/>
                </a:solidFill>
                <a:cs typeface="Courier New" pitchFamily="49" charset="0"/>
              </a:rPr>
              <a:t> </a:t>
            </a:r>
            <a:r>
              <a:rPr lang="en-US" sz="2400" dirty="0" err="1" smtClean="0">
                <a:solidFill>
                  <a:srgbClr val="FF0000"/>
                </a:solidFill>
                <a:cs typeface="Courier New" pitchFamily="49" charset="0"/>
              </a:rPr>
              <a:t>System.err.println</a:t>
            </a:r>
            <a:r>
              <a:rPr lang="en-US" sz="2400" dirty="0" smtClean="0">
                <a:cs typeface="Courier New" pitchFamily="49" charset="0"/>
              </a:rPr>
              <a:t>. This will send the error to the error stream, which can be output with red color or a log file. Example follows.</a:t>
            </a:r>
            <a:endParaRPr lang="en-US" sz="2400" dirty="0">
              <a:cs typeface="Courier New" pitchFamily="49" charset="0"/>
            </a:endParaRPr>
          </a:p>
        </p:txBody>
      </p:sp>
    </p:spTree>
    <p:extLst>
      <p:ext uri="{BB962C8B-B14F-4D97-AF65-F5344CB8AC3E}">
        <p14:creationId xmlns:p14="http://schemas.microsoft.com/office/powerpoint/2010/main" val="287642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915400" cy="4708981"/>
          </a:xfrm>
          <a:prstGeom prst="rect">
            <a:avLst/>
          </a:prstGeom>
          <a:noFill/>
        </p:spPr>
        <p:txBody>
          <a:bodyPr wrap="square" rtlCol="0">
            <a:spAutoFit/>
          </a:bodyPr>
          <a:lstStyle/>
          <a:p>
            <a:r>
              <a:rPr lang="en-US" sz="2000" dirty="0">
                <a:latin typeface="Courier New" pitchFamily="49" charset="0"/>
                <a:cs typeface="Courier New" pitchFamily="49" charset="0"/>
              </a:rPr>
              <a:t>import </a:t>
            </a:r>
            <a:r>
              <a:rPr lang="en-US" sz="2000" dirty="0" err="1">
                <a:latin typeface="Courier New" pitchFamily="49" charset="0"/>
                <a:cs typeface="Courier New" pitchFamily="49" charset="0"/>
              </a:rPr>
              <a:t>java.util</a:t>
            </a:r>
            <a:r>
              <a:rPr lang="en-US" sz="2000" dirty="0">
                <a:latin typeface="Courier New" pitchFamily="49" charset="0"/>
                <a:cs typeface="Courier New" pitchFamily="49" charset="0"/>
              </a:rPr>
              <a:t>.*;</a:t>
            </a:r>
          </a:p>
          <a:p>
            <a:endParaRPr lang="en-US" sz="2000" dirty="0">
              <a:latin typeface="Courier New" pitchFamily="49" charset="0"/>
              <a:cs typeface="Courier New" pitchFamily="49" charset="0"/>
            </a:endParaRPr>
          </a:p>
          <a:p>
            <a:r>
              <a:rPr lang="en-US" sz="2000" dirty="0">
                <a:latin typeface="Courier New" pitchFamily="49" charset="0"/>
                <a:cs typeface="Courier New" pitchFamily="49" charset="0"/>
              </a:rPr>
              <a:t>public class Test {</a:t>
            </a:r>
          </a:p>
          <a:p>
            <a:r>
              <a:rPr lang="en-US" sz="2000" dirty="0">
                <a:latin typeface="Courier New" pitchFamily="49" charset="0"/>
                <a:cs typeface="Courier New" pitchFamily="49" charset="0"/>
              </a:rPr>
              <a:t>  public static void main(String </a:t>
            </a:r>
            <a:r>
              <a:rPr lang="en-US" sz="2000" dirty="0" err="1">
                <a:latin typeface="Courier New" pitchFamily="49" charset="0"/>
                <a:cs typeface="Courier New" pitchFamily="49" charset="0"/>
              </a:rPr>
              <a:t>args</a:t>
            </a:r>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int</a:t>
            </a:r>
            <a:r>
              <a:rPr lang="en-US" sz="2000" dirty="0">
                <a:latin typeface="Courier New" pitchFamily="49" charset="0"/>
                <a:cs typeface="Courier New" pitchFamily="49" charset="0"/>
              </a:rPr>
              <a:t> i;</a:t>
            </a:r>
          </a:p>
          <a:p>
            <a:r>
              <a:rPr lang="en-US" sz="2000" dirty="0">
                <a:latin typeface="Courier New" pitchFamily="49" charset="0"/>
                <a:cs typeface="Courier New" pitchFamily="49" charset="0"/>
              </a:rPr>
              <a:t>    try{</a:t>
            </a:r>
          </a:p>
          <a:p>
            <a:r>
              <a:rPr lang="en-US" sz="2000" dirty="0">
                <a:latin typeface="Courier New" pitchFamily="49" charset="0"/>
                <a:cs typeface="Courier New" pitchFamily="49" charset="0"/>
              </a:rPr>
              <a:t>      Scanner console = new Scanner(System.in);</a:t>
            </a:r>
          </a:p>
          <a:p>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System.out.print</a:t>
            </a:r>
            <a:r>
              <a:rPr lang="en-US" sz="2000" dirty="0">
                <a:latin typeface="Courier New" pitchFamily="49" charset="0"/>
                <a:cs typeface="Courier New" pitchFamily="49" charset="0"/>
              </a:rPr>
              <a:t>("Enter an integer: ");</a:t>
            </a:r>
          </a:p>
          <a:p>
            <a:r>
              <a:rPr lang="en-US" sz="2000" dirty="0">
                <a:latin typeface="Courier New" pitchFamily="49" charset="0"/>
                <a:cs typeface="Courier New" pitchFamily="49" charset="0"/>
              </a:rPr>
              <a:t>      i = </a:t>
            </a:r>
            <a:r>
              <a:rPr lang="en-US" sz="2000" dirty="0" err="1">
                <a:latin typeface="Courier New" pitchFamily="49" charset="0"/>
                <a:cs typeface="Courier New" pitchFamily="49" charset="0"/>
              </a:rPr>
              <a:t>console.nextInt</a:t>
            </a:r>
            <a:r>
              <a:rPr lang="en-US" sz="2000" dirty="0">
                <a:latin typeface="Courier New" pitchFamily="49" charset="0"/>
                <a:cs typeface="Courier New" pitchFamily="49" charset="0"/>
              </a:rPr>
              <a:t>();</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catch(Exception e){</a:t>
            </a:r>
          </a:p>
          <a:p>
            <a:r>
              <a:rPr lang="en-US" sz="2000" dirty="0">
                <a:latin typeface="Courier New" pitchFamily="49" charset="0"/>
                <a:cs typeface="Courier New" pitchFamily="49" charset="0"/>
              </a:rPr>
              <a:t>      </a:t>
            </a:r>
            <a:r>
              <a:rPr lang="en-US" sz="2000" dirty="0" err="1">
                <a:solidFill>
                  <a:srgbClr val="FF0000"/>
                </a:solidFill>
                <a:latin typeface="Courier New" pitchFamily="49" charset="0"/>
                <a:cs typeface="Courier New" pitchFamily="49" charset="0"/>
              </a:rPr>
              <a:t>System.err.println</a:t>
            </a:r>
            <a:r>
              <a:rPr lang="en-US" sz="2000" dirty="0">
                <a:latin typeface="Courier New" pitchFamily="49" charset="0"/>
                <a:cs typeface="Courier New" pitchFamily="49" charset="0"/>
              </a:rPr>
              <a:t>("You did not enter an integer");</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  }</a:t>
            </a:r>
          </a:p>
          <a:p>
            <a:r>
              <a:rPr lang="en-US" sz="2000" dirty="0">
                <a:latin typeface="Courier New" pitchFamily="49" charset="0"/>
                <a:cs typeface="Courier New" pitchFamily="49" charset="0"/>
              </a:rPr>
              <a:t>}</a:t>
            </a:r>
          </a:p>
        </p:txBody>
      </p:sp>
    </p:spTree>
    <p:extLst>
      <p:ext uri="{BB962C8B-B14F-4D97-AF65-F5344CB8AC3E}">
        <p14:creationId xmlns:p14="http://schemas.microsoft.com/office/powerpoint/2010/main" val="475456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TotalTime>
  <Words>3946</Words>
  <Application>Microsoft Office PowerPoint</Application>
  <PresentationFormat>On-screen Show (4:3)</PresentationFormat>
  <Paragraphs>563</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Exception Handling and Files</vt:lpstr>
      <vt:lpstr>Overview</vt:lpstr>
      <vt:lpstr>The try-catch Block</vt:lpstr>
      <vt:lpstr>PowerPoint Presentation</vt:lpstr>
      <vt:lpstr>PowerPoint Presentation</vt:lpstr>
      <vt:lpstr>PowerPoint Presentation</vt:lpstr>
      <vt:lpstr>Notes</vt:lpstr>
      <vt:lpstr>Options for Handling Exceptions</vt:lpstr>
      <vt:lpstr>PowerPoint Presentation</vt:lpstr>
      <vt:lpstr>Full syntax: try/catch/finally</vt:lpstr>
      <vt:lpstr>finally Block Example</vt:lpstr>
      <vt:lpstr>PowerPoint Presentation</vt:lpstr>
      <vt:lpstr>PowerPoint Presentation</vt:lpstr>
      <vt:lpstr>try vs. throws</vt:lpstr>
      <vt:lpstr>try-with-resources (Java 7)</vt:lpstr>
      <vt:lpstr>Selecting File to Open</vt:lpstr>
      <vt:lpstr>Selecting File to Open (cont'd)</vt:lpstr>
      <vt:lpstr>Reading From Text Files</vt:lpstr>
      <vt:lpstr>Manually Specifying File Location</vt:lpstr>
      <vt:lpstr>Caveats With File Reading</vt:lpstr>
      <vt:lpstr>Caveats With File Reading (cont'd)</vt:lpstr>
      <vt:lpstr>Notepad (with file read)</vt:lpstr>
      <vt:lpstr>PowerPoint Presentation</vt:lpstr>
      <vt:lpstr>Notes</vt:lpstr>
      <vt:lpstr>Writing to Text Files</vt:lpstr>
      <vt:lpstr>Notepad (with file write)</vt:lpstr>
      <vt:lpstr>Data Files</vt:lpstr>
      <vt:lpstr>PowerPoint Presentation</vt:lpstr>
      <vt:lpstr>PowerPoint Presentation</vt:lpstr>
      <vt:lpstr>Notes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Extending Notepad</vt:lpstr>
      <vt:lpstr>PowerPoint Presentation</vt:lpstr>
      <vt:lpstr>PowerPoint Presentation</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 Handling and Files</dc:title>
  <dc:creator>lubo</dc:creator>
  <cp:lastModifiedBy>lubo</cp:lastModifiedBy>
  <cp:revision>30</cp:revision>
  <dcterms:created xsi:type="dcterms:W3CDTF">2006-08-16T00:00:00Z</dcterms:created>
  <dcterms:modified xsi:type="dcterms:W3CDTF">2014-04-03T16:37:24Z</dcterms:modified>
</cp:coreProperties>
</file>