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135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0070C0"/>
                </a:solidFill>
              </a:rPr>
              <a:t>Recursion</a:t>
            </a:r>
            <a:endParaRPr lang="en-US" dirty="0">
              <a:solidFill>
                <a:srgbClr val="0070C0"/>
              </a:solidFill>
            </a:endParaRPr>
          </a:p>
        </p:txBody>
      </p:sp>
      <p:sp>
        <p:nvSpPr>
          <p:cNvPr id="3" name="Subtitle 2"/>
          <p:cNvSpPr>
            <a:spLocks noGrp="1"/>
          </p:cNvSpPr>
          <p:nvPr>
            <p:ph type="subTitle" idx="1"/>
          </p:nvPr>
        </p:nvSpPr>
        <p:spPr/>
        <p:txBody>
          <a:bodyPr/>
          <a:lstStyle/>
          <a:p>
            <a:r>
              <a:rPr lang="en-US" dirty="0" smtClean="0"/>
              <a:t>Chapter 14</a:t>
            </a:r>
            <a:endParaRPr lang="en-US" dirty="0"/>
          </a:p>
        </p:txBody>
      </p:sp>
    </p:spTree>
    <p:extLst>
      <p:ext uri="{BB962C8B-B14F-4D97-AF65-F5344CB8AC3E}">
        <p14:creationId xmlns:p14="http://schemas.microsoft.com/office/powerpoint/2010/main" val="2854771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Tower of Hanoi Problem</a:t>
            </a:r>
            <a:endParaRPr lang="en-US" dirty="0">
              <a:solidFill>
                <a:srgbClr val="0070C0"/>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523999"/>
            <a:ext cx="7162800" cy="2956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57200" y="4953000"/>
            <a:ext cx="8643777" cy="1938992"/>
          </a:xfrm>
          <a:prstGeom prst="rect">
            <a:avLst/>
          </a:prstGeom>
          <a:noFill/>
        </p:spPr>
        <p:txBody>
          <a:bodyPr wrap="none" rtlCol="0">
            <a:spAutoFit/>
          </a:bodyPr>
          <a:lstStyle/>
          <a:p>
            <a:pPr marL="342900" indent="-342900">
              <a:buFont typeface="Arial" pitchFamily="34" charset="0"/>
              <a:buChar char="•"/>
            </a:pPr>
            <a:r>
              <a:rPr lang="en-US" sz="2400" dirty="0" smtClean="0"/>
              <a:t>We want to move the disks from the first to the third needle.</a:t>
            </a:r>
          </a:p>
          <a:p>
            <a:pPr marL="342900" indent="-342900">
              <a:buFont typeface="Arial" pitchFamily="34" charset="0"/>
              <a:buChar char="•"/>
            </a:pPr>
            <a:r>
              <a:rPr lang="en-US" sz="2400" dirty="0" smtClean="0"/>
              <a:t>We are only allowed to place a disk on a bigger disk or empty </a:t>
            </a:r>
          </a:p>
          <a:p>
            <a:r>
              <a:rPr lang="en-US" sz="2400" dirty="0" smtClean="0"/>
              <a:t>needle.</a:t>
            </a:r>
          </a:p>
          <a:p>
            <a:pPr marL="342900" indent="-342900">
              <a:buFont typeface="Arial" pitchFamily="34" charset="0"/>
              <a:buChar char="•"/>
            </a:pPr>
            <a:r>
              <a:rPr lang="en-US" sz="2400" dirty="0" smtClean="0"/>
              <a:t>Recursively: move n-1 disks to the middle needle, the last disk to </a:t>
            </a:r>
          </a:p>
          <a:p>
            <a:r>
              <a:rPr lang="en-US" sz="2400" dirty="0" smtClean="0"/>
              <a:t>the last needle and then n-1 disks to the last needle.</a:t>
            </a:r>
            <a:endParaRPr lang="en-US" sz="2400" dirty="0"/>
          </a:p>
        </p:txBody>
      </p:sp>
    </p:spTree>
    <p:extLst>
      <p:ext uri="{BB962C8B-B14F-4D97-AF65-F5344CB8AC3E}">
        <p14:creationId xmlns:p14="http://schemas.microsoft.com/office/powerpoint/2010/main" val="702025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Recursive Solution</a:t>
            </a:r>
            <a:endParaRPr lang="en-US" dirty="0">
              <a:solidFill>
                <a:srgbClr val="0070C0"/>
              </a:solidFill>
            </a:endParaRPr>
          </a:p>
        </p:txBody>
      </p:sp>
      <p:sp>
        <p:nvSpPr>
          <p:cNvPr id="4" name="TextBox 3"/>
          <p:cNvSpPr txBox="1"/>
          <p:nvPr/>
        </p:nvSpPr>
        <p:spPr>
          <a:xfrm>
            <a:off x="152400" y="1295400"/>
            <a:ext cx="9110186" cy="5324535"/>
          </a:xfrm>
          <a:prstGeom prst="rect">
            <a:avLst/>
          </a:prstGeom>
          <a:noFill/>
        </p:spPr>
        <p:txBody>
          <a:bodyPr wrap="none" rtlCol="0">
            <a:spAutoFit/>
          </a:bodyPr>
          <a:lstStyle/>
          <a:p>
            <a:r>
              <a:rPr lang="en-US" sz="2000" dirty="0">
                <a:latin typeface="Courier New" pitchFamily="49" charset="0"/>
                <a:cs typeface="Courier New" pitchFamily="49" charset="0"/>
              </a:rPr>
              <a:t>public class Test {</a:t>
            </a:r>
          </a:p>
          <a:p>
            <a:r>
              <a:rPr lang="en-US" sz="2000" dirty="0">
                <a:latin typeface="Courier New" pitchFamily="49" charset="0"/>
                <a:cs typeface="Courier New" pitchFamily="49" charset="0"/>
              </a:rPr>
              <a:t>  public static void main(String </a:t>
            </a:r>
            <a:r>
              <a:rPr lang="en-US" sz="2000" dirty="0" err="1">
                <a:latin typeface="Courier New" pitchFamily="49" charset="0"/>
                <a:cs typeface="Courier New" pitchFamily="49" charset="0"/>
              </a:rPr>
              <a:t>args</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move(8, "needle 1","needle 3","needle 2");</a:t>
            </a:r>
          </a:p>
          <a:p>
            <a:r>
              <a:rPr lang="en-US" sz="2000" dirty="0">
                <a:latin typeface="Courier New" pitchFamily="49" charset="0"/>
                <a:cs typeface="Courier New" pitchFamily="49" charset="0"/>
              </a:rPr>
              <a:t>  }</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public static void move(</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count, String </a:t>
            </a:r>
            <a:r>
              <a:rPr lang="en-US" sz="2000" dirty="0" err="1">
                <a:latin typeface="Courier New" pitchFamily="49" charset="0"/>
                <a:cs typeface="Courier New" pitchFamily="49" charset="0"/>
              </a:rPr>
              <a:t>sourceNeedle</a:t>
            </a:r>
            <a:r>
              <a:rPr lang="en-US" sz="2000" dirty="0">
                <a:latin typeface="Courier New" pitchFamily="49" charset="0"/>
                <a:cs typeface="Courier New" pitchFamily="49" charset="0"/>
              </a:rPr>
              <a:t>, </a:t>
            </a:r>
            <a:endParaRPr lang="en-US" sz="2000" dirty="0" smtClean="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String </a:t>
            </a:r>
            <a:r>
              <a:rPr lang="en-US" sz="2000" dirty="0" err="1">
                <a:latin typeface="Courier New" pitchFamily="49" charset="0"/>
                <a:cs typeface="Courier New" pitchFamily="49" charset="0"/>
              </a:rPr>
              <a:t>destinationNeedle</a:t>
            </a:r>
            <a:r>
              <a:rPr lang="en-US" sz="2000" dirty="0">
                <a:latin typeface="Courier New" pitchFamily="49" charset="0"/>
                <a:cs typeface="Courier New" pitchFamily="49" charset="0"/>
              </a:rPr>
              <a:t>, String </a:t>
            </a:r>
            <a:r>
              <a:rPr lang="en-US" sz="2000" dirty="0" err="1">
                <a:latin typeface="Courier New" pitchFamily="49" charset="0"/>
                <a:cs typeface="Courier New" pitchFamily="49" charset="0"/>
              </a:rPr>
              <a:t>intermediateNeedle</a:t>
            </a:r>
            <a:r>
              <a:rPr lang="en-US" sz="2000" dirty="0">
                <a:latin typeface="Courier New" pitchFamily="49" charset="0"/>
                <a:cs typeface="Courier New" pitchFamily="49" charset="0"/>
              </a:rPr>
              <a:t>){</a:t>
            </a:r>
          </a:p>
          <a:p>
            <a:r>
              <a:rPr lang="en-US" sz="2000" dirty="0">
                <a:solidFill>
                  <a:srgbClr val="FF0000"/>
                </a:solidFill>
                <a:latin typeface="Courier New" pitchFamily="49" charset="0"/>
                <a:cs typeface="Courier New" pitchFamily="49" charset="0"/>
              </a:rPr>
              <a:t>    if(count == 0) return</a:t>
            </a:r>
            <a:r>
              <a:rPr lang="en-US" sz="2000" dirty="0" smtClean="0">
                <a:solidFill>
                  <a:srgbClr val="FF0000"/>
                </a:solidFill>
                <a:latin typeface="Courier New" pitchFamily="49" charset="0"/>
                <a:cs typeface="Courier New" pitchFamily="49" charset="0"/>
              </a:rPr>
              <a:t>;//base case</a:t>
            </a:r>
            <a:endParaRPr lang="en-US" sz="2000" dirty="0">
              <a:solidFill>
                <a:srgbClr val="FF0000"/>
              </a:solidFill>
              <a:latin typeface="Courier New" pitchFamily="49" charset="0"/>
              <a:cs typeface="Courier New" pitchFamily="49" charset="0"/>
            </a:endParaRPr>
          </a:p>
          <a:p>
            <a:r>
              <a:rPr lang="en-US" sz="2000" dirty="0">
                <a:latin typeface="Courier New" pitchFamily="49" charset="0"/>
                <a:cs typeface="Courier New" pitchFamily="49" charset="0"/>
              </a:rPr>
              <a:t>    move(count-1, </a:t>
            </a:r>
            <a:r>
              <a:rPr lang="en-US" sz="2000" dirty="0" err="1">
                <a:latin typeface="Courier New" pitchFamily="49" charset="0"/>
                <a:cs typeface="Courier New" pitchFamily="49" charset="0"/>
              </a:rPr>
              <a:t>sourceNeedle</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intermediateNeedle</a:t>
            </a:r>
            <a:r>
              <a:rPr lang="en-US" sz="2000" dirty="0">
                <a:latin typeface="Courier New" pitchFamily="49" charset="0"/>
                <a:cs typeface="Courier New" pitchFamily="49" charset="0"/>
              </a:rPr>
              <a:t>, </a:t>
            </a:r>
            <a:endParaRPr lang="en-US" sz="2000" dirty="0" smtClean="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destinationNeedle</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System.out.println</a:t>
            </a:r>
            <a:r>
              <a:rPr lang="en-US" sz="2000" dirty="0">
                <a:latin typeface="Courier New" pitchFamily="49" charset="0"/>
                <a:cs typeface="Courier New" pitchFamily="49" charset="0"/>
              </a:rPr>
              <a:t>("Move a ring from: "+</a:t>
            </a:r>
            <a:r>
              <a:rPr lang="en-US" sz="2000" dirty="0" err="1">
                <a:latin typeface="Courier New" pitchFamily="49" charset="0"/>
                <a:cs typeface="Courier New" pitchFamily="49" charset="0"/>
              </a:rPr>
              <a:t>sourceNeedle</a:t>
            </a:r>
            <a:r>
              <a:rPr lang="en-US" sz="2000" dirty="0">
                <a:latin typeface="Courier New" pitchFamily="49" charset="0"/>
                <a:cs typeface="Courier New" pitchFamily="49" charset="0"/>
              </a:rPr>
              <a:t>+ </a:t>
            </a:r>
            <a:endParaRPr lang="en-US" sz="2000" dirty="0" smtClean="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 </a:t>
            </a:r>
            <a:r>
              <a:rPr lang="en-US" sz="2000" dirty="0">
                <a:latin typeface="Courier New" pitchFamily="49" charset="0"/>
                <a:cs typeface="Courier New" pitchFamily="49" charset="0"/>
              </a:rPr>
              <a:t>to "+</a:t>
            </a:r>
            <a:r>
              <a:rPr lang="en-US" sz="2000" dirty="0" err="1">
                <a:latin typeface="Courier New" pitchFamily="49" charset="0"/>
                <a:cs typeface="Courier New" pitchFamily="49" charset="0"/>
              </a:rPr>
              <a:t>destinationNeedle</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move(count-1, </a:t>
            </a:r>
            <a:r>
              <a:rPr lang="en-US" sz="2000" dirty="0" err="1">
                <a:latin typeface="Courier New" pitchFamily="49" charset="0"/>
                <a:cs typeface="Courier New" pitchFamily="49" charset="0"/>
              </a:rPr>
              <a:t>intermediateNeedle</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destinationNeedle</a:t>
            </a:r>
            <a:r>
              <a:rPr lang="en-US" sz="2000" dirty="0">
                <a:latin typeface="Courier New" pitchFamily="49" charset="0"/>
                <a:cs typeface="Courier New" pitchFamily="49" charset="0"/>
              </a:rPr>
              <a:t>, </a:t>
            </a:r>
            <a:endParaRPr lang="en-US" sz="2000" dirty="0" smtClean="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sourceNeedle</a:t>
            </a:r>
            <a:r>
              <a:rPr lang="en-US" sz="2000" dirty="0">
                <a:latin typeface="Courier New" pitchFamily="49" charset="0"/>
                <a:cs typeface="Courier New" pitchFamily="49" charset="0"/>
              </a:rPr>
              <a:t>);</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p:txBody>
      </p:sp>
    </p:spTree>
    <p:extLst>
      <p:ext uri="{BB962C8B-B14F-4D97-AF65-F5344CB8AC3E}">
        <p14:creationId xmlns:p14="http://schemas.microsoft.com/office/powerpoint/2010/main" val="2779031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Keys to a Recursive Solution</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400" dirty="0" smtClean="0"/>
              <a:t>Start by creating the recursive formula. How can you solve the problem by braking it down into smaller problems?</a:t>
            </a:r>
          </a:p>
          <a:p>
            <a:r>
              <a:rPr lang="en-US" sz="2400" dirty="0" smtClean="0"/>
              <a:t>Write the recursive method. </a:t>
            </a:r>
            <a:r>
              <a:rPr lang="en-US" sz="2400" dirty="0" smtClean="0">
                <a:solidFill>
                  <a:srgbClr val="FF0000"/>
                </a:solidFill>
              </a:rPr>
              <a:t>Always start with the base cases!</a:t>
            </a:r>
          </a:p>
          <a:p>
            <a:r>
              <a:rPr lang="en-US" sz="2400" dirty="0" smtClean="0"/>
              <a:t>Next, add the general cases.</a:t>
            </a:r>
          </a:p>
          <a:p>
            <a:r>
              <a:rPr lang="en-US" sz="2400" dirty="0" smtClean="0"/>
              <a:t>Use a recursive solution for problems that cannot be easily solved iteratively.</a:t>
            </a:r>
            <a:endParaRPr lang="en-US" sz="2400" dirty="0"/>
          </a:p>
        </p:txBody>
      </p:sp>
    </p:spTree>
    <p:extLst>
      <p:ext uri="{BB962C8B-B14F-4D97-AF65-F5344CB8AC3E}">
        <p14:creationId xmlns:p14="http://schemas.microsoft.com/office/powerpoint/2010/main" val="2408457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Stack</a:t>
            </a:r>
            <a:endParaRPr lang="en-US" dirty="0">
              <a:solidFill>
                <a:srgbClr val="0070C0"/>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599" y="1371600"/>
            <a:ext cx="6874933"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838200" y="5181600"/>
            <a:ext cx="7946021" cy="830997"/>
          </a:xfrm>
          <a:prstGeom prst="rect">
            <a:avLst/>
          </a:prstGeom>
          <a:noFill/>
        </p:spPr>
        <p:txBody>
          <a:bodyPr wrap="none" rtlCol="0">
            <a:spAutoFit/>
          </a:bodyPr>
          <a:lstStyle/>
          <a:p>
            <a:pPr marL="285750" indent="-285750">
              <a:buFont typeface="Arial" pitchFamily="34" charset="0"/>
              <a:buChar char="•"/>
            </a:pPr>
            <a:r>
              <a:rPr lang="en-US" sz="2400" dirty="0" smtClean="0"/>
              <a:t>The </a:t>
            </a:r>
            <a:r>
              <a:rPr lang="en-US" sz="2400" dirty="0" smtClean="0">
                <a:solidFill>
                  <a:srgbClr val="0070C0"/>
                </a:solidFill>
              </a:rPr>
              <a:t>push</a:t>
            </a:r>
            <a:r>
              <a:rPr lang="en-US" sz="2400" dirty="0" smtClean="0"/>
              <a:t> method places something on top of the stack.</a:t>
            </a:r>
          </a:p>
          <a:p>
            <a:pPr marL="285750" indent="-285750">
              <a:buFont typeface="Arial" pitchFamily="34" charset="0"/>
              <a:buChar char="•"/>
            </a:pPr>
            <a:r>
              <a:rPr lang="en-US" sz="2400" dirty="0" smtClean="0"/>
              <a:t>The </a:t>
            </a:r>
            <a:r>
              <a:rPr lang="en-US" sz="2400" dirty="0" smtClean="0">
                <a:solidFill>
                  <a:srgbClr val="0070C0"/>
                </a:solidFill>
              </a:rPr>
              <a:t>pop</a:t>
            </a:r>
            <a:r>
              <a:rPr lang="en-US" sz="2400" dirty="0" smtClean="0"/>
              <a:t> method removes the top of the stack and returns it.</a:t>
            </a:r>
            <a:endParaRPr lang="en-US" sz="2400" dirty="0"/>
          </a:p>
        </p:txBody>
      </p:sp>
    </p:spTree>
    <p:extLst>
      <p:ext uri="{BB962C8B-B14F-4D97-AF65-F5344CB8AC3E}">
        <p14:creationId xmlns:p14="http://schemas.microsoft.com/office/powerpoint/2010/main" val="1842322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Internal Details of a Recursive Call</a:t>
            </a:r>
            <a:endParaRPr lang="en-US" dirty="0">
              <a:solidFill>
                <a:srgbClr val="0070C0"/>
              </a:solidFill>
            </a:endParaRPr>
          </a:p>
        </p:txBody>
      </p:sp>
      <p:sp>
        <p:nvSpPr>
          <p:cNvPr id="3" name="Content Placeholder 2"/>
          <p:cNvSpPr>
            <a:spLocks noGrp="1"/>
          </p:cNvSpPr>
          <p:nvPr>
            <p:ph idx="1"/>
          </p:nvPr>
        </p:nvSpPr>
        <p:spPr/>
        <p:txBody>
          <a:bodyPr>
            <a:normAutofit lnSpcReduction="10000"/>
          </a:bodyPr>
          <a:lstStyle/>
          <a:p>
            <a:r>
              <a:rPr lang="en-US" dirty="0"/>
              <a:t>Every time a method is called (</a:t>
            </a:r>
            <a:r>
              <a:rPr lang="en-US" dirty="0" smtClean="0"/>
              <a:t>recursively </a:t>
            </a:r>
            <a:r>
              <a:rPr lang="en-US" dirty="0"/>
              <a:t>or not), the value of all local variables and the return address are stored in a frame and pushed on top of the stack. </a:t>
            </a:r>
            <a:endParaRPr lang="en-US" dirty="0" smtClean="0"/>
          </a:p>
          <a:p>
            <a:r>
              <a:rPr lang="en-US" dirty="0" smtClean="0"/>
              <a:t>When </a:t>
            </a:r>
            <a:r>
              <a:rPr lang="en-US" dirty="0"/>
              <a:t>a method executes a </a:t>
            </a:r>
            <a:r>
              <a:rPr lang="en-US" dirty="0" smtClean="0">
                <a:solidFill>
                  <a:srgbClr val="0070C0"/>
                </a:solidFill>
              </a:rPr>
              <a:t>return</a:t>
            </a:r>
            <a:r>
              <a:rPr lang="en-US" dirty="0" smtClean="0"/>
              <a:t> statement</a:t>
            </a:r>
            <a:r>
              <a:rPr lang="en-US" dirty="0"/>
              <a:t>, the program pops the top frame of the stack. It transitions to the return address and it loads the value for all the local variables of the method from the frame.</a:t>
            </a:r>
          </a:p>
        </p:txBody>
      </p:sp>
    </p:spTree>
    <p:extLst>
      <p:ext uri="{BB962C8B-B14F-4D97-AF65-F5344CB8AC3E}">
        <p14:creationId xmlns:p14="http://schemas.microsoft.com/office/powerpoint/2010/main" val="348326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Example Factorial Method</a:t>
            </a:r>
            <a:endParaRPr lang="en-US" dirty="0">
              <a:solidFill>
                <a:srgbClr val="0070C0"/>
              </a:solidFill>
            </a:endParaRPr>
          </a:p>
        </p:txBody>
      </p:sp>
      <p:sp>
        <p:nvSpPr>
          <p:cNvPr id="3" name="Content Placeholder 2"/>
          <p:cNvSpPr>
            <a:spLocks noGrp="1"/>
          </p:cNvSpPr>
          <p:nvPr>
            <p:ph idx="1"/>
          </p:nvPr>
        </p:nvSpPr>
        <p:spPr/>
        <p:txBody>
          <a:bodyPr>
            <a:normAutofit/>
          </a:bodyPr>
          <a:lstStyle/>
          <a:p>
            <a:pPr marL="0" indent="0">
              <a:buNone/>
            </a:pPr>
            <a:r>
              <a:rPr lang="en-US" sz="2000" dirty="0">
                <a:latin typeface="Courier New" pitchFamily="49" charset="0"/>
                <a:cs typeface="Courier New" pitchFamily="49" charset="0"/>
              </a:rPr>
              <a:t>public static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f(</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n){</a:t>
            </a:r>
          </a:p>
          <a:p>
            <a:pPr marL="0" indent="0">
              <a:buNone/>
            </a:pPr>
            <a:r>
              <a:rPr lang="en-US" sz="2000" dirty="0">
                <a:latin typeface="Courier New" pitchFamily="49" charset="0"/>
                <a:cs typeface="Courier New" pitchFamily="49" charset="0"/>
              </a:rPr>
              <a:t>  if(n == 0){</a:t>
            </a:r>
          </a:p>
          <a:p>
            <a:pPr marL="0" indent="0">
              <a:buNone/>
            </a:pPr>
            <a:r>
              <a:rPr lang="en-US" sz="2000" dirty="0">
                <a:latin typeface="Courier New" pitchFamily="49" charset="0"/>
                <a:cs typeface="Courier New" pitchFamily="49" charset="0"/>
              </a:rPr>
              <a:t>    return 1;</a:t>
            </a:r>
          </a:p>
          <a:p>
            <a:pPr marL="0" indent="0">
              <a:buNone/>
            </a:pPr>
            <a:r>
              <a:rPr lang="en-US" sz="2000" dirty="0">
                <a:latin typeface="Courier New" pitchFamily="49" charset="0"/>
                <a:cs typeface="Courier New" pitchFamily="49" charset="0"/>
              </a:rPr>
              <a:t>  }</a:t>
            </a:r>
          </a:p>
          <a:p>
            <a:pPr marL="0" indent="0">
              <a:buNone/>
            </a:pPr>
            <a:r>
              <a:rPr lang="en-US" sz="2000" dirty="0">
                <a:latin typeface="Courier New" pitchFamily="49" charset="0"/>
                <a:cs typeface="Courier New" pitchFamily="49" charset="0"/>
              </a:rPr>
              <a:t>  return f(n-1)*n;</a:t>
            </a:r>
          </a:p>
          <a:p>
            <a:pPr marL="0" indent="0">
              <a:buNone/>
            </a:pPr>
            <a:r>
              <a:rPr lang="en-US" sz="2000" dirty="0">
                <a:latin typeface="Courier New" pitchFamily="49" charset="0"/>
                <a:cs typeface="Courier New" pitchFamily="49" charset="0"/>
              </a:rPr>
              <a:t>}</a:t>
            </a:r>
          </a:p>
        </p:txBody>
      </p:sp>
    </p:spTree>
    <p:extLst>
      <p:ext uri="{BB962C8B-B14F-4D97-AF65-F5344CB8AC3E}">
        <p14:creationId xmlns:p14="http://schemas.microsoft.com/office/powerpoint/2010/main" val="4246953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199" y="304800"/>
            <a:ext cx="8217801" cy="640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04711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Tail Recursion</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400" dirty="0" smtClean="0">
                <a:solidFill>
                  <a:srgbClr val="FF0000"/>
                </a:solidFill>
              </a:rPr>
              <a:t>Some</a:t>
            </a:r>
            <a:r>
              <a:rPr lang="en-US" sz="2400" dirty="0" smtClean="0"/>
              <a:t> recursive methods can be easily rewritten not to use recursion.</a:t>
            </a:r>
          </a:p>
          <a:p>
            <a:r>
              <a:rPr lang="en-US" sz="2400" dirty="0" smtClean="0"/>
              <a:t>These are the methods where there is a single recursive call at the end of every execution branch. </a:t>
            </a:r>
          </a:p>
          <a:p>
            <a:r>
              <a:rPr lang="en-US" sz="2400" dirty="0" smtClean="0"/>
              <a:t>The rewrite uses an infinite </a:t>
            </a:r>
            <a:r>
              <a:rPr lang="en-US" sz="2400" dirty="0" smtClean="0">
                <a:solidFill>
                  <a:srgbClr val="0070C0"/>
                </a:solidFill>
              </a:rPr>
              <a:t>while</a:t>
            </a:r>
            <a:r>
              <a:rPr lang="en-US" sz="2400" dirty="0" smtClean="0"/>
              <a:t> loop. The base case is presented first in the loop. When the base case is reached, a return statement is used to exit the loop. The general case is described next inside the loop. It is implemented by changing the values of the variables. A </a:t>
            </a:r>
            <a:r>
              <a:rPr lang="en-US" sz="2400" dirty="0" smtClean="0">
                <a:solidFill>
                  <a:srgbClr val="0070C0"/>
                </a:solidFill>
              </a:rPr>
              <a:t>result</a:t>
            </a:r>
            <a:r>
              <a:rPr lang="en-US" sz="2400" dirty="0" smtClean="0"/>
              <a:t> variable that saves the result of the operation is introduced.</a:t>
            </a:r>
          </a:p>
          <a:p>
            <a:r>
              <a:rPr lang="en-US" sz="2400" dirty="0" smtClean="0"/>
              <a:t>Next slide shows an iterative solution of the factorial method.</a:t>
            </a:r>
            <a:endParaRPr lang="en-US" sz="2400" dirty="0"/>
          </a:p>
        </p:txBody>
      </p:sp>
    </p:spTree>
    <p:extLst>
      <p:ext uri="{BB962C8B-B14F-4D97-AF65-F5344CB8AC3E}">
        <p14:creationId xmlns:p14="http://schemas.microsoft.com/office/powerpoint/2010/main" val="10142325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Non-recursive Version of Factorial</a:t>
            </a:r>
            <a:endParaRPr lang="en-US" dirty="0">
              <a:solidFill>
                <a:srgbClr val="0070C0"/>
              </a:solidFill>
            </a:endParaRPr>
          </a:p>
        </p:txBody>
      </p:sp>
      <p:sp>
        <p:nvSpPr>
          <p:cNvPr id="3" name="Content Placeholder 2"/>
          <p:cNvSpPr>
            <a:spLocks noGrp="1"/>
          </p:cNvSpPr>
          <p:nvPr>
            <p:ph idx="1"/>
          </p:nvPr>
        </p:nvSpPr>
        <p:spPr>
          <a:xfrm>
            <a:off x="457200" y="1600200"/>
            <a:ext cx="8839200" cy="4525963"/>
          </a:xfrm>
        </p:spPr>
        <p:txBody>
          <a:bodyPr>
            <a:normAutofit/>
          </a:bodyPr>
          <a:lstStyle/>
          <a:p>
            <a:pPr marL="0" indent="0">
              <a:buNone/>
            </a:pPr>
            <a:r>
              <a:rPr lang="en-US" sz="2000" dirty="0">
                <a:latin typeface="Courier New" pitchFamily="49" charset="0"/>
                <a:cs typeface="Courier New" pitchFamily="49" charset="0"/>
              </a:rPr>
              <a:t>public static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f(</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n){</a:t>
            </a:r>
          </a:p>
          <a:p>
            <a:pPr marL="0" indent="0">
              <a:buNone/>
            </a:pP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result = 1;</a:t>
            </a:r>
          </a:p>
          <a:p>
            <a:pPr marL="0" indent="0">
              <a:buNone/>
            </a:pPr>
            <a:r>
              <a:rPr lang="en-US" sz="2000" dirty="0">
                <a:latin typeface="Courier New" pitchFamily="49" charset="0"/>
                <a:cs typeface="Courier New" pitchFamily="49" charset="0"/>
              </a:rPr>
              <a:t>  </a:t>
            </a:r>
            <a:r>
              <a:rPr lang="en-US" sz="2000" dirty="0">
                <a:solidFill>
                  <a:srgbClr val="FF0000"/>
                </a:solidFill>
                <a:latin typeface="Courier New" pitchFamily="49" charset="0"/>
                <a:cs typeface="Courier New" pitchFamily="49" charset="0"/>
              </a:rPr>
              <a:t>while(true)</a:t>
            </a:r>
            <a:r>
              <a:rPr lang="en-US" sz="2000" dirty="0">
                <a:latin typeface="Courier New" pitchFamily="49" charset="0"/>
                <a:cs typeface="Courier New" pitchFamily="49" charset="0"/>
              </a:rPr>
              <a:t>{</a:t>
            </a:r>
          </a:p>
          <a:p>
            <a:pPr marL="0" indent="0">
              <a:buNone/>
            </a:pPr>
            <a:r>
              <a:rPr lang="en-US" sz="2000" dirty="0">
                <a:latin typeface="Courier New" pitchFamily="49" charset="0"/>
                <a:cs typeface="Courier New" pitchFamily="49" charset="0"/>
              </a:rPr>
              <a:t>    if(n == 0</a:t>
            </a:r>
            <a:r>
              <a:rPr lang="en-US" sz="2000" dirty="0" smtClean="0">
                <a:latin typeface="Courier New" pitchFamily="49" charset="0"/>
                <a:cs typeface="Courier New" pitchFamily="49" charset="0"/>
              </a:rPr>
              <a:t>){</a:t>
            </a:r>
            <a:r>
              <a:rPr lang="en-US" sz="2000" dirty="0" smtClean="0">
                <a:solidFill>
                  <a:srgbClr val="FF0000"/>
                </a:solidFill>
                <a:latin typeface="Courier New" pitchFamily="49" charset="0"/>
                <a:cs typeface="Courier New" pitchFamily="49" charset="0"/>
              </a:rPr>
              <a:t>//base case</a:t>
            </a:r>
            <a:endParaRPr lang="en-US" sz="2000" dirty="0">
              <a:solidFill>
                <a:srgbClr val="FF0000"/>
              </a:solidFill>
              <a:latin typeface="Courier New" pitchFamily="49" charset="0"/>
              <a:cs typeface="Courier New" pitchFamily="49" charset="0"/>
            </a:endParaRPr>
          </a:p>
          <a:p>
            <a:pPr marL="0" indent="0">
              <a:buNone/>
            </a:pPr>
            <a:r>
              <a:rPr lang="en-US" sz="2000" dirty="0">
                <a:latin typeface="Courier New" pitchFamily="49" charset="0"/>
                <a:cs typeface="Courier New" pitchFamily="49" charset="0"/>
              </a:rPr>
              <a:t>      return result;</a:t>
            </a:r>
          </a:p>
          <a:p>
            <a:pPr marL="0" indent="0">
              <a:buNone/>
            </a:pPr>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a:t>
            </a:r>
          </a:p>
          <a:p>
            <a:pPr marL="0" indent="0">
              <a:buNone/>
            </a:pPr>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r>
              <a:rPr lang="en-US" sz="2000" dirty="0" smtClean="0">
                <a:solidFill>
                  <a:srgbClr val="FF0000"/>
                </a:solidFill>
                <a:latin typeface="Courier New" pitchFamily="49" charset="0"/>
                <a:cs typeface="Courier New" pitchFamily="49" charset="0"/>
              </a:rPr>
              <a:t>//general case</a:t>
            </a:r>
            <a:endParaRPr lang="en-US" sz="2000" dirty="0">
              <a:solidFill>
                <a:srgbClr val="FF0000"/>
              </a:solidFill>
              <a:latin typeface="Courier New" pitchFamily="49" charset="0"/>
              <a:cs typeface="Courier New" pitchFamily="49" charset="0"/>
            </a:endParaRPr>
          </a:p>
          <a:p>
            <a:pPr marL="0" indent="0">
              <a:buNone/>
            </a:pPr>
            <a:r>
              <a:rPr lang="en-US" sz="2000" dirty="0">
                <a:latin typeface="Courier New" pitchFamily="49" charset="0"/>
                <a:cs typeface="Courier New" pitchFamily="49" charset="0"/>
              </a:rPr>
              <a:t>    result = result * n</a:t>
            </a:r>
            <a:r>
              <a:rPr lang="en-US" sz="2000" dirty="0" smtClean="0">
                <a:latin typeface="Courier New" pitchFamily="49" charset="0"/>
                <a:cs typeface="Courier New" pitchFamily="49" charset="0"/>
              </a:rPr>
              <a:t>;</a:t>
            </a:r>
            <a:r>
              <a:rPr lang="en-US" sz="2000" dirty="0" smtClean="0">
                <a:solidFill>
                  <a:srgbClr val="FF0000"/>
                </a:solidFill>
                <a:latin typeface="Courier New" pitchFamily="49" charset="0"/>
                <a:cs typeface="Courier New" pitchFamily="49" charset="0"/>
              </a:rPr>
              <a:t>//new value of result is</a:t>
            </a:r>
          </a:p>
          <a:p>
            <a:pPr marL="0" indent="0">
              <a:buNone/>
            </a:pPr>
            <a:r>
              <a:rPr lang="en-US" sz="2000" dirty="0">
                <a:solidFill>
                  <a:srgbClr val="FF0000"/>
                </a:solidFill>
                <a:latin typeface="Courier New" pitchFamily="49" charset="0"/>
                <a:cs typeface="Courier New" pitchFamily="49" charset="0"/>
              </a:rPr>
              <a:t> </a:t>
            </a:r>
            <a:r>
              <a:rPr lang="en-US" sz="2000" dirty="0" smtClean="0">
                <a:solidFill>
                  <a:srgbClr val="FF0000"/>
                </a:solidFill>
                <a:latin typeface="Courier New" pitchFamily="49" charset="0"/>
                <a:cs typeface="Courier New" pitchFamily="49" charset="0"/>
              </a:rPr>
              <a:t>                         calculated</a:t>
            </a:r>
            <a:endParaRPr lang="en-US" sz="2000" dirty="0">
              <a:solidFill>
                <a:srgbClr val="FF0000"/>
              </a:solidFill>
              <a:latin typeface="Courier New" pitchFamily="49" charset="0"/>
              <a:cs typeface="Courier New" pitchFamily="49" charset="0"/>
            </a:endParaRPr>
          </a:p>
          <a:p>
            <a:pPr marL="0" indent="0">
              <a:buNone/>
            </a:pPr>
            <a:r>
              <a:rPr lang="en-US" sz="2000" dirty="0">
                <a:latin typeface="Courier New" pitchFamily="49" charset="0"/>
                <a:cs typeface="Courier New" pitchFamily="49" charset="0"/>
              </a:rPr>
              <a:t>    n--;</a:t>
            </a:r>
          </a:p>
          <a:p>
            <a:pPr marL="0" indent="0">
              <a:buNone/>
            </a:pPr>
            <a:r>
              <a:rPr lang="en-US" sz="2000" dirty="0">
                <a:latin typeface="Courier New" pitchFamily="49" charset="0"/>
                <a:cs typeface="Courier New" pitchFamily="49" charset="0"/>
              </a:rPr>
              <a:t>  }</a:t>
            </a:r>
          </a:p>
          <a:p>
            <a:pPr marL="0" indent="0">
              <a:buNone/>
            </a:pPr>
            <a:r>
              <a:rPr lang="en-US" sz="2000" dirty="0">
                <a:latin typeface="Courier New" pitchFamily="49" charset="0"/>
                <a:cs typeface="Courier New" pitchFamily="49" charset="0"/>
              </a:rPr>
              <a:t>}</a:t>
            </a:r>
          </a:p>
        </p:txBody>
      </p:sp>
    </p:spTree>
    <p:extLst>
      <p:ext uri="{BB962C8B-B14F-4D97-AF65-F5344CB8AC3E}">
        <p14:creationId xmlns:p14="http://schemas.microsoft.com/office/powerpoint/2010/main" val="15737779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Guessing Game</a:t>
            </a:r>
            <a:endParaRPr lang="en-US" dirty="0">
              <a:solidFill>
                <a:srgbClr val="0070C0"/>
              </a:solidFill>
            </a:endParaRPr>
          </a:p>
        </p:txBody>
      </p:sp>
      <p:sp>
        <p:nvSpPr>
          <p:cNvPr id="3" name="Content Placeholder 2"/>
          <p:cNvSpPr>
            <a:spLocks noGrp="1"/>
          </p:cNvSpPr>
          <p:nvPr>
            <p:ph idx="1"/>
          </p:nvPr>
        </p:nvSpPr>
        <p:spPr>
          <a:xfrm>
            <a:off x="457200" y="1600200"/>
            <a:ext cx="8686800" cy="4525963"/>
          </a:xfrm>
        </p:spPr>
        <p:txBody>
          <a:bodyPr>
            <a:normAutofit fontScale="92500" lnSpcReduction="10000"/>
          </a:bodyPr>
          <a:lstStyle/>
          <a:p>
            <a:r>
              <a:rPr lang="en-US" sz="2400" dirty="0" smtClean="0"/>
              <a:t>User thinks of a number between 1 and 1000.</a:t>
            </a:r>
          </a:p>
          <a:p>
            <a:r>
              <a:rPr lang="en-US" sz="2400" dirty="0" smtClean="0"/>
              <a:t>Computer tries to guess it. First, we try 500. </a:t>
            </a:r>
          </a:p>
          <a:p>
            <a:r>
              <a:rPr lang="en-US" sz="2400" dirty="0" smtClean="0"/>
              <a:t>The solution is recursive.</a:t>
            </a:r>
          </a:p>
          <a:p>
            <a:r>
              <a:rPr lang="en-US" sz="2400" dirty="0" smtClean="0"/>
              <a:t>At every guess, we split the existing interval in two.</a:t>
            </a:r>
          </a:p>
          <a:p>
            <a:r>
              <a:rPr lang="en-US" sz="2400" dirty="0" smtClean="0"/>
              <a:t>Base case is when the interval contains a single number. Then this must be the number.</a:t>
            </a:r>
          </a:p>
          <a:p>
            <a:r>
              <a:rPr lang="en-US" sz="2400" dirty="0" smtClean="0"/>
              <a:t>Tail recursion is used. Second slide shows non-recursive solution.</a:t>
            </a:r>
          </a:p>
          <a:p>
            <a:pPr marL="0" indent="0">
              <a:buNone/>
            </a:pPr>
            <a:r>
              <a:rPr lang="en-US" sz="2400" dirty="0">
                <a:latin typeface="Courier New" pitchFamily="49" charset="0"/>
                <a:cs typeface="Courier New" pitchFamily="49" charset="0"/>
              </a:rPr>
              <a:t> public static void main(String[] </a:t>
            </a:r>
            <a:r>
              <a:rPr lang="en-US" sz="2400" dirty="0" err="1">
                <a:latin typeface="Courier New" pitchFamily="49" charset="0"/>
                <a:cs typeface="Courier New" pitchFamily="49" charset="0"/>
              </a:rPr>
              <a:t>args</a:t>
            </a:r>
            <a:r>
              <a:rPr lang="en-US" sz="2400" dirty="0">
                <a:latin typeface="Courier New" pitchFamily="49" charset="0"/>
                <a:cs typeface="Courier New" pitchFamily="49" charset="0"/>
              </a:rPr>
              <a:t>){</a:t>
            </a:r>
          </a:p>
          <a:p>
            <a:pPr marL="0" indent="0">
              <a:buNone/>
            </a:pPr>
            <a:r>
              <a:rPr lang="en-US" sz="2400" dirty="0" smtClean="0">
                <a:latin typeface="Courier New" pitchFamily="49" charset="0"/>
                <a:cs typeface="Courier New" pitchFamily="49" charset="0"/>
              </a:rPr>
              <a:t>   </a:t>
            </a:r>
            <a:r>
              <a:rPr lang="en-US" sz="2400" dirty="0" err="1">
                <a:latin typeface="Courier New" pitchFamily="49" charset="0"/>
                <a:cs typeface="Courier New" pitchFamily="49" charset="0"/>
              </a:rPr>
              <a:t>System.out.println</a:t>
            </a:r>
            <a:r>
              <a:rPr lang="en-US" sz="2400" dirty="0">
                <a:latin typeface="Courier New" pitchFamily="49" charset="0"/>
                <a:cs typeface="Courier New" pitchFamily="49" charset="0"/>
              </a:rPr>
              <a:t>("Please think of a number </a:t>
            </a:r>
            <a:endParaRPr lang="en-US" sz="2400" dirty="0" smtClean="0">
              <a:latin typeface="Courier New" pitchFamily="49" charset="0"/>
              <a:cs typeface="Courier New" pitchFamily="49" charset="0"/>
            </a:endParaRPr>
          </a:p>
          <a:p>
            <a:pPr marL="0" indent="0">
              <a:buNone/>
            </a:pPr>
            <a:r>
              <a:rPr lang="en-US" sz="2400" dirty="0">
                <a:latin typeface="Courier New" pitchFamily="49" charset="0"/>
                <a:cs typeface="Courier New" pitchFamily="49" charset="0"/>
              </a:rPr>
              <a:t> </a:t>
            </a:r>
            <a:r>
              <a:rPr lang="en-US" sz="2400" dirty="0" smtClean="0">
                <a:latin typeface="Courier New" pitchFamily="49" charset="0"/>
                <a:cs typeface="Courier New" pitchFamily="49" charset="0"/>
              </a:rPr>
              <a:t>                            between 1and </a:t>
            </a:r>
            <a:r>
              <a:rPr lang="en-US" sz="2400" dirty="0">
                <a:latin typeface="Courier New" pitchFamily="49" charset="0"/>
                <a:cs typeface="Courier New" pitchFamily="49" charset="0"/>
              </a:rPr>
              <a:t>1000");</a:t>
            </a:r>
          </a:p>
          <a:p>
            <a:pPr marL="0" indent="0">
              <a:buNone/>
            </a:pPr>
            <a:r>
              <a:rPr lang="en-US" sz="2400" dirty="0">
                <a:latin typeface="Courier New" pitchFamily="49" charset="0"/>
                <a:cs typeface="Courier New" pitchFamily="49" charset="0"/>
              </a:rPr>
              <a:t>   </a:t>
            </a:r>
            <a:r>
              <a:rPr lang="en-US" sz="2400" dirty="0" smtClean="0">
                <a:latin typeface="Courier New" pitchFamily="49" charset="0"/>
                <a:cs typeface="Courier New" pitchFamily="49" charset="0"/>
              </a:rPr>
              <a:t>guess(1,1000</a:t>
            </a:r>
            <a:r>
              <a:rPr lang="en-US" sz="2400" dirty="0">
                <a:latin typeface="Courier New" pitchFamily="49" charset="0"/>
                <a:cs typeface="Courier New" pitchFamily="49" charset="0"/>
              </a:rPr>
              <a:t>, 500);</a:t>
            </a:r>
          </a:p>
          <a:p>
            <a:pPr marL="0" indent="0">
              <a:buNone/>
            </a:pPr>
            <a:r>
              <a:rPr lang="en-US" sz="2400" dirty="0" smtClean="0">
                <a:latin typeface="Courier New" pitchFamily="49" charset="0"/>
                <a:cs typeface="Courier New" pitchFamily="49" charset="0"/>
              </a:rPr>
              <a:t>}</a:t>
            </a:r>
            <a:endParaRPr lang="en-US" sz="2400" dirty="0"/>
          </a:p>
        </p:txBody>
      </p:sp>
    </p:spTree>
    <p:extLst>
      <p:ext uri="{BB962C8B-B14F-4D97-AF65-F5344CB8AC3E}">
        <p14:creationId xmlns:p14="http://schemas.microsoft.com/office/powerpoint/2010/main" val="892596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Overview</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400" dirty="0" smtClean="0">
                <a:solidFill>
                  <a:srgbClr val="FF0000"/>
                </a:solidFill>
              </a:rPr>
              <a:t>Base case </a:t>
            </a:r>
            <a:r>
              <a:rPr lang="en-US" sz="2400" dirty="0" smtClean="0"/>
              <a:t>and </a:t>
            </a:r>
            <a:r>
              <a:rPr lang="en-US" sz="2400" dirty="0" smtClean="0">
                <a:solidFill>
                  <a:srgbClr val="FF0000"/>
                </a:solidFill>
              </a:rPr>
              <a:t>general case </a:t>
            </a:r>
            <a:r>
              <a:rPr lang="en-US" sz="2400" dirty="0" smtClean="0"/>
              <a:t>of recursion.</a:t>
            </a:r>
          </a:p>
          <a:p>
            <a:r>
              <a:rPr lang="en-US" sz="2400" dirty="0" smtClean="0"/>
              <a:t>A recursion is a method that calls itself. That simplifies the problem. The simpler method is solved the same way. At some point, the problem becomes very simple, and a direct solution (a.k.a., a base case) is applied.</a:t>
            </a:r>
          </a:p>
          <a:p>
            <a:r>
              <a:rPr lang="en-US" sz="2400" dirty="0" smtClean="0"/>
              <a:t>We will examine problems that can be solved using recursion, including </a:t>
            </a:r>
            <a:r>
              <a:rPr lang="en-US" sz="2400" dirty="0" smtClean="0">
                <a:solidFill>
                  <a:srgbClr val="FF0000"/>
                </a:solidFill>
              </a:rPr>
              <a:t>Tower of Hanoi</a:t>
            </a:r>
            <a:r>
              <a:rPr lang="en-US" sz="2400" dirty="0" smtClean="0"/>
              <a:t>, </a:t>
            </a:r>
            <a:r>
              <a:rPr lang="en-US" sz="2400" dirty="0" smtClean="0">
                <a:solidFill>
                  <a:srgbClr val="FF0000"/>
                </a:solidFill>
              </a:rPr>
              <a:t>binary search</a:t>
            </a:r>
            <a:r>
              <a:rPr lang="en-US" sz="2400" dirty="0" smtClean="0"/>
              <a:t>, and different sort algorithms (</a:t>
            </a:r>
            <a:r>
              <a:rPr lang="en-US" sz="2400" dirty="0" smtClean="0">
                <a:solidFill>
                  <a:srgbClr val="FF0000"/>
                </a:solidFill>
              </a:rPr>
              <a:t>bubble</a:t>
            </a:r>
            <a:r>
              <a:rPr lang="en-US" sz="2400" dirty="0" smtClean="0"/>
              <a:t>, </a:t>
            </a:r>
            <a:r>
              <a:rPr lang="en-US" sz="2400" dirty="0" smtClean="0">
                <a:solidFill>
                  <a:srgbClr val="FF0000"/>
                </a:solidFill>
              </a:rPr>
              <a:t>selection</a:t>
            </a:r>
            <a:r>
              <a:rPr lang="en-US" sz="2400" dirty="0" smtClean="0"/>
              <a:t>, </a:t>
            </a:r>
            <a:r>
              <a:rPr lang="en-US" sz="2400" dirty="0" smtClean="0">
                <a:solidFill>
                  <a:srgbClr val="FF0000"/>
                </a:solidFill>
              </a:rPr>
              <a:t>insertion</a:t>
            </a:r>
            <a:r>
              <a:rPr lang="en-US" sz="2400" dirty="0" smtClean="0"/>
              <a:t>, </a:t>
            </a:r>
            <a:r>
              <a:rPr lang="en-US" sz="2400" dirty="0" smtClean="0">
                <a:solidFill>
                  <a:srgbClr val="FF0000"/>
                </a:solidFill>
              </a:rPr>
              <a:t>quick</a:t>
            </a:r>
            <a:r>
              <a:rPr lang="en-US" sz="2400" dirty="0" smtClean="0"/>
              <a:t>, and </a:t>
            </a:r>
            <a:r>
              <a:rPr lang="en-US" sz="2400" dirty="0" smtClean="0">
                <a:solidFill>
                  <a:srgbClr val="FF0000"/>
                </a:solidFill>
              </a:rPr>
              <a:t>merge</a:t>
            </a:r>
            <a:r>
              <a:rPr lang="en-US" sz="2400" dirty="0" smtClean="0"/>
              <a:t> sort).</a:t>
            </a:r>
            <a:endParaRPr lang="en-US" sz="2400" dirty="0"/>
          </a:p>
        </p:txBody>
      </p:sp>
    </p:spTree>
    <p:extLst>
      <p:ext uri="{BB962C8B-B14F-4D97-AF65-F5344CB8AC3E}">
        <p14:creationId xmlns:p14="http://schemas.microsoft.com/office/powerpoint/2010/main" val="16379503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13" y="0"/>
            <a:ext cx="9140688" cy="6247864"/>
          </a:xfrm>
          <a:prstGeom prst="rect">
            <a:avLst/>
          </a:prstGeom>
        </p:spPr>
        <p:txBody>
          <a:bodyPr wrap="square">
            <a:spAutoFit/>
          </a:bodyPr>
          <a:lstStyle/>
          <a:p>
            <a:r>
              <a:rPr lang="en-US" sz="2000" dirty="0" smtClean="0">
                <a:latin typeface="Courier New" pitchFamily="49" charset="0"/>
                <a:cs typeface="Courier New" pitchFamily="49" charset="0"/>
              </a:rPr>
              <a:t>public </a:t>
            </a:r>
            <a:r>
              <a:rPr lang="en-US" sz="2000" dirty="0">
                <a:latin typeface="Courier New" pitchFamily="49" charset="0"/>
                <a:cs typeface="Courier New" pitchFamily="49" charset="0"/>
              </a:rPr>
              <a:t>static void guess(</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low,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high,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guess){</a:t>
            </a:r>
          </a:p>
          <a:p>
            <a:r>
              <a:rPr lang="en-US" sz="2000" dirty="0">
                <a:latin typeface="Courier New" pitchFamily="49" charset="0"/>
                <a:cs typeface="Courier New" pitchFamily="49" charset="0"/>
              </a:rPr>
              <a:t>    if(low == high){</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System.out.println</a:t>
            </a:r>
            <a:r>
              <a:rPr lang="en-US" sz="2000" dirty="0">
                <a:latin typeface="Courier New" pitchFamily="49" charset="0"/>
                <a:cs typeface="Courier New" pitchFamily="49" charset="0"/>
              </a:rPr>
              <a:t>("Your number must be: "+low);</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System.exit</a:t>
            </a:r>
            <a:r>
              <a:rPr lang="en-US" sz="2000" dirty="0">
                <a:latin typeface="Courier New" pitchFamily="49" charset="0"/>
                <a:cs typeface="Courier New" pitchFamily="49" charset="0"/>
              </a:rPr>
              <a:t>(0);</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a:t>
            </a:r>
            <a:r>
              <a:rPr lang="en-US" sz="2000" dirty="0">
                <a:latin typeface="Courier New" pitchFamily="49" charset="0"/>
                <a:cs typeface="Courier New" pitchFamily="49" charset="0"/>
              </a:rPr>
              <a:t>("Is your number higher(h), lower(l), </a:t>
            </a:r>
            <a:endParaRPr lang="en-US" sz="2000" dirty="0" smtClean="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or </a:t>
            </a:r>
            <a:r>
              <a:rPr lang="en-US" sz="2000" dirty="0">
                <a:latin typeface="Courier New" pitchFamily="49" charset="0"/>
                <a:cs typeface="Courier New" pitchFamily="49" charset="0"/>
              </a:rPr>
              <a:t>equal(e) to: "+guess+": ");</a:t>
            </a:r>
          </a:p>
          <a:p>
            <a:r>
              <a:rPr lang="en-US" sz="2000" dirty="0">
                <a:latin typeface="Courier New" pitchFamily="49" charset="0"/>
                <a:cs typeface="Courier New" pitchFamily="49" charset="0"/>
              </a:rPr>
              <a:t>    Scanner keyboard = new Scanner(System.in);</a:t>
            </a:r>
          </a:p>
          <a:p>
            <a:r>
              <a:rPr lang="en-US" sz="2000" dirty="0">
                <a:latin typeface="Courier New" pitchFamily="49" charset="0"/>
                <a:cs typeface="Courier New" pitchFamily="49" charset="0"/>
              </a:rPr>
              <a:t>    String result = </a:t>
            </a:r>
            <a:r>
              <a:rPr lang="en-US" sz="2000" dirty="0" err="1">
                <a:latin typeface="Courier New" pitchFamily="49" charset="0"/>
                <a:cs typeface="Courier New" pitchFamily="49" charset="0"/>
              </a:rPr>
              <a:t>keyboard.next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switch(</a:t>
            </a:r>
            <a:r>
              <a:rPr lang="en-US" sz="2000" dirty="0" err="1">
                <a:latin typeface="Courier New" pitchFamily="49" charset="0"/>
                <a:cs typeface="Courier New" pitchFamily="49" charset="0"/>
              </a:rPr>
              <a:t>result.charAt</a:t>
            </a:r>
            <a:r>
              <a:rPr lang="en-US" sz="2000" dirty="0">
                <a:latin typeface="Courier New" pitchFamily="49" charset="0"/>
                <a:cs typeface="Courier New" pitchFamily="49" charset="0"/>
              </a:rPr>
              <a:t>(0)){</a:t>
            </a:r>
          </a:p>
          <a:p>
            <a:r>
              <a:rPr lang="en-US" sz="2000" dirty="0">
                <a:latin typeface="Courier New" pitchFamily="49" charset="0"/>
                <a:cs typeface="Courier New" pitchFamily="49" charset="0"/>
              </a:rPr>
              <a:t>      case 'h</a:t>
            </a:r>
            <a:r>
              <a:rPr lang="en-US" sz="2000" dirty="0" smtClean="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guess(guess+1,high</a:t>
            </a:r>
            <a:r>
              <a:rPr lang="en-US" sz="2000" dirty="0">
                <a:latin typeface="Courier New" pitchFamily="49" charset="0"/>
                <a:cs typeface="Courier New" pitchFamily="49" charset="0"/>
              </a:rPr>
              <a:t>, (guess+high+1)/2); break;</a:t>
            </a:r>
          </a:p>
          <a:p>
            <a:r>
              <a:rPr lang="en-US" sz="2000" dirty="0">
                <a:latin typeface="Courier New" pitchFamily="49" charset="0"/>
                <a:cs typeface="Courier New" pitchFamily="49" charset="0"/>
              </a:rPr>
              <a:t>      case 'l':</a:t>
            </a:r>
          </a:p>
          <a:p>
            <a:r>
              <a:rPr lang="en-US" sz="2000" dirty="0">
                <a:latin typeface="Courier New" pitchFamily="49" charset="0"/>
                <a:cs typeface="Courier New" pitchFamily="49" charset="0"/>
              </a:rPr>
              <a:t>        guess(low, guess-1, (low+guess-1)/2); break;</a:t>
            </a:r>
          </a:p>
          <a:p>
            <a:r>
              <a:rPr lang="en-US" sz="2000" dirty="0">
                <a:latin typeface="Courier New" pitchFamily="49" charset="0"/>
                <a:cs typeface="Courier New" pitchFamily="49" charset="0"/>
              </a:rPr>
              <a:t>      case 'e':</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System.out.println</a:t>
            </a:r>
            <a:r>
              <a:rPr lang="en-US" sz="2000" dirty="0">
                <a:latin typeface="Courier New" pitchFamily="49" charset="0"/>
                <a:cs typeface="Courier New" pitchFamily="49" charset="0"/>
              </a:rPr>
              <a:t>("I win again!");</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System.exit</a:t>
            </a:r>
            <a:r>
              <a:rPr lang="en-US" sz="2000" dirty="0">
                <a:latin typeface="Courier New" pitchFamily="49" charset="0"/>
                <a:cs typeface="Courier New" pitchFamily="49" charset="0"/>
              </a:rPr>
              <a:t>(0);</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p:txBody>
      </p:sp>
    </p:spTree>
    <p:extLst>
      <p:ext uri="{BB962C8B-B14F-4D97-AF65-F5344CB8AC3E}">
        <p14:creationId xmlns:p14="http://schemas.microsoft.com/office/powerpoint/2010/main" val="7233230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6394"/>
            <a:ext cx="9264075" cy="6863417"/>
          </a:xfrm>
          <a:prstGeom prst="rect">
            <a:avLst/>
          </a:prstGeom>
          <a:noFill/>
        </p:spPr>
        <p:txBody>
          <a:bodyPr wrap="none" rtlCol="0">
            <a:spAutoFit/>
          </a:bodyPr>
          <a:lstStyle/>
          <a:p>
            <a:r>
              <a:rPr lang="en-US" sz="2000" dirty="0">
                <a:latin typeface="Courier New" pitchFamily="49" charset="0"/>
                <a:cs typeface="Courier New" pitchFamily="49" charset="0"/>
              </a:rPr>
              <a:t>public static void guess(</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low,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high,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guess) {</a:t>
            </a:r>
          </a:p>
          <a:p>
            <a:r>
              <a:rPr lang="en-US" sz="2000" dirty="0">
                <a:latin typeface="Courier New" pitchFamily="49" charset="0"/>
                <a:cs typeface="Courier New" pitchFamily="49" charset="0"/>
              </a:rPr>
              <a:t>  while (true) {</a:t>
            </a:r>
          </a:p>
          <a:p>
            <a:r>
              <a:rPr lang="en-US" sz="2000" dirty="0">
                <a:latin typeface="Courier New" pitchFamily="49" charset="0"/>
                <a:cs typeface="Courier New" pitchFamily="49" charset="0"/>
              </a:rPr>
              <a:t>    if (low == high)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System.out.println</a:t>
            </a:r>
            <a:r>
              <a:rPr lang="en-US" sz="2000" dirty="0">
                <a:latin typeface="Courier New" pitchFamily="49" charset="0"/>
                <a:cs typeface="Courier New" pitchFamily="49" charset="0"/>
              </a:rPr>
              <a:t>("Your number must be: " + low);</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System.exit</a:t>
            </a:r>
            <a:r>
              <a:rPr lang="en-US" sz="2000" dirty="0">
                <a:latin typeface="Courier New" pitchFamily="49" charset="0"/>
                <a:cs typeface="Courier New" pitchFamily="49" charset="0"/>
              </a:rPr>
              <a:t>(0);</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a:t>
            </a:r>
            <a:r>
              <a:rPr lang="en-US" sz="2000" dirty="0">
                <a:latin typeface="Courier New" pitchFamily="49" charset="0"/>
                <a:cs typeface="Courier New" pitchFamily="49" charset="0"/>
              </a:rPr>
              <a:t>("Is your number higher(h), lower(l</a:t>
            </a:r>
            <a:r>
              <a:rPr lang="en-US" sz="2000" dirty="0" smtClean="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or equal(e) to: " + guess + ": ");</a:t>
            </a:r>
          </a:p>
          <a:p>
            <a:r>
              <a:rPr lang="en-US" sz="2000" dirty="0">
                <a:latin typeface="Courier New" pitchFamily="49" charset="0"/>
                <a:cs typeface="Courier New" pitchFamily="49" charset="0"/>
              </a:rPr>
              <a:t>    Scanner keyboard = new Scanner(System.in);</a:t>
            </a:r>
          </a:p>
          <a:p>
            <a:r>
              <a:rPr lang="en-US" sz="2000" dirty="0">
                <a:latin typeface="Courier New" pitchFamily="49" charset="0"/>
                <a:cs typeface="Courier New" pitchFamily="49" charset="0"/>
              </a:rPr>
              <a:t>    String result = </a:t>
            </a:r>
            <a:r>
              <a:rPr lang="en-US" sz="2000" dirty="0" err="1">
                <a:latin typeface="Courier New" pitchFamily="49" charset="0"/>
                <a:cs typeface="Courier New" pitchFamily="49" charset="0"/>
              </a:rPr>
              <a:t>keyboard.next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switch (</a:t>
            </a:r>
            <a:r>
              <a:rPr lang="en-US" sz="2000" dirty="0" err="1">
                <a:latin typeface="Courier New" pitchFamily="49" charset="0"/>
                <a:cs typeface="Courier New" pitchFamily="49" charset="0"/>
              </a:rPr>
              <a:t>result.charAt</a:t>
            </a:r>
            <a:r>
              <a:rPr lang="en-US" sz="2000" dirty="0">
                <a:latin typeface="Courier New" pitchFamily="49" charset="0"/>
                <a:cs typeface="Courier New" pitchFamily="49" charset="0"/>
              </a:rPr>
              <a:t>(0)) {</a:t>
            </a:r>
          </a:p>
          <a:p>
            <a:r>
              <a:rPr lang="en-US" sz="2000" dirty="0">
                <a:latin typeface="Courier New" pitchFamily="49" charset="0"/>
                <a:cs typeface="Courier New" pitchFamily="49" charset="0"/>
              </a:rPr>
              <a:t>      case 'h':</a:t>
            </a:r>
          </a:p>
          <a:p>
            <a:r>
              <a:rPr lang="en-US" sz="2000" dirty="0">
                <a:latin typeface="Courier New" pitchFamily="49" charset="0"/>
                <a:cs typeface="Courier New" pitchFamily="49" charset="0"/>
              </a:rPr>
              <a:t>        low=guess + 1;</a:t>
            </a:r>
          </a:p>
          <a:p>
            <a:r>
              <a:rPr lang="en-US" sz="2000" dirty="0">
                <a:latin typeface="Courier New" pitchFamily="49" charset="0"/>
                <a:cs typeface="Courier New" pitchFamily="49" charset="0"/>
              </a:rPr>
              <a:t>        guess = (guess + high + 1) / </a:t>
            </a:r>
            <a:r>
              <a:rPr lang="en-US" sz="2000" dirty="0" smtClean="0">
                <a:latin typeface="Courier New" pitchFamily="49" charset="0"/>
                <a:cs typeface="Courier New" pitchFamily="49" charset="0"/>
              </a:rPr>
              <a:t>2;break</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case 'l':</a:t>
            </a:r>
          </a:p>
          <a:p>
            <a:r>
              <a:rPr lang="en-US" sz="2000" dirty="0">
                <a:latin typeface="Courier New" pitchFamily="49" charset="0"/>
                <a:cs typeface="Courier New" pitchFamily="49" charset="0"/>
              </a:rPr>
              <a:t>        high = guess - 1;</a:t>
            </a:r>
          </a:p>
          <a:p>
            <a:r>
              <a:rPr lang="en-US" sz="2000" dirty="0">
                <a:latin typeface="Courier New" pitchFamily="49" charset="0"/>
                <a:cs typeface="Courier New" pitchFamily="49" charset="0"/>
              </a:rPr>
              <a:t>        guess = (low + guess - 1) / </a:t>
            </a:r>
            <a:r>
              <a:rPr lang="en-US" sz="2000" dirty="0" smtClean="0">
                <a:latin typeface="Courier New" pitchFamily="49" charset="0"/>
                <a:cs typeface="Courier New" pitchFamily="49" charset="0"/>
              </a:rPr>
              <a:t>2; break</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case 'e':</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System.out.println</a:t>
            </a:r>
            <a:r>
              <a:rPr lang="en-US" sz="2000" dirty="0">
                <a:latin typeface="Courier New" pitchFamily="49" charset="0"/>
                <a:cs typeface="Courier New" pitchFamily="49" charset="0"/>
              </a:rPr>
              <a:t>("I win again!");</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System.exit</a:t>
            </a:r>
            <a:r>
              <a:rPr lang="en-US" sz="2000" dirty="0">
                <a:latin typeface="Courier New" pitchFamily="49" charset="0"/>
                <a:cs typeface="Courier New" pitchFamily="49" charset="0"/>
              </a:rPr>
              <a:t>(0);</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p:txBody>
      </p:sp>
    </p:spTree>
    <p:extLst>
      <p:ext uri="{BB962C8B-B14F-4D97-AF65-F5344CB8AC3E}">
        <p14:creationId xmlns:p14="http://schemas.microsoft.com/office/powerpoint/2010/main" val="5286595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Binary Search</a:t>
            </a:r>
            <a:endParaRPr lang="en-US" dirty="0">
              <a:solidFill>
                <a:srgbClr val="0070C0"/>
              </a:solidFill>
            </a:endParaRPr>
          </a:p>
        </p:txBody>
      </p:sp>
      <p:sp>
        <p:nvSpPr>
          <p:cNvPr id="3" name="Content Placeholder 2"/>
          <p:cNvSpPr>
            <a:spLocks noGrp="1"/>
          </p:cNvSpPr>
          <p:nvPr>
            <p:ph idx="1"/>
          </p:nvPr>
        </p:nvSpPr>
        <p:spPr/>
        <p:txBody>
          <a:bodyPr>
            <a:normAutofit fontScale="92500"/>
          </a:bodyPr>
          <a:lstStyle/>
          <a:p>
            <a:r>
              <a:rPr lang="en-US" sz="2400" dirty="0" smtClean="0"/>
              <a:t>We are given as input a </a:t>
            </a:r>
            <a:r>
              <a:rPr lang="en-US" sz="2400" dirty="0" smtClean="0">
                <a:solidFill>
                  <a:srgbClr val="0070C0"/>
                </a:solidFill>
              </a:rPr>
              <a:t>sorted</a:t>
            </a:r>
            <a:r>
              <a:rPr lang="en-US" sz="2400" dirty="0" smtClean="0"/>
              <a:t> array of numbers.</a:t>
            </a:r>
          </a:p>
          <a:p>
            <a:r>
              <a:rPr lang="en-US" sz="2400" dirty="0" smtClean="0"/>
              <a:t>We want to find if a number is in the array.</a:t>
            </a:r>
          </a:p>
          <a:p>
            <a:r>
              <a:rPr lang="en-US" sz="2400" dirty="0" smtClean="0"/>
              <a:t>If it is, then we need to return the index of the number.</a:t>
            </a:r>
          </a:p>
          <a:p>
            <a:pPr algn="just"/>
            <a:r>
              <a:rPr lang="en-US" sz="2400" dirty="0" smtClean="0"/>
              <a:t>If the number is not in the array, then we will return -1.</a:t>
            </a:r>
          </a:p>
          <a:p>
            <a:r>
              <a:rPr lang="en-US" sz="2400" dirty="0" smtClean="0"/>
              <a:t>We will solve the problem recursively. At every step, we will compare the number to the middle of the array. If the number is higher, then the number must be in the second half of the array.</a:t>
            </a:r>
          </a:p>
          <a:p>
            <a:r>
              <a:rPr lang="en-US" sz="2400" dirty="0" smtClean="0"/>
              <a:t>The base case is when the array contains a single element.</a:t>
            </a:r>
          </a:p>
          <a:p>
            <a:r>
              <a:rPr lang="en-US" sz="2400" dirty="0" smtClean="0"/>
              <a:t>The </a:t>
            </a:r>
            <a:r>
              <a:rPr lang="en-US" sz="2400" dirty="0" smtClean="0">
                <a:solidFill>
                  <a:srgbClr val="0070C0"/>
                </a:solidFill>
              </a:rPr>
              <a:t>search </a:t>
            </a:r>
            <a:r>
              <a:rPr lang="en-US" sz="2400" dirty="0" smtClean="0"/>
              <a:t>method will take as input an array and the bounds of the array. The reason is that it is difficult to crate part of an array. However, it is much easier to change the </a:t>
            </a:r>
            <a:r>
              <a:rPr lang="en-US" sz="2400" dirty="0" smtClean="0">
                <a:solidFill>
                  <a:srgbClr val="0070C0"/>
                </a:solidFill>
              </a:rPr>
              <a:t>start </a:t>
            </a:r>
            <a:r>
              <a:rPr lang="en-US" sz="2400" dirty="0" smtClean="0"/>
              <a:t>and </a:t>
            </a:r>
            <a:r>
              <a:rPr lang="en-US" sz="2400" dirty="0" smtClean="0">
                <a:solidFill>
                  <a:srgbClr val="0070C0"/>
                </a:solidFill>
              </a:rPr>
              <a:t>end</a:t>
            </a:r>
            <a:r>
              <a:rPr lang="en-US" sz="2400" dirty="0" smtClean="0"/>
              <a:t> index of the current array. </a:t>
            </a:r>
          </a:p>
          <a:p>
            <a:endParaRPr lang="en-US" sz="2400" dirty="0"/>
          </a:p>
        </p:txBody>
      </p:sp>
    </p:spTree>
    <p:extLst>
      <p:ext uri="{BB962C8B-B14F-4D97-AF65-F5344CB8AC3E}">
        <p14:creationId xmlns:p14="http://schemas.microsoft.com/office/powerpoint/2010/main" val="16267081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687" y="0"/>
            <a:ext cx="9264075" cy="6863417"/>
          </a:xfrm>
          <a:prstGeom prst="rect">
            <a:avLst/>
          </a:prstGeom>
          <a:noFill/>
        </p:spPr>
        <p:txBody>
          <a:bodyPr wrap="none" rtlCol="0">
            <a:spAutoFit/>
          </a:bodyPr>
          <a:lstStyle/>
          <a:p>
            <a:r>
              <a:rPr lang="en-US" sz="2000" dirty="0">
                <a:latin typeface="Courier New" pitchFamily="49" charset="0"/>
                <a:cs typeface="Courier New" pitchFamily="49" charset="0"/>
              </a:rPr>
              <a:t>class </a:t>
            </a:r>
            <a:r>
              <a:rPr lang="en-US" sz="2000" dirty="0" err="1">
                <a:latin typeface="Courier New" pitchFamily="49" charset="0"/>
                <a:cs typeface="Courier New" pitchFamily="49" charset="0"/>
              </a:rPr>
              <a:t>BinarySearch</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public static void main(String[] </a:t>
            </a:r>
            <a:r>
              <a:rPr lang="en-US" sz="2000" dirty="0" err="1">
                <a:latin typeface="Courier New" pitchFamily="49" charset="0"/>
                <a:cs typeface="Courier New" pitchFamily="49" charset="0"/>
              </a:rPr>
              <a:t>args</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 = {1,3,5,8,20,50,100};</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System.out.println</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binarySearch</a:t>
            </a:r>
            <a:r>
              <a:rPr lang="en-US" sz="2000" dirty="0">
                <a:latin typeface="Courier New" pitchFamily="49" charset="0"/>
                <a:cs typeface="Courier New" pitchFamily="49" charset="0"/>
              </a:rPr>
              <a:t>(0, a.length-1, 5, a));</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public static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binarySearch</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start,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end, </a:t>
            </a:r>
            <a:endParaRPr lang="en-US" sz="2000" dirty="0" smtClean="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number,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 a)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mid = (start + end) / </a:t>
            </a:r>
            <a:r>
              <a:rPr lang="en-US" sz="2000" dirty="0" smtClean="0">
                <a:latin typeface="Courier New" pitchFamily="49" charset="0"/>
                <a:cs typeface="Courier New" pitchFamily="49" charset="0"/>
              </a:rPr>
              <a:t>2;</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if(a[mid</a:t>
            </a:r>
            <a:r>
              <a:rPr lang="en-US" sz="2000" dirty="0">
                <a:latin typeface="Courier New" pitchFamily="49" charset="0"/>
                <a:cs typeface="Courier New" pitchFamily="49" charset="0"/>
              </a:rPr>
              <a:t>]==number</a:t>
            </a:r>
            <a:r>
              <a:rPr lang="en-US" sz="2000" dirty="0" smtClean="0">
                <a:latin typeface="Courier New" pitchFamily="49" charset="0"/>
                <a:cs typeface="Courier New" pitchFamily="49" charset="0"/>
              </a:rPr>
              <a:t>){</a:t>
            </a:r>
          </a:p>
          <a:p>
            <a:r>
              <a:rPr lang="en-US" sz="2000" dirty="0" smtClean="0">
                <a:latin typeface="Courier New" pitchFamily="49" charset="0"/>
                <a:cs typeface="Courier New" pitchFamily="49" charset="0"/>
              </a:rPr>
              <a:t>      return </a:t>
            </a:r>
            <a:r>
              <a:rPr lang="en-US" sz="2000" dirty="0">
                <a:latin typeface="Courier New" pitchFamily="49" charset="0"/>
                <a:cs typeface="Courier New" pitchFamily="49" charset="0"/>
              </a:rPr>
              <a:t>mid</a:t>
            </a:r>
            <a:r>
              <a:rPr lang="en-US" sz="2000" dirty="0" smtClean="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    </a:t>
            </a:r>
            <a:endParaRPr lang="en-US" sz="2000" dirty="0">
              <a:latin typeface="Courier New" pitchFamily="49" charset="0"/>
              <a:cs typeface="Courier New" pitchFamily="49" charset="0"/>
            </a:endParaRPr>
          </a:p>
          <a:p>
            <a:r>
              <a:rPr lang="en-US" sz="2000" dirty="0" smtClean="0">
                <a:latin typeface="Courier New" pitchFamily="49" charset="0"/>
                <a:cs typeface="Courier New" pitchFamily="49" charset="0"/>
              </a:rPr>
              <a:t>    if </a:t>
            </a:r>
            <a:r>
              <a:rPr lang="en-US" sz="2000" dirty="0">
                <a:latin typeface="Courier New" pitchFamily="49" charset="0"/>
                <a:cs typeface="Courier New" pitchFamily="49" charset="0"/>
              </a:rPr>
              <a:t>(start == end) {</a:t>
            </a:r>
          </a:p>
          <a:p>
            <a:r>
              <a:rPr lang="en-US" sz="2000" dirty="0" smtClean="0">
                <a:latin typeface="Courier New" pitchFamily="49" charset="0"/>
                <a:cs typeface="Courier New" pitchFamily="49" charset="0"/>
              </a:rPr>
              <a:t>      return </a:t>
            </a:r>
            <a:r>
              <a:rPr lang="en-US" sz="2000" dirty="0">
                <a:latin typeface="Courier New" pitchFamily="49" charset="0"/>
                <a:cs typeface="Courier New" pitchFamily="49" charset="0"/>
              </a:rPr>
              <a:t>-1</a:t>
            </a:r>
            <a:r>
              <a:rPr lang="en-US" sz="2000" dirty="0" smtClean="0">
                <a:latin typeface="Courier New" pitchFamily="49" charset="0"/>
                <a:cs typeface="Courier New" pitchFamily="49" charset="0"/>
              </a:rPr>
              <a:t>;</a:t>
            </a:r>
            <a:r>
              <a:rPr lang="en-US" sz="2000" dirty="0" smtClean="0">
                <a:solidFill>
                  <a:srgbClr val="FF0000"/>
                </a:solidFill>
                <a:latin typeface="Courier New" pitchFamily="49" charset="0"/>
                <a:cs typeface="Courier New" pitchFamily="49" charset="0"/>
              </a:rPr>
              <a:t>//element not in </a:t>
            </a:r>
            <a:r>
              <a:rPr lang="en-US" sz="2000" dirty="0" smtClean="0">
                <a:solidFill>
                  <a:srgbClr val="FF0000"/>
                </a:solidFill>
                <a:latin typeface="Courier New" pitchFamily="49" charset="0"/>
                <a:cs typeface="Courier New" pitchFamily="49" charset="0"/>
              </a:rPr>
              <a:t>array</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a:t>
            </a:r>
          </a:p>
          <a:p>
            <a:r>
              <a:rPr lang="en-US" sz="2000" dirty="0" smtClean="0">
                <a:latin typeface="Courier New" pitchFamily="49" charset="0"/>
                <a:cs typeface="Courier New" pitchFamily="49" charset="0"/>
              </a:rPr>
              <a:t>    </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if (a[mid] </a:t>
            </a:r>
            <a:r>
              <a:rPr lang="en-US" sz="2000" dirty="0" smtClean="0">
                <a:latin typeface="Courier New" pitchFamily="49" charset="0"/>
                <a:cs typeface="Courier New" pitchFamily="49" charset="0"/>
              </a:rPr>
              <a:t>&gt; </a:t>
            </a:r>
            <a:r>
              <a:rPr lang="en-US" sz="2000" dirty="0">
                <a:latin typeface="Courier New" pitchFamily="49" charset="0"/>
                <a:cs typeface="Courier New" pitchFamily="49" charset="0"/>
              </a:rPr>
              <a:t>number) {</a:t>
            </a:r>
          </a:p>
          <a:p>
            <a:r>
              <a:rPr lang="en-US" sz="2000" dirty="0">
                <a:latin typeface="Courier New" pitchFamily="49" charset="0"/>
                <a:cs typeface="Courier New" pitchFamily="49" charset="0"/>
              </a:rPr>
              <a:t>      return </a:t>
            </a:r>
            <a:r>
              <a:rPr lang="en-US" sz="2000" dirty="0" err="1">
                <a:solidFill>
                  <a:srgbClr val="FF0000"/>
                </a:solidFill>
                <a:latin typeface="Courier New" pitchFamily="49" charset="0"/>
                <a:cs typeface="Courier New" pitchFamily="49" charset="0"/>
              </a:rPr>
              <a:t>binarySearch</a:t>
            </a:r>
            <a:r>
              <a:rPr lang="en-US" sz="2000" dirty="0">
                <a:latin typeface="Courier New" pitchFamily="49" charset="0"/>
                <a:cs typeface="Courier New" pitchFamily="49" charset="0"/>
              </a:rPr>
              <a:t>(start, </a:t>
            </a:r>
            <a:r>
              <a:rPr lang="en-US" sz="2000" dirty="0" smtClean="0">
                <a:latin typeface="Courier New" pitchFamily="49" charset="0"/>
                <a:cs typeface="Courier New" pitchFamily="49" charset="0"/>
              </a:rPr>
              <a:t>mid-1, </a:t>
            </a:r>
            <a:r>
              <a:rPr lang="en-US" sz="2000" dirty="0">
                <a:latin typeface="Courier New" pitchFamily="49" charset="0"/>
                <a:cs typeface="Courier New" pitchFamily="49" charset="0"/>
              </a:rPr>
              <a:t>number, a);</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return </a:t>
            </a:r>
            <a:r>
              <a:rPr lang="en-US" sz="2000" dirty="0" err="1">
                <a:solidFill>
                  <a:srgbClr val="FF0000"/>
                </a:solidFill>
                <a:latin typeface="Courier New" pitchFamily="49" charset="0"/>
                <a:cs typeface="Courier New" pitchFamily="49" charset="0"/>
              </a:rPr>
              <a:t>binarySearch</a:t>
            </a:r>
            <a:r>
              <a:rPr lang="en-US" sz="2000" dirty="0">
                <a:latin typeface="Courier New" pitchFamily="49" charset="0"/>
                <a:cs typeface="Courier New" pitchFamily="49" charset="0"/>
              </a:rPr>
              <a:t>(mid + 1, end, number</a:t>
            </a:r>
            <a:r>
              <a:rPr lang="en-US" sz="2000" dirty="0" smtClean="0">
                <a:latin typeface="Courier New" pitchFamily="49" charset="0"/>
                <a:cs typeface="Courier New" pitchFamily="49" charset="0"/>
              </a:rPr>
              <a:t>, a</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p:txBody>
      </p:sp>
    </p:spTree>
    <p:extLst>
      <p:ext uri="{BB962C8B-B14F-4D97-AF65-F5344CB8AC3E}">
        <p14:creationId xmlns:p14="http://schemas.microsoft.com/office/powerpoint/2010/main" val="4688354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7879080" cy="5632311"/>
          </a:xfrm>
          <a:prstGeom prst="rect">
            <a:avLst/>
          </a:prstGeom>
          <a:noFill/>
        </p:spPr>
        <p:txBody>
          <a:bodyPr wrap="none" rtlCol="0">
            <a:spAutoFit/>
          </a:bodyPr>
          <a:lstStyle/>
          <a:p>
            <a:r>
              <a:rPr lang="en-US" sz="2000" dirty="0" smtClean="0">
                <a:solidFill>
                  <a:srgbClr val="FF0000"/>
                </a:solidFill>
                <a:latin typeface="Courier New" pitchFamily="49" charset="0"/>
                <a:cs typeface="Courier New" pitchFamily="49" charset="0"/>
              </a:rPr>
              <a:t>//Non-recursive version</a:t>
            </a:r>
          </a:p>
          <a:p>
            <a:r>
              <a:rPr lang="en-US" sz="2000" dirty="0" smtClean="0">
                <a:latin typeface="Courier New" pitchFamily="49" charset="0"/>
                <a:cs typeface="Courier New" pitchFamily="49" charset="0"/>
              </a:rPr>
              <a:t>public </a:t>
            </a:r>
            <a:r>
              <a:rPr lang="en-US" sz="2000" dirty="0">
                <a:latin typeface="Courier New" pitchFamily="49" charset="0"/>
                <a:cs typeface="Courier New" pitchFamily="49" charset="0"/>
              </a:rPr>
              <a:t>static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binarySearch</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start,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end,</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number,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 {</a:t>
            </a:r>
          </a:p>
          <a:p>
            <a:r>
              <a:rPr lang="en-US" sz="2000" dirty="0">
                <a:latin typeface="Courier New" pitchFamily="49" charset="0"/>
                <a:cs typeface="Courier New" pitchFamily="49" charset="0"/>
              </a:rPr>
              <a:t>  while (true)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mid = (start + end) / 2</a:t>
            </a:r>
            <a:r>
              <a:rPr lang="en-US" sz="2000" dirty="0" smtClean="0">
                <a:latin typeface="Courier New" pitchFamily="49" charset="0"/>
                <a:cs typeface="Courier New" pitchFamily="49" charset="0"/>
              </a:rPr>
              <a:t>;</a:t>
            </a:r>
          </a:p>
          <a:p>
            <a:r>
              <a:rPr lang="en-US" sz="2000" dirty="0" smtClean="0">
                <a:latin typeface="Courier New" pitchFamily="49" charset="0"/>
                <a:cs typeface="Courier New" pitchFamily="49" charset="0"/>
              </a:rPr>
              <a:t>    if </a:t>
            </a:r>
            <a:r>
              <a:rPr lang="en-US" sz="2000" dirty="0">
                <a:latin typeface="Courier New" pitchFamily="49" charset="0"/>
                <a:cs typeface="Courier New" pitchFamily="49" charset="0"/>
              </a:rPr>
              <a:t>(</a:t>
            </a:r>
            <a:r>
              <a:rPr lang="en-US" sz="2000" dirty="0" smtClean="0">
                <a:latin typeface="Courier New" pitchFamily="49" charset="0"/>
                <a:cs typeface="Courier New" pitchFamily="49" charset="0"/>
              </a:rPr>
              <a:t>a[mid] </a:t>
            </a:r>
            <a:r>
              <a:rPr lang="en-US" sz="2000" dirty="0">
                <a:latin typeface="Courier New" pitchFamily="49" charset="0"/>
                <a:cs typeface="Courier New" pitchFamily="49" charset="0"/>
              </a:rPr>
              <a:t>== number) {</a:t>
            </a:r>
          </a:p>
          <a:p>
            <a:r>
              <a:rPr lang="en-US" sz="2000" dirty="0">
                <a:latin typeface="Courier New" pitchFamily="49" charset="0"/>
                <a:cs typeface="Courier New" pitchFamily="49" charset="0"/>
              </a:rPr>
              <a:t>        return </a:t>
            </a:r>
            <a:r>
              <a:rPr lang="en-US" sz="2000" dirty="0" smtClean="0">
                <a:latin typeface="Courier New" pitchFamily="49" charset="0"/>
                <a:cs typeface="Courier New" pitchFamily="49" charset="0"/>
              </a:rPr>
              <a:t>mid;</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if (start == end) {</a:t>
            </a:r>
          </a:p>
          <a:p>
            <a:r>
              <a:rPr lang="en-US" sz="2000" dirty="0" smtClean="0">
                <a:latin typeface="Courier New" pitchFamily="49" charset="0"/>
                <a:cs typeface="Courier New" pitchFamily="49" charset="0"/>
              </a:rPr>
              <a:t>      return </a:t>
            </a:r>
            <a:r>
              <a:rPr lang="en-US" sz="2000" dirty="0">
                <a:latin typeface="Courier New" pitchFamily="49" charset="0"/>
                <a:cs typeface="Courier New" pitchFamily="49" charset="0"/>
              </a:rPr>
              <a:t>-1</a:t>
            </a:r>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if (a[mid] </a:t>
            </a:r>
            <a:r>
              <a:rPr lang="en-US" sz="2000" dirty="0" smtClean="0">
                <a:latin typeface="Courier New" pitchFamily="49" charset="0"/>
                <a:cs typeface="Courier New" pitchFamily="49" charset="0"/>
              </a:rPr>
              <a:t>&gt; </a:t>
            </a:r>
            <a:r>
              <a:rPr lang="en-US" sz="2000" dirty="0">
                <a:latin typeface="Courier New" pitchFamily="49" charset="0"/>
                <a:cs typeface="Courier New" pitchFamily="49" charset="0"/>
              </a:rPr>
              <a:t>number) {</a:t>
            </a:r>
          </a:p>
          <a:p>
            <a:r>
              <a:rPr lang="en-US" sz="2000" dirty="0">
                <a:latin typeface="Courier New" pitchFamily="49" charset="0"/>
                <a:cs typeface="Courier New" pitchFamily="49" charset="0"/>
              </a:rPr>
              <a:t>      end = </a:t>
            </a:r>
            <a:r>
              <a:rPr lang="en-US" sz="2000" dirty="0" smtClean="0">
                <a:latin typeface="Courier New" pitchFamily="49" charset="0"/>
                <a:cs typeface="Courier New" pitchFamily="49" charset="0"/>
              </a:rPr>
              <a:t>mid-1;</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 else {</a:t>
            </a:r>
          </a:p>
          <a:p>
            <a:r>
              <a:rPr lang="en-US" sz="2000" dirty="0">
                <a:latin typeface="Courier New" pitchFamily="49" charset="0"/>
                <a:cs typeface="Courier New" pitchFamily="49" charset="0"/>
              </a:rPr>
              <a:t>      start = mid + 1;</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p:txBody>
      </p:sp>
    </p:spTree>
    <p:extLst>
      <p:ext uri="{BB962C8B-B14F-4D97-AF65-F5344CB8AC3E}">
        <p14:creationId xmlns:p14="http://schemas.microsoft.com/office/powerpoint/2010/main" val="39880580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Bubble Sort</a:t>
            </a:r>
            <a:endParaRPr lang="en-US" dirty="0">
              <a:solidFill>
                <a:srgbClr val="0070C0"/>
              </a:solidFill>
            </a:endParaRPr>
          </a:p>
        </p:txBody>
      </p:sp>
      <p:sp>
        <p:nvSpPr>
          <p:cNvPr id="3" name="Content Placeholder 2"/>
          <p:cNvSpPr>
            <a:spLocks noGrp="1"/>
          </p:cNvSpPr>
          <p:nvPr>
            <p:ph idx="1"/>
          </p:nvPr>
        </p:nvSpPr>
        <p:spPr>
          <a:xfrm>
            <a:off x="457200" y="1600200"/>
            <a:ext cx="8458200" cy="5257800"/>
          </a:xfrm>
        </p:spPr>
        <p:txBody>
          <a:bodyPr>
            <a:normAutofit/>
          </a:bodyPr>
          <a:lstStyle/>
          <a:p>
            <a:r>
              <a:rPr lang="en-US" sz="2400" dirty="0" smtClean="0"/>
              <a:t>We go left to right and compare neighboring pair of numbers. If they are in the wrong order, we swap them.</a:t>
            </a:r>
          </a:p>
          <a:p>
            <a:r>
              <a:rPr lang="en-US" sz="2400" dirty="0" smtClean="0">
                <a:solidFill>
                  <a:srgbClr val="0070C0"/>
                </a:solidFill>
              </a:rPr>
              <a:t>10 5 </a:t>
            </a:r>
            <a:r>
              <a:rPr lang="en-US" sz="2400" dirty="0" smtClean="0"/>
              <a:t>20 2   (first compare 10 and 5, wrong order, swap them)</a:t>
            </a:r>
          </a:p>
          <a:p>
            <a:r>
              <a:rPr lang="en-US" sz="2400" dirty="0" smtClean="0"/>
              <a:t>5 </a:t>
            </a:r>
            <a:r>
              <a:rPr lang="en-US" sz="2400" dirty="0" smtClean="0">
                <a:solidFill>
                  <a:srgbClr val="0070C0"/>
                </a:solidFill>
              </a:rPr>
              <a:t>10 20 </a:t>
            </a:r>
            <a:r>
              <a:rPr lang="en-US" sz="2400" dirty="0" smtClean="0"/>
              <a:t>2   (compare 10 and 20, correct order)</a:t>
            </a:r>
          </a:p>
          <a:p>
            <a:r>
              <a:rPr lang="en-US" sz="2400" dirty="0" smtClean="0"/>
              <a:t>5 10 </a:t>
            </a:r>
            <a:r>
              <a:rPr lang="en-US" sz="2400" dirty="0" smtClean="0">
                <a:solidFill>
                  <a:srgbClr val="0070C0"/>
                </a:solidFill>
              </a:rPr>
              <a:t>20 2</a:t>
            </a:r>
            <a:r>
              <a:rPr lang="en-US" sz="2400" dirty="0" smtClean="0"/>
              <a:t>   (compare 20 and 2, wrong order, swap them)</a:t>
            </a:r>
          </a:p>
          <a:p>
            <a:r>
              <a:rPr lang="en-US" sz="2400" dirty="0" smtClean="0"/>
              <a:t>5 10 2 </a:t>
            </a:r>
            <a:r>
              <a:rPr lang="en-US" sz="2400" dirty="0" smtClean="0">
                <a:solidFill>
                  <a:srgbClr val="FF0000"/>
                </a:solidFill>
              </a:rPr>
              <a:t>20</a:t>
            </a:r>
          </a:p>
          <a:p>
            <a:r>
              <a:rPr lang="en-US" sz="2400" dirty="0" smtClean="0"/>
              <a:t>After the first pass, the biggest number is at the end. Now we can recursively apply the algorithm on all the numbers except the last one.</a:t>
            </a:r>
          </a:p>
          <a:p>
            <a:r>
              <a:rPr lang="en-US" sz="2400" dirty="0" smtClean="0"/>
              <a:t>Base case is when we have a single number.</a:t>
            </a:r>
          </a:p>
          <a:p>
            <a:r>
              <a:rPr lang="en-US" sz="2400" dirty="0" smtClean="0"/>
              <a:t>Recursive and non-recursive solutions follow.</a:t>
            </a:r>
            <a:endParaRPr lang="en-US" sz="2400" dirty="0"/>
          </a:p>
        </p:txBody>
      </p:sp>
    </p:spTree>
    <p:extLst>
      <p:ext uri="{BB962C8B-B14F-4D97-AF65-F5344CB8AC3E}">
        <p14:creationId xmlns:p14="http://schemas.microsoft.com/office/powerpoint/2010/main" val="36291697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2583" y="6626"/>
            <a:ext cx="7879080" cy="6555641"/>
          </a:xfrm>
          <a:prstGeom prst="rect">
            <a:avLst/>
          </a:prstGeom>
          <a:noFill/>
        </p:spPr>
        <p:txBody>
          <a:bodyPr wrap="none" rtlCol="0">
            <a:spAutoFit/>
          </a:bodyPr>
          <a:lstStyle/>
          <a:p>
            <a:r>
              <a:rPr lang="en-US" sz="2000" dirty="0">
                <a:latin typeface="Courier New" pitchFamily="49" charset="0"/>
                <a:cs typeface="Courier New" pitchFamily="49" charset="0"/>
              </a:rPr>
              <a:t>public class Test {</a:t>
            </a:r>
          </a:p>
          <a:p>
            <a:r>
              <a:rPr lang="en-US" sz="2000" dirty="0">
                <a:latin typeface="Courier New" pitchFamily="49" charset="0"/>
                <a:cs typeface="Courier New" pitchFamily="49" charset="0"/>
              </a:rPr>
              <a:t>  public static void main(String </a:t>
            </a:r>
            <a:r>
              <a:rPr lang="en-US" sz="2000" dirty="0" err="1">
                <a:latin typeface="Courier New" pitchFamily="49" charset="0"/>
                <a:cs typeface="Courier New" pitchFamily="49" charset="0"/>
              </a:rPr>
              <a:t>args</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 = {10,5,20,2};</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bubbleSort</a:t>
            </a:r>
            <a:r>
              <a:rPr lang="en-US" sz="2000" dirty="0">
                <a:latin typeface="Courier New" pitchFamily="49" charset="0"/>
                <a:cs typeface="Courier New" pitchFamily="49" charset="0"/>
              </a:rPr>
              <a:t>(a,a.length-1);</a:t>
            </a:r>
          </a:p>
          <a:p>
            <a:r>
              <a:rPr lang="en-US" sz="2000" dirty="0">
                <a:latin typeface="Courier New" pitchFamily="49" charset="0"/>
                <a:cs typeface="Courier New" pitchFamily="49" charset="0"/>
              </a:rPr>
              <a:t>    for(</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el: a){</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a:t>
            </a:r>
            <a:r>
              <a:rPr lang="en-US" sz="2000" dirty="0">
                <a:latin typeface="Courier New" pitchFamily="49" charset="0"/>
                <a:cs typeface="Courier New" pitchFamily="49" charset="0"/>
              </a:rPr>
              <a:t>(el+"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smtClean="0">
                <a:solidFill>
                  <a:srgbClr val="FF0000"/>
                </a:solidFill>
                <a:latin typeface="Courier New" pitchFamily="49" charset="0"/>
                <a:cs typeface="Courier New" pitchFamily="49" charset="0"/>
              </a:rPr>
              <a:t>  //start of array is always 0!</a:t>
            </a:r>
            <a:endParaRPr lang="en-US" sz="2000" dirty="0">
              <a:solidFill>
                <a:srgbClr val="FF0000"/>
              </a:solidFill>
              <a:latin typeface="Courier New" pitchFamily="49" charset="0"/>
              <a:cs typeface="Courier New" pitchFamily="49" charset="0"/>
            </a:endParaRPr>
          </a:p>
          <a:p>
            <a:r>
              <a:rPr lang="en-US" sz="2000" dirty="0">
                <a:latin typeface="Courier New" pitchFamily="49" charset="0"/>
                <a:cs typeface="Courier New" pitchFamily="49" charset="0"/>
              </a:rPr>
              <a:t>  public static void </a:t>
            </a:r>
            <a:r>
              <a:rPr lang="en-US" sz="2000" dirty="0" err="1">
                <a:latin typeface="Courier New" pitchFamily="49" charset="0"/>
                <a:cs typeface="Courier New" pitchFamily="49" charset="0"/>
              </a:rPr>
              <a:t>bubbleSort</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end){</a:t>
            </a:r>
          </a:p>
          <a:p>
            <a:r>
              <a:rPr lang="en-US" sz="2000" dirty="0">
                <a:latin typeface="Courier New" pitchFamily="49" charset="0"/>
                <a:cs typeface="Courier New" pitchFamily="49" charset="0"/>
              </a:rPr>
              <a:t>    if(end==0) return</a:t>
            </a:r>
            <a:r>
              <a:rPr lang="en-US" sz="2000" dirty="0" smtClean="0">
                <a:latin typeface="Courier New" pitchFamily="49" charset="0"/>
                <a:cs typeface="Courier New" pitchFamily="49" charset="0"/>
              </a:rPr>
              <a:t>;</a:t>
            </a:r>
            <a:r>
              <a:rPr lang="en-US" sz="2000" dirty="0" smtClean="0">
                <a:solidFill>
                  <a:srgbClr val="FF0000"/>
                </a:solidFill>
                <a:latin typeface="Courier New" pitchFamily="49" charset="0"/>
                <a:cs typeface="Courier New" pitchFamily="49" charset="0"/>
              </a:rPr>
              <a:t>//base case</a:t>
            </a:r>
            <a:endParaRPr lang="en-US" sz="2000" dirty="0">
              <a:solidFill>
                <a:srgbClr val="FF0000"/>
              </a:solidFill>
              <a:latin typeface="Courier New" pitchFamily="49" charset="0"/>
              <a:cs typeface="Courier New" pitchFamily="49" charset="0"/>
            </a:endParaRPr>
          </a:p>
          <a:p>
            <a:r>
              <a:rPr lang="en-US" sz="2000" dirty="0">
                <a:latin typeface="Courier New" pitchFamily="49" charset="0"/>
                <a:cs typeface="Courier New" pitchFamily="49" charset="0"/>
              </a:rPr>
              <a:t>    for(</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i = 0; i &lt; end; i++){</a:t>
            </a:r>
          </a:p>
          <a:p>
            <a:r>
              <a:rPr lang="en-US" sz="2000" dirty="0">
                <a:latin typeface="Courier New" pitchFamily="49" charset="0"/>
                <a:cs typeface="Courier New" pitchFamily="49" charset="0"/>
              </a:rPr>
              <a:t>      if(a[i]&gt;a[i+1]){</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temp = a[i];</a:t>
            </a:r>
          </a:p>
          <a:p>
            <a:r>
              <a:rPr lang="en-US" sz="2000" dirty="0">
                <a:latin typeface="Courier New" pitchFamily="49" charset="0"/>
                <a:cs typeface="Courier New" pitchFamily="49" charset="0"/>
              </a:rPr>
              <a:t>        a[i] = a[i+1];</a:t>
            </a:r>
          </a:p>
          <a:p>
            <a:r>
              <a:rPr lang="en-US" sz="2000" dirty="0">
                <a:latin typeface="Courier New" pitchFamily="49" charset="0"/>
                <a:cs typeface="Courier New" pitchFamily="49" charset="0"/>
              </a:rPr>
              <a:t>        a[i+1] = temp;</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solidFill>
                  <a:srgbClr val="FF0000"/>
                </a:solidFill>
                <a:latin typeface="Courier New" pitchFamily="49" charset="0"/>
                <a:cs typeface="Courier New" pitchFamily="49" charset="0"/>
              </a:rPr>
              <a:t>bubbleSort</a:t>
            </a:r>
            <a:r>
              <a:rPr lang="en-US" sz="2000" dirty="0">
                <a:latin typeface="Courier New" pitchFamily="49" charset="0"/>
                <a:cs typeface="Courier New" pitchFamily="49" charset="0"/>
              </a:rPr>
              <a:t>(a,end-1);</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p:txBody>
      </p:sp>
    </p:spTree>
    <p:extLst>
      <p:ext uri="{BB962C8B-B14F-4D97-AF65-F5344CB8AC3E}">
        <p14:creationId xmlns:p14="http://schemas.microsoft.com/office/powerpoint/2010/main" val="7740285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0"/>
            <a:ext cx="7725192" cy="5016758"/>
          </a:xfrm>
          <a:prstGeom prst="rect">
            <a:avLst/>
          </a:prstGeom>
          <a:noFill/>
        </p:spPr>
        <p:txBody>
          <a:bodyPr wrap="none" rtlCol="0">
            <a:spAutoFit/>
          </a:bodyPr>
          <a:lstStyle/>
          <a:p>
            <a:r>
              <a:rPr lang="en-US" sz="2000" dirty="0" smtClean="0">
                <a:latin typeface="Courier New" pitchFamily="49" charset="0"/>
                <a:cs typeface="Courier New" pitchFamily="49" charset="0"/>
              </a:rPr>
              <a:t>//</a:t>
            </a:r>
            <a:r>
              <a:rPr lang="en-US" sz="2000" dirty="0" smtClean="0">
                <a:solidFill>
                  <a:srgbClr val="FF0000"/>
                </a:solidFill>
                <a:latin typeface="Courier New" pitchFamily="49" charset="0"/>
                <a:cs typeface="Courier New" pitchFamily="49" charset="0"/>
              </a:rPr>
              <a:t> Non-recursive solution</a:t>
            </a:r>
          </a:p>
          <a:p>
            <a:r>
              <a:rPr lang="en-US" sz="2000" dirty="0" smtClean="0">
                <a:latin typeface="Courier New" pitchFamily="49" charset="0"/>
                <a:cs typeface="Courier New" pitchFamily="49" charset="0"/>
              </a:rPr>
              <a:t>public </a:t>
            </a:r>
            <a:r>
              <a:rPr lang="en-US" sz="2000" dirty="0">
                <a:latin typeface="Courier New" pitchFamily="49" charset="0"/>
                <a:cs typeface="Courier New" pitchFamily="49" charset="0"/>
              </a:rPr>
              <a:t>static void </a:t>
            </a:r>
            <a:r>
              <a:rPr lang="en-US" sz="2000" dirty="0" err="1">
                <a:latin typeface="Courier New" pitchFamily="49" charset="0"/>
                <a:cs typeface="Courier New" pitchFamily="49" charset="0"/>
              </a:rPr>
              <a:t>bubbleSort</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end) {</a:t>
            </a:r>
          </a:p>
          <a:p>
            <a:r>
              <a:rPr lang="en-US" sz="2000" dirty="0">
                <a:latin typeface="Courier New" pitchFamily="49" charset="0"/>
                <a:cs typeface="Courier New" pitchFamily="49" charset="0"/>
              </a:rPr>
              <a:t>  </a:t>
            </a:r>
            <a:r>
              <a:rPr lang="en-US" sz="2000" dirty="0">
                <a:solidFill>
                  <a:srgbClr val="FF0000"/>
                </a:solidFill>
                <a:latin typeface="Courier New" pitchFamily="49" charset="0"/>
                <a:cs typeface="Courier New" pitchFamily="49" charset="0"/>
              </a:rPr>
              <a:t>while (true) </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if (end == 0) {</a:t>
            </a:r>
          </a:p>
          <a:p>
            <a:r>
              <a:rPr lang="en-US" sz="2000" dirty="0">
                <a:latin typeface="Courier New" pitchFamily="49" charset="0"/>
                <a:cs typeface="Courier New" pitchFamily="49" charset="0"/>
              </a:rPr>
              <a:t>      return;</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for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i = 0; i &lt; end; i++) {</a:t>
            </a:r>
          </a:p>
          <a:p>
            <a:r>
              <a:rPr lang="en-US" sz="2000" dirty="0">
                <a:latin typeface="Courier New" pitchFamily="49" charset="0"/>
                <a:cs typeface="Courier New" pitchFamily="49" charset="0"/>
              </a:rPr>
              <a:t>      if (a[i] &gt; a[i + 1])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temp = a[i];</a:t>
            </a:r>
          </a:p>
          <a:p>
            <a:r>
              <a:rPr lang="en-US" sz="2000" dirty="0">
                <a:latin typeface="Courier New" pitchFamily="49" charset="0"/>
                <a:cs typeface="Courier New" pitchFamily="49" charset="0"/>
              </a:rPr>
              <a:t>        a[i] = a[i + 1];</a:t>
            </a:r>
          </a:p>
          <a:p>
            <a:r>
              <a:rPr lang="en-US" sz="2000" dirty="0">
                <a:latin typeface="Courier New" pitchFamily="49" charset="0"/>
                <a:cs typeface="Courier New" pitchFamily="49" charset="0"/>
              </a:rPr>
              <a:t>        a[i + 1] = temp;</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end--;</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p:txBody>
      </p:sp>
    </p:spTree>
    <p:extLst>
      <p:ext uri="{BB962C8B-B14F-4D97-AF65-F5344CB8AC3E}">
        <p14:creationId xmlns:p14="http://schemas.microsoft.com/office/powerpoint/2010/main" val="9747912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0555" y="48904"/>
            <a:ext cx="9753600" cy="6247864"/>
          </a:xfrm>
          <a:prstGeom prst="rect">
            <a:avLst/>
          </a:prstGeom>
          <a:noFill/>
        </p:spPr>
        <p:txBody>
          <a:bodyPr wrap="square" rtlCol="0">
            <a:spAutoFit/>
          </a:bodyPr>
          <a:lstStyle/>
          <a:p>
            <a:r>
              <a:rPr lang="en-US" sz="2000" dirty="0" smtClean="0">
                <a:solidFill>
                  <a:srgbClr val="FF0000"/>
                </a:solidFill>
                <a:latin typeface="Courier New" pitchFamily="49" charset="0"/>
                <a:cs typeface="Courier New" pitchFamily="49" charset="0"/>
              </a:rPr>
              <a:t>//Optimized version</a:t>
            </a:r>
          </a:p>
          <a:p>
            <a:r>
              <a:rPr lang="en-US" sz="2000" dirty="0" smtClean="0">
                <a:solidFill>
                  <a:srgbClr val="FF0000"/>
                </a:solidFill>
                <a:latin typeface="Courier New" pitchFamily="49" charset="0"/>
                <a:cs typeface="Courier New" pitchFamily="49" charset="0"/>
              </a:rPr>
              <a:t>//If we do a pass and no changes, then the array is sorted</a:t>
            </a:r>
          </a:p>
          <a:p>
            <a:r>
              <a:rPr lang="en-US" sz="2000" dirty="0" smtClean="0">
                <a:latin typeface="Courier New" pitchFamily="49" charset="0"/>
                <a:cs typeface="Courier New" pitchFamily="49" charset="0"/>
              </a:rPr>
              <a:t>public </a:t>
            </a:r>
            <a:r>
              <a:rPr lang="en-US" sz="2000" dirty="0">
                <a:latin typeface="Courier New" pitchFamily="49" charset="0"/>
                <a:cs typeface="Courier New" pitchFamily="49" charset="0"/>
              </a:rPr>
              <a:t>static void </a:t>
            </a:r>
            <a:r>
              <a:rPr lang="en-US" sz="2000" dirty="0" err="1">
                <a:latin typeface="Courier New" pitchFamily="49" charset="0"/>
                <a:cs typeface="Courier New" pitchFamily="49" charset="0"/>
              </a:rPr>
              <a:t>bubbleSort</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end) {</a:t>
            </a:r>
          </a:p>
          <a:p>
            <a:r>
              <a:rPr lang="en-US" sz="2000" dirty="0">
                <a:latin typeface="Courier New" pitchFamily="49" charset="0"/>
                <a:cs typeface="Courier New" pitchFamily="49" charset="0"/>
              </a:rPr>
              <a:t>  </a:t>
            </a:r>
            <a:r>
              <a:rPr lang="en-US" sz="2000" dirty="0">
                <a:solidFill>
                  <a:srgbClr val="FF0000"/>
                </a:solidFill>
                <a:latin typeface="Courier New" pitchFamily="49" charset="0"/>
                <a:cs typeface="Courier New" pitchFamily="49" charset="0"/>
              </a:rPr>
              <a:t>while (true) {</a:t>
            </a:r>
          </a:p>
          <a:p>
            <a:r>
              <a:rPr lang="en-US" sz="2000" dirty="0">
                <a:latin typeface="Courier New" pitchFamily="49" charset="0"/>
                <a:cs typeface="Courier New" pitchFamily="49" charset="0"/>
              </a:rPr>
              <a:t>    if (end == 0) {</a:t>
            </a:r>
          </a:p>
          <a:p>
            <a:r>
              <a:rPr lang="en-US" sz="2000" dirty="0">
                <a:latin typeface="Courier New" pitchFamily="49" charset="0"/>
                <a:cs typeface="Courier New" pitchFamily="49" charset="0"/>
              </a:rPr>
              <a:t>      return;</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boolean</a:t>
            </a:r>
            <a:r>
              <a:rPr lang="en-US" sz="2000" dirty="0">
                <a:latin typeface="Courier New" pitchFamily="49" charset="0"/>
                <a:cs typeface="Courier New" pitchFamily="49" charset="0"/>
              </a:rPr>
              <a:t> modified = false;</a:t>
            </a:r>
          </a:p>
          <a:p>
            <a:r>
              <a:rPr lang="en-US" sz="2000" dirty="0">
                <a:latin typeface="Courier New" pitchFamily="49" charset="0"/>
                <a:cs typeface="Courier New" pitchFamily="49" charset="0"/>
              </a:rPr>
              <a:t>    for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i = 0; i &lt; end; i++) {</a:t>
            </a:r>
          </a:p>
          <a:p>
            <a:r>
              <a:rPr lang="en-US" sz="2000" dirty="0">
                <a:latin typeface="Courier New" pitchFamily="49" charset="0"/>
                <a:cs typeface="Courier New" pitchFamily="49" charset="0"/>
              </a:rPr>
              <a:t>      if (a[i] &gt; a[i + 1])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temp = a[i];</a:t>
            </a:r>
          </a:p>
          <a:p>
            <a:r>
              <a:rPr lang="en-US" sz="2000" dirty="0">
                <a:latin typeface="Courier New" pitchFamily="49" charset="0"/>
                <a:cs typeface="Courier New" pitchFamily="49" charset="0"/>
              </a:rPr>
              <a:t>        a[i] = a[i + 1];</a:t>
            </a:r>
          </a:p>
          <a:p>
            <a:r>
              <a:rPr lang="en-US" sz="2000" dirty="0">
                <a:latin typeface="Courier New" pitchFamily="49" charset="0"/>
                <a:cs typeface="Courier New" pitchFamily="49" charset="0"/>
              </a:rPr>
              <a:t>        a[i + 1] = temp;</a:t>
            </a:r>
          </a:p>
          <a:p>
            <a:r>
              <a:rPr lang="en-US" sz="2000" dirty="0">
                <a:latin typeface="Courier New" pitchFamily="49" charset="0"/>
                <a:cs typeface="Courier New" pitchFamily="49" charset="0"/>
              </a:rPr>
              <a:t>        modified = true;</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if(!modified) return; </a:t>
            </a:r>
            <a:r>
              <a:rPr lang="en-US" sz="2000" dirty="0">
                <a:solidFill>
                  <a:srgbClr val="FF0000"/>
                </a:solidFill>
                <a:latin typeface="Courier New" pitchFamily="49" charset="0"/>
                <a:cs typeface="Courier New" pitchFamily="49" charset="0"/>
              </a:rPr>
              <a:t>//array not modified</a:t>
            </a:r>
          </a:p>
          <a:p>
            <a:r>
              <a:rPr lang="en-US" sz="2000" dirty="0">
                <a:latin typeface="Courier New" pitchFamily="49" charset="0"/>
                <a:cs typeface="Courier New" pitchFamily="49" charset="0"/>
              </a:rPr>
              <a:t>    end--;</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p:txBody>
      </p:sp>
    </p:spTree>
    <p:extLst>
      <p:ext uri="{BB962C8B-B14F-4D97-AF65-F5344CB8AC3E}">
        <p14:creationId xmlns:p14="http://schemas.microsoft.com/office/powerpoint/2010/main" val="33138930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Selection Sort</a:t>
            </a:r>
            <a:endParaRPr lang="en-US" dirty="0">
              <a:solidFill>
                <a:srgbClr val="0070C0"/>
              </a:solidFill>
            </a:endParaRPr>
          </a:p>
        </p:txBody>
      </p:sp>
      <p:sp>
        <p:nvSpPr>
          <p:cNvPr id="3" name="Content Placeholder 2"/>
          <p:cNvSpPr>
            <a:spLocks noGrp="1"/>
          </p:cNvSpPr>
          <p:nvPr>
            <p:ph idx="1"/>
          </p:nvPr>
        </p:nvSpPr>
        <p:spPr/>
        <p:txBody>
          <a:bodyPr>
            <a:normAutofit lnSpcReduction="10000"/>
          </a:bodyPr>
          <a:lstStyle/>
          <a:p>
            <a:r>
              <a:rPr lang="en-US" sz="2400" dirty="0" smtClean="0"/>
              <a:t>The algorithm goes through the whole array and finds the smallest number. </a:t>
            </a:r>
          </a:p>
          <a:p>
            <a:r>
              <a:rPr lang="en-US" sz="2400" dirty="0" smtClean="0"/>
              <a:t>It then swaps this element with the first element of the array. Now the smallest element is at the beginning. The algorithm is then recursively applied on all but the first element of the array.</a:t>
            </a:r>
          </a:p>
          <a:p>
            <a:r>
              <a:rPr lang="en-US" sz="2400" dirty="0" smtClean="0"/>
              <a:t>Base case is when the array contains a single element.</a:t>
            </a:r>
          </a:p>
          <a:p>
            <a:r>
              <a:rPr lang="en-US" sz="2400" dirty="0" smtClean="0">
                <a:solidFill>
                  <a:srgbClr val="0070C0"/>
                </a:solidFill>
              </a:rPr>
              <a:t>10</a:t>
            </a:r>
            <a:r>
              <a:rPr lang="en-US" sz="2400" dirty="0" smtClean="0"/>
              <a:t> 5 20 </a:t>
            </a:r>
            <a:r>
              <a:rPr lang="en-US" sz="2400" dirty="0" smtClean="0">
                <a:solidFill>
                  <a:srgbClr val="C00000"/>
                </a:solidFill>
              </a:rPr>
              <a:t>2</a:t>
            </a:r>
            <a:r>
              <a:rPr lang="en-US" sz="2400" dirty="0" smtClean="0"/>
              <a:t> (smallest number is 2).</a:t>
            </a:r>
          </a:p>
          <a:p>
            <a:r>
              <a:rPr lang="en-US" sz="2400" dirty="0" smtClean="0">
                <a:solidFill>
                  <a:srgbClr val="0070C0"/>
                </a:solidFill>
              </a:rPr>
              <a:t>2</a:t>
            </a:r>
            <a:r>
              <a:rPr lang="en-US" sz="2400" dirty="0" smtClean="0"/>
              <a:t> 5 20 </a:t>
            </a:r>
            <a:r>
              <a:rPr lang="en-US" sz="2400" dirty="0" smtClean="0">
                <a:solidFill>
                  <a:srgbClr val="0070C0"/>
                </a:solidFill>
              </a:rPr>
              <a:t>10</a:t>
            </a:r>
            <a:r>
              <a:rPr lang="en-US" sz="2400" dirty="0" smtClean="0"/>
              <a:t> (smallest number is swapped with first number).</a:t>
            </a:r>
          </a:p>
          <a:p>
            <a:r>
              <a:rPr lang="en-US" sz="2400" dirty="0" smtClean="0"/>
              <a:t>Next, the array (5,20,10) is recursively sorted.</a:t>
            </a:r>
          </a:p>
          <a:p>
            <a:r>
              <a:rPr lang="en-US" sz="2400" dirty="0" smtClean="0"/>
              <a:t>Recursive and non-recursive solutions are shown next.</a:t>
            </a:r>
            <a:endParaRPr lang="en-US" sz="2400" dirty="0"/>
          </a:p>
        </p:txBody>
      </p:sp>
    </p:spTree>
    <p:extLst>
      <p:ext uri="{BB962C8B-B14F-4D97-AF65-F5344CB8AC3E}">
        <p14:creationId xmlns:p14="http://schemas.microsoft.com/office/powerpoint/2010/main" val="2502703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pPr eaLnBrk="1" hangingPunct="1"/>
            <a:r>
              <a:rPr lang="en-US" dirty="0" smtClean="0">
                <a:solidFill>
                  <a:srgbClr val="0070C0"/>
                </a:solidFill>
              </a:rPr>
              <a:t>Example of Recursive Definition</a:t>
            </a:r>
            <a:endParaRPr lang="en-CA" dirty="0" smtClean="0">
              <a:solidFill>
                <a:srgbClr val="0070C0"/>
              </a:solidFill>
            </a:endParaRPr>
          </a:p>
        </p:txBody>
      </p:sp>
      <p:sp>
        <p:nvSpPr>
          <p:cNvPr id="9220" name="Rectangle 3"/>
          <p:cNvSpPr>
            <a:spLocks noGrp="1" noChangeArrowheads="1"/>
          </p:cNvSpPr>
          <p:nvPr>
            <p:ph type="body" idx="1"/>
          </p:nvPr>
        </p:nvSpPr>
        <p:spPr/>
        <p:txBody>
          <a:bodyPr/>
          <a:lstStyle/>
          <a:p>
            <a:pPr eaLnBrk="1" hangingPunct="1">
              <a:buFont typeface="Wingdings" pitchFamily="2" charset="2"/>
              <a:buNone/>
            </a:pPr>
            <a:r>
              <a:rPr lang="en-CA" b="1" dirty="0" smtClean="0"/>
              <a:t>Fibonacci Numbers</a:t>
            </a:r>
          </a:p>
          <a:p>
            <a:pPr eaLnBrk="1" hangingPunct="1"/>
            <a:r>
              <a:rPr lang="en-US" dirty="0" smtClean="0"/>
              <a:t>f(x)=f(x-1)+f(x-2) - general case (x&gt;?)</a:t>
            </a:r>
          </a:p>
          <a:p>
            <a:pPr eaLnBrk="1" hangingPunct="1"/>
            <a:r>
              <a:rPr lang="en-US" dirty="0" smtClean="0"/>
              <a:t>f(1)=1 - base case</a:t>
            </a:r>
          </a:p>
          <a:p>
            <a:pPr eaLnBrk="1" hangingPunct="1"/>
            <a:r>
              <a:rPr lang="en-US" dirty="0" smtClean="0"/>
              <a:t>f(2)=1 - base case</a:t>
            </a:r>
            <a:endParaRPr lang="en-CA" dirty="0" smtClean="0"/>
          </a:p>
        </p:txBody>
      </p:sp>
    </p:spTree>
    <p:extLst>
      <p:ext uri="{BB962C8B-B14F-4D97-AF65-F5344CB8AC3E}">
        <p14:creationId xmlns:p14="http://schemas.microsoft.com/office/powerpoint/2010/main" val="2697367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457200"/>
            <a:ext cx="7725192" cy="6247864"/>
          </a:xfrm>
          <a:prstGeom prst="rect">
            <a:avLst/>
          </a:prstGeom>
          <a:noFill/>
        </p:spPr>
        <p:txBody>
          <a:bodyPr wrap="none" rtlCol="0">
            <a:spAutoFit/>
          </a:bodyPr>
          <a:lstStyle/>
          <a:p>
            <a:r>
              <a:rPr lang="en-US" sz="2000" dirty="0">
                <a:latin typeface="Courier New" pitchFamily="49" charset="0"/>
                <a:cs typeface="Courier New" pitchFamily="49" charset="0"/>
              </a:rPr>
              <a:t>public class </a:t>
            </a:r>
            <a:r>
              <a:rPr lang="en-US" sz="2000" dirty="0" err="1">
                <a:latin typeface="Courier New" pitchFamily="49" charset="0"/>
                <a:cs typeface="Courier New" pitchFamily="49" charset="0"/>
              </a:rPr>
              <a:t>SelectionSort</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static void main(String </a:t>
            </a:r>
            <a:r>
              <a:rPr lang="en-US" sz="2000" dirty="0" err="1">
                <a:latin typeface="Courier New" pitchFamily="49" charset="0"/>
                <a:cs typeface="Courier New" pitchFamily="49" charset="0"/>
              </a:rPr>
              <a:t>args</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 = {10, 5, 20, 2};</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selectionSort</a:t>
            </a:r>
            <a:r>
              <a:rPr lang="en-US" sz="2000" dirty="0">
                <a:latin typeface="Courier New" pitchFamily="49" charset="0"/>
                <a:cs typeface="Courier New" pitchFamily="49" charset="0"/>
              </a:rPr>
              <a:t>(0, a);</a:t>
            </a:r>
          </a:p>
          <a:p>
            <a:r>
              <a:rPr lang="en-US" sz="2000" dirty="0">
                <a:latin typeface="Courier New" pitchFamily="49" charset="0"/>
                <a:cs typeface="Courier New" pitchFamily="49" charset="0"/>
              </a:rPr>
              <a:t>    for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el : a)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a:t>
            </a:r>
            <a:r>
              <a:rPr lang="en-US" sz="2000" dirty="0">
                <a:latin typeface="Courier New" pitchFamily="49" charset="0"/>
                <a:cs typeface="Courier New" pitchFamily="49" charset="0"/>
              </a:rPr>
              <a:t>(el + "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public static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findMin</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start)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minIndex</a:t>
            </a:r>
            <a:r>
              <a:rPr lang="en-US" sz="2000" dirty="0">
                <a:latin typeface="Courier New" pitchFamily="49" charset="0"/>
                <a:cs typeface="Courier New" pitchFamily="49" charset="0"/>
              </a:rPr>
              <a:t> = start;</a:t>
            </a:r>
          </a:p>
          <a:p>
            <a:r>
              <a:rPr lang="en-US" sz="2000" dirty="0">
                <a:latin typeface="Courier New" pitchFamily="49" charset="0"/>
                <a:cs typeface="Courier New" pitchFamily="49" charset="0"/>
              </a:rPr>
              <a:t>    for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i = start; i &lt; </a:t>
            </a:r>
            <a:r>
              <a:rPr lang="en-US" sz="2000" dirty="0" err="1">
                <a:latin typeface="Courier New" pitchFamily="49" charset="0"/>
                <a:cs typeface="Courier New" pitchFamily="49" charset="0"/>
              </a:rPr>
              <a:t>a.length</a:t>
            </a:r>
            <a:r>
              <a:rPr lang="en-US" sz="2000" dirty="0">
                <a:latin typeface="Courier New" pitchFamily="49" charset="0"/>
                <a:cs typeface="Courier New" pitchFamily="49" charset="0"/>
              </a:rPr>
              <a:t>; i++) {</a:t>
            </a:r>
          </a:p>
          <a:p>
            <a:r>
              <a:rPr lang="en-US" sz="2000" dirty="0">
                <a:latin typeface="Courier New" pitchFamily="49" charset="0"/>
                <a:cs typeface="Courier New" pitchFamily="49" charset="0"/>
              </a:rPr>
              <a:t>      if (a[i] &lt; a[</a:t>
            </a:r>
            <a:r>
              <a:rPr lang="en-US" sz="2000" dirty="0" err="1">
                <a:latin typeface="Courier New" pitchFamily="49" charset="0"/>
                <a:cs typeface="Courier New" pitchFamily="49" charset="0"/>
              </a:rPr>
              <a:t>minIndex</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minIndex</a:t>
            </a:r>
            <a:r>
              <a:rPr lang="en-US" sz="2000" dirty="0">
                <a:latin typeface="Courier New" pitchFamily="49" charset="0"/>
                <a:cs typeface="Courier New" pitchFamily="49" charset="0"/>
              </a:rPr>
              <a:t> = i;</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return </a:t>
            </a:r>
            <a:r>
              <a:rPr lang="en-US" sz="2000" dirty="0" err="1">
                <a:latin typeface="Courier New" pitchFamily="49" charset="0"/>
                <a:cs typeface="Courier New" pitchFamily="49" charset="0"/>
              </a:rPr>
              <a:t>minIndex</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a:t>
            </a:r>
          </a:p>
        </p:txBody>
      </p:sp>
    </p:spTree>
    <p:extLst>
      <p:ext uri="{BB962C8B-B14F-4D97-AF65-F5344CB8AC3E}">
        <p14:creationId xmlns:p14="http://schemas.microsoft.com/office/powerpoint/2010/main" val="30527216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609600"/>
            <a:ext cx="7904728" cy="4524315"/>
          </a:xfrm>
          <a:prstGeom prst="rect">
            <a:avLst/>
          </a:prstGeom>
          <a:noFill/>
        </p:spPr>
        <p:txBody>
          <a:bodyPr wrap="none" rtlCol="0">
            <a:spAutoFit/>
          </a:bodyPr>
          <a:lstStyle/>
          <a:p>
            <a:r>
              <a:rPr lang="en-US" dirty="0">
                <a:latin typeface="Courier New" pitchFamily="49" charset="0"/>
                <a:cs typeface="Courier New" pitchFamily="49" charset="0"/>
              </a:rPr>
              <a:t>public static void swap(</a:t>
            </a:r>
            <a:r>
              <a:rPr lang="en-US" dirty="0" err="1">
                <a:latin typeface="Courier New" pitchFamily="49" charset="0"/>
                <a:cs typeface="Courier New" pitchFamily="49" charset="0"/>
              </a:rPr>
              <a:t>int</a:t>
            </a:r>
            <a:r>
              <a:rPr lang="en-US" dirty="0">
                <a:latin typeface="Courier New" pitchFamily="49" charset="0"/>
                <a:cs typeface="Courier New" pitchFamily="49" charset="0"/>
              </a:rPr>
              <a:t> a[], </a:t>
            </a:r>
            <a:r>
              <a:rPr lang="en-US" dirty="0" err="1">
                <a:latin typeface="Courier New" pitchFamily="49" charset="0"/>
                <a:cs typeface="Courier New" pitchFamily="49" charset="0"/>
              </a:rPr>
              <a:t>int</a:t>
            </a:r>
            <a:r>
              <a:rPr lang="en-US" dirty="0">
                <a:latin typeface="Courier New" pitchFamily="49" charset="0"/>
                <a:cs typeface="Courier New" pitchFamily="49" charset="0"/>
              </a:rPr>
              <a:t> i, </a:t>
            </a:r>
            <a:r>
              <a:rPr lang="en-US" dirty="0" err="1">
                <a:latin typeface="Courier New" pitchFamily="49" charset="0"/>
                <a:cs typeface="Courier New" pitchFamily="49" charset="0"/>
              </a:rPr>
              <a:t>int</a:t>
            </a:r>
            <a:r>
              <a:rPr lang="en-US" dirty="0">
                <a:latin typeface="Courier New" pitchFamily="49" charset="0"/>
                <a:cs typeface="Courier New" pitchFamily="49" charset="0"/>
              </a:rPr>
              <a:t> j) {</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int</a:t>
            </a:r>
            <a:r>
              <a:rPr lang="en-US" dirty="0">
                <a:latin typeface="Courier New" pitchFamily="49" charset="0"/>
                <a:cs typeface="Courier New" pitchFamily="49" charset="0"/>
              </a:rPr>
              <a:t> temp = a[i];</a:t>
            </a:r>
          </a:p>
          <a:p>
            <a:r>
              <a:rPr lang="en-US" dirty="0">
                <a:latin typeface="Courier New" pitchFamily="49" charset="0"/>
                <a:cs typeface="Courier New" pitchFamily="49" charset="0"/>
              </a:rPr>
              <a:t>    a[i] = a[j];</a:t>
            </a:r>
          </a:p>
          <a:p>
            <a:r>
              <a:rPr lang="en-US" dirty="0">
                <a:latin typeface="Courier New" pitchFamily="49" charset="0"/>
                <a:cs typeface="Courier New" pitchFamily="49" charset="0"/>
              </a:rPr>
              <a:t>    a[j] = temp;</a:t>
            </a:r>
          </a:p>
          <a:p>
            <a:r>
              <a:rPr lang="en-US" dirty="0">
                <a:latin typeface="Courier New" pitchFamily="49" charset="0"/>
                <a:cs typeface="Courier New" pitchFamily="49" charset="0"/>
              </a:rPr>
              <a:t>  }</a:t>
            </a:r>
          </a:p>
          <a:p>
            <a:endParaRPr lang="en-US" dirty="0">
              <a:latin typeface="Courier New" pitchFamily="49" charset="0"/>
              <a:cs typeface="Courier New" pitchFamily="49" charset="0"/>
            </a:endParaRPr>
          </a:p>
          <a:p>
            <a:r>
              <a:rPr lang="en-US" dirty="0">
                <a:latin typeface="Courier New" pitchFamily="49" charset="0"/>
                <a:cs typeface="Courier New" pitchFamily="49" charset="0"/>
              </a:rPr>
              <a:t>  public static void </a:t>
            </a:r>
            <a:r>
              <a:rPr lang="en-US" dirty="0" err="1">
                <a:latin typeface="Courier New" pitchFamily="49" charset="0"/>
                <a:cs typeface="Courier New" pitchFamily="49" charset="0"/>
              </a:rPr>
              <a:t>selectionSort</a:t>
            </a:r>
            <a:r>
              <a:rPr lang="en-US" dirty="0">
                <a:latin typeface="Courier New" pitchFamily="49" charset="0"/>
                <a:cs typeface="Courier New" pitchFamily="49" charset="0"/>
              </a:rPr>
              <a:t>(</a:t>
            </a:r>
            <a:r>
              <a:rPr lang="en-US" dirty="0" err="1">
                <a:latin typeface="Courier New" pitchFamily="49" charset="0"/>
                <a:cs typeface="Courier New" pitchFamily="49" charset="0"/>
              </a:rPr>
              <a:t>int</a:t>
            </a:r>
            <a:r>
              <a:rPr lang="en-US" dirty="0">
                <a:latin typeface="Courier New" pitchFamily="49" charset="0"/>
                <a:cs typeface="Courier New" pitchFamily="49" charset="0"/>
              </a:rPr>
              <a:t> start, </a:t>
            </a:r>
            <a:r>
              <a:rPr lang="en-US" dirty="0" err="1">
                <a:latin typeface="Courier New" pitchFamily="49" charset="0"/>
                <a:cs typeface="Courier New" pitchFamily="49" charset="0"/>
              </a:rPr>
              <a:t>int</a:t>
            </a:r>
            <a:r>
              <a:rPr lang="en-US" dirty="0">
                <a:latin typeface="Courier New" pitchFamily="49" charset="0"/>
                <a:cs typeface="Courier New" pitchFamily="49" charset="0"/>
              </a:rPr>
              <a:t>[] a) {</a:t>
            </a:r>
          </a:p>
          <a:p>
            <a:r>
              <a:rPr lang="en-US" dirty="0">
                <a:latin typeface="Courier New" pitchFamily="49" charset="0"/>
                <a:cs typeface="Courier New" pitchFamily="49" charset="0"/>
              </a:rPr>
              <a:t>    if (start == </a:t>
            </a:r>
            <a:r>
              <a:rPr lang="en-US" dirty="0" err="1">
                <a:latin typeface="Courier New" pitchFamily="49" charset="0"/>
                <a:cs typeface="Courier New" pitchFamily="49" charset="0"/>
              </a:rPr>
              <a:t>a.length</a:t>
            </a:r>
            <a:r>
              <a:rPr lang="en-US" dirty="0">
                <a:latin typeface="Courier New" pitchFamily="49" charset="0"/>
                <a:cs typeface="Courier New" pitchFamily="49" charset="0"/>
              </a:rPr>
              <a:t> - 1) </a:t>
            </a:r>
            <a:r>
              <a:rPr lang="en-US" dirty="0" smtClean="0">
                <a:latin typeface="Courier New" pitchFamily="49" charset="0"/>
                <a:cs typeface="Courier New" pitchFamily="49" charset="0"/>
              </a:rPr>
              <a:t>{ </a:t>
            </a:r>
            <a:r>
              <a:rPr lang="en-US" dirty="0" smtClean="0">
                <a:solidFill>
                  <a:srgbClr val="FF0000"/>
                </a:solidFill>
                <a:latin typeface="Courier New" pitchFamily="49" charset="0"/>
                <a:cs typeface="Courier New" pitchFamily="49" charset="0"/>
              </a:rPr>
              <a:t>//base case</a:t>
            </a:r>
            <a:endParaRPr lang="en-US" dirty="0">
              <a:solidFill>
                <a:srgbClr val="FF0000"/>
              </a:solidFill>
              <a:latin typeface="Courier New" pitchFamily="49" charset="0"/>
              <a:cs typeface="Courier New" pitchFamily="49" charset="0"/>
            </a:endParaRPr>
          </a:p>
          <a:p>
            <a:r>
              <a:rPr lang="en-US" dirty="0">
                <a:latin typeface="Courier New" pitchFamily="49" charset="0"/>
                <a:cs typeface="Courier New" pitchFamily="49" charset="0"/>
              </a:rPr>
              <a:t>      return;</a:t>
            </a:r>
          </a:p>
          <a:p>
            <a:r>
              <a:rPr lang="en-US" dirty="0">
                <a:latin typeface="Courier New" pitchFamily="49" charset="0"/>
                <a:cs typeface="Courier New" pitchFamily="49" charset="0"/>
              </a:rPr>
              <a:t>    }</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int</a:t>
            </a:r>
            <a:r>
              <a:rPr lang="en-US" dirty="0">
                <a:latin typeface="Courier New" pitchFamily="49" charset="0"/>
                <a:cs typeface="Courier New" pitchFamily="49" charset="0"/>
              </a:rPr>
              <a:t> j = </a:t>
            </a:r>
            <a:r>
              <a:rPr lang="en-US" dirty="0" err="1">
                <a:latin typeface="Courier New" pitchFamily="49" charset="0"/>
                <a:cs typeface="Courier New" pitchFamily="49" charset="0"/>
              </a:rPr>
              <a:t>findMin</a:t>
            </a:r>
            <a:r>
              <a:rPr lang="en-US" dirty="0">
                <a:latin typeface="Courier New" pitchFamily="49" charset="0"/>
                <a:cs typeface="Courier New" pitchFamily="49" charset="0"/>
              </a:rPr>
              <a:t>(a, start);</a:t>
            </a:r>
          </a:p>
          <a:p>
            <a:r>
              <a:rPr lang="en-US" dirty="0">
                <a:latin typeface="Courier New" pitchFamily="49" charset="0"/>
                <a:cs typeface="Courier New" pitchFamily="49" charset="0"/>
              </a:rPr>
              <a:t>    swap(a, start, j);</a:t>
            </a:r>
          </a:p>
          <a:p>
            <a:r>
              <a:rPr lang="en-US" dirty="0">
                <a:latin typeface="Courier New" pitchFamily="49" charset="0"/>
                <a:cs typeface="Courier New" pitchFamily="49" charset="0"/>
              </a:rPr>
              <a:t>    </a:t>
            </a:r>
            <a:r>
              <a:rPr lang="en-US" dirty="0" err="1">
                <a:solidFill>
                  <a:srgbClr val="FF0000"/>
                </a:solidFill>
                <a:latin typeface="Courier New" pitchFamily="49" charset="0"/>
                <a:cs typeface="Courier New" pitchFamily="49" charset="0"/>
              </a:rPr>
              <a:t>selectionSort</a:t>
            </a:r>
            <a:r>
              <a:rPr lang="en-US" dirty="0">
                <a:latin typeface="Courier New" pitchFamily="49" charset="0"/>
                <a:cs typeface="Courier New" pitchFamily="49" charset="0"/>
              </a:rPr>
              <a:t>(start + 1, a);</a:t>
            </a:r>
          </a:p>
          <a:p>
            <a:r>
              <a:rPr lang="en-US" dirty="0">
                <a:latin typeface="Courier New" pitchFamily="49" charset="0"/>
                <a:cs typeface="Courier New" pitchFamily="49" charset="0"/>
              </a:rPr>
              <a:t>  }</a:t>
            </a:r>
          </a:p>
          <a:p>
            <a:r>
              <a:rPr lang="en-US" dirty="0">
                <a:latin typeface="Courier New" pitchFamily="49" charset="0"/>
                <a:cs typeface="Courier New" pitchFamily="49" charset="0"/>
              </a:rPr>
              <a:t>}</a:t>
            </a:r>
          </a:p>
          <a:p>
            <a:endParaRPr lang="en-US" dirty="0"/>
          </a:p>
        </p:txBody>
      </p:sp>
    </p:spTree>
    <p:extLst>
      <p:ext uri="{BB962C8B-B14F-4D97-AF65-F5344CB8AC3E}">
        <p14:creationId xmlns:p14="http://schemas.microsoft.com/office/powerpoint/2010/main" val="42938286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Non-recursive Solution</a:t>
            </a:r>
            <a:endParaRPr lang="en-US" dirty="0">
              <a:solidFill>
                <a:srgbClr val="0070C0"/>
              </a:solidFill>
            </a:endParaRPr>
          </a:p>
        </p:txBody>
      </p:sp>
      <p:sp>
        <p:nvSpPr>
          <p:cNvPr id="4" name="TextBox 3"/>
          <p:cNvSpPr txBox="1"/>
          <p:nvPr/>
        </p:nvSpPr>
        <p:spPr>
          <a:xfrm>
            <a:off x="457200" y="1752600"/>
            <a:ext cx="8494633" cy="3170099"/>
          </a:xfrm>
          <a:prstGeom prst="rect">
            <a:avLst/>
          </a:prstGeom>
          <a:noFill/>
        </p:spPr>
        <p:txBody>
          <a:bodyPr wrap="none" rtlCol="0">
            <a:spAutoFit/>
          </a:bodyPr>
          <a:lstStyle/>
          <a:p>
            <a:r>
              <a:rPr lang="en-US" sz="2000" dirty="0">
                <a:latin typeface="Courier New" pitchFamily="49" charset="0"/>
                <a:cs typeface="Courier New" pitchFamily="49" charset="0"/>
              </a:rPr>
              <a:t>public static void </a:t>
            </a:r>
            <a:r>
              <a:rPr lang="en-US" sz="2000" dirty="0" err="1">
                <a:latin typeface="Courier New" pitchFamily="49" charset="0"/>
                <a:cs typeface="Courier New" pitchFamily="49" charset="0"/>
              </a:rPr>
              <a:t>selectionSort</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start,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 {</a:t>
            </a:r>
          </a:p>
          <a:p>
            <a:r>
              <a:rPr lang="en-US" sz="2000" dirty="0">
                <a:latin typeface="Courier New" pitchFamily="49" charset="0"/>
                <a:cs typeface="Courier New" pitchFamily="49" charset="0"/>
              </a:rPr>
              <a:t>  </a:t>
            </a:r>
            <a:r>
              <a:rPr lang="en-US" sz="2000" dirty="0">
                <a:solidFill>
                  <a:srgbClr val="FF0000"/>
                </a:solidFill>
                <a:latin typeface="Courier New" pitchFamily="49" charset="0"/>
                <a:cs typeface="Courier New" pitchFamily="49" charset="0"/>
              </a:rPr>
              <a:t>while (true) </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if (start == </a:t>
            </a:r>
            <a:r>
              <a:rPr lang="en-US" sz="2000" dirty="0" err="1">
                <a:latin typeface="Courier New" pitchFamily="49" charset="0"/>
                <a:cs typeface="Courier New" pitchFamily="49" charset="0"/>
              </a:rPr>
              <a:t>a.length</a:t>
            </a:r>
            <a:r>
              <a:rPr lang="en-US" sz="2000" dirty="0">
                <a:latin typeface="Courier New" pitchFamily="49" charset="0"/>
                <a:cs typeface="Courier New" pitchFamily="49" charset="0"/>
              </a:rPr>
              <a:t> - 1) {</a:t>
            </a:r>
          </a:p>
          <a:p>
            <a:r>
              <a:rPr lang="en-US" sz="2000" dirty="0">
                <a:latin typeface="Courier New" pitchFamily="49" charset="0"/>
                <a:cs typeface="Courier New" pitchFamily="49" charset="0"/>
              </a:rPr>
              <a:t>      return;</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j = </a:t>
            </a:r>
            <a:r>
              <a:rPr lang="en-US" sz="2000" dirty="0" err="1">
                <a:latin typeface="Courier New" pitchFamily="49" charset="0"/>
                <a:cs typeface="Courier New" pitchFamily="49" charset="0"/>
              </a:rPr>
              <a:t>findMin</a:t>
            </a:r>
            <a:r>
              <a:rPr lang="en-US" sz="2000" dirty="0">
                <a:latin typeface="Courier New" pitchFamily="49" charset="0"/>
                <a:cs typeface="Courier New" pitchFamily="49" charset="0"/>
              </a:rPr>
              <a:t>(a, start);</a:t>
            </a:r>
          </a:p>
          <a:p>
            <a:r>
              <a:rPr lang="en-US" sz="2000" dirty="0">
                <a:latin typeface="Courier New" pitchFamily="49" charset="0"/>
                <a:cs typeface="Courier New" pitchFamily="49" charset="0"/>
              </a:rPr>
              <a:t>    swap(a, start, j);</a:t>
            </a:r>
          </a:p>
          <a:p>
            <a:r>
              <a:rPr lang="en-US" sz="2000" dirty="0">
                <a:latin typeface="Courier New" pitchFamily="49" charset="0"/>
                <a:cs typeface="Courier New" pitchFamily="49" charset="0"/>
              </a:rPr>
              <a:t>    start++;</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p:txBody>
      </p:sp>
    </p:spTree>
    <p:extLst>
      <p:ext uri="{BB962C8B-B14F-4D97-AF65-F5344CB8AC3E}">
        <p14:creationId xmlns:p14="http://schemas.microsoft.com/office/powerpoint/2010/main" val="23581224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Insertion Sort</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400" dirty="0" smtClean="0"/>
              <a:t>There are two lists. Initially, the first list is empty.</a:t>
            </a:r>
          </a:p>
          <a:p>
            <a:r>
              <a:rPr lang="en-US" sz="2400" dirty="0" smtClean="0"/>
              <a:t>We keep removing the first number from the second list and inserting it in the first list in the proper place.</a:t>
            </a:r>
          </a:p>
          <a:p>
            <a:r>
              <a:rPr lang="en-US" sz="2400" dirty="0" smtClean="0"/>
              <a:t>Base case is when the second list becomes empty. At this point, the first list is sorted.</a:t>
            </a:r>
          </a:p>
          <a:p>
            <a:pPr marL="0" indent="0">
              <a:buNone/>
            </a:pPr>
            <a:r>
              <a:rPr lang="en-US" sz="2000" dirty="0">
                <a:latin typeface="Courier New" pitchFamily="49" charset="0"/>
                <a:cs typeface="Courier New" pitchFamily="49" charset="0"/>
              </a:rPr>
              <a:t>l1:{}  l2={</a:t>
            </a:r>
            <a:r>
              <a:rPr lang="en-US" sz="2000" dirty="0">
                <a:solidFill>
                  <a:srgbClr val="0070C0"/>
                </a:solidFill>
                <a:latin typeface="Courier New" pitchFamily="49" charset="0"/>
                <a:cs typeface="Courier New" pitchFamily="49" charset="0"/>
              </a:rPr>
              <a:t>23</a:t>
            </a:r>
            <a:r>
              <a:rPr lang="en-US" sz="2000" dirty="0">
                <a:latin typeface="Courier New" pitchFamily="49" charset="0"/>
                <a:cs typeface="Courier New" pitchFamily="49" charset="0"/>
              </a:rPr>
              <a:t>,2,4,65,3}</a:t>
            </a:r>
          </a:p>
          <a:p>
            <a:pPr marL="0" indent="0">
              <a:buNone/>
            </a:pPr>
            <a:r>
              <a:rPr lang="en-US" sz="2000" dirty="0">
                <a:latin typeface="Courier New" pitchFamily="49" charset="0"/>
                <a:cs typeface="Courier New" pitchFamily="49" charset="0"/>
              </a:rPr>
              <a:t>after 1 iteration: l1: {23}    l2={</a:t>
            </a:r>
            <a:r>
              <a:rPr lang="en-US" sz="2000" dirty="0">
                <a:solidFill>
                  <a:srgbClr val="0070C0"/>
                </a:solidFill>
                <a:latin typeface="Courier New" pitchFamily="49" charset="0"/>
                <a:cs typeface="Courier New" pitchFamily="49" charset="0"/>
              </a:rPr>
              <a:t>2</a:t>
            </a:r>
            <a:r>
              <a:rPr lang="en-US" sz="2000" dirty="0">
                <a:latin typeface="Courier New" pitchFamily="49" charset="0"/>
                <a:cs typeface="Courier New" pitchFamily="49" charset="0"/>
              </a:rPr>
              <a:t>,4,65,3}</a:t>
            </a:r>
          </a:p>
          <a:p>
            <a:pPr marL="0" indent="0">
              <a:buNone/>
            </a:pPr>
            <a:r>
              <a:rPr lang="en-US" sz="2000" dirty="0">
                <a:latin typeface="Courier New" pitchFamily="49" charset="0"/>
                <a:cs typeface="Courier New" pitchFamily="49" charset="0"/>
              </a:rPr>
              <a:t>after 2 iteration: l1={</a:t>
            </a:r>
            <a:r>
              <a:rPr lang="en-US" sz="2000" dirty="0">
                <a:solidFill>
                  <a:srgbClr val="0070C0"/>
                </a:solidFill>
                <a:latin typeface="Courier New" pitchFamily="49" charset="0"/>
                <a:cs typeface="Courier New" pitchFamily="49" charset="0"/>
              </a:rPr>
              <a:t>2</a:t>
            </a:r>
            <a:r>
              <a:rPr lang="en-US" sz="2000" dirty="0">
                <a:latin typeface="Courier New" pitchFamily="49" charset="0"/>
                <a:cs typeface="Courier New" pitchFamily="49" charset="0"/>
              </a:rPr>
              <a:t>,23}, l2={</a:t>
            </a:r>
            <a:r>
              <a:rPr lang="en-US" sz="2000" dirty="0">
                <a:solidFill>
                  <a:srgbClr val="0070C0"/>
                </a:solidFill>
                <a:latin typeface="Courier New" pitchFamily="49" charset="0"/>
                <a:cs typeface="Courier New" pitchFamily="49" charset="0"/>
              </a:rPr>
              <a:t>4</a:t>
            </a:r>
            <a:r>
              <a:rPr lang="en-US" sz="2000" dirty="0">
                <a:latin typeface="Courier New" pitchFamily="49" charset="0"/>
                <a:cs typeface="Courier New" pitchFamily="49" charset="0"/>
              </a:rPr>
              <a:t>,65,3}</a:t>
            </a:r>
          </a:p>
          <a:p>
            <a:pPr marL="0" indent="0">
              <a:buNone/>
            </a:pPr>
            <a:r>
              <a:rPr lang="en-US" sz="2000" dirty="0">
                <a:latin typeface="Courier New" pitchFamily="49" charset="0"/>
                <a:cs typeface="Courier New" pitchFamily="49" charset="0"/>
              </a:rPr>
              <a:t>after 3 iterations: l1={2,</a:t>
            </a:r>
            <a:r>
              <a:rPr lang="en-US" sz="2000" dirty="0">
                <a:solidFill>
                  <a:srgbClr val="0070C0"/>
                </a:solidFill>
                <a:latin typeface="Courier New" pitchFamily="49" charset="0"/>
                <a:cs typeface="Courier New" pitchFamily="49" charset="0"/>
              </a:rPr>
              <a:t>4</a:t>
            </a:r>
            <a:r>
              <a:rPr lang="en-US" sz="2000" dirty="0">
                <a:latin typeface="Courier New" pitchFamily="49" charset="0"/>
                <a:cs typeface="Courier New" pitchFamily="49" charset="0"/>
              </a:rPr>
              <a:t>,23}, l2={</a:t>
            </a:r>
            <a:r>
              <a:rPr lang="en-US" sz="2000" dirty="0">
                <a:solidFill>
                  <a:srgbClr val="0070C0"/>
                </a:solidFill>
                <a:latin typeface="Courier New" pitchFamily="49" charset="0"/>
                <a:cs typeface="Courier New" pitchFamily="49" charset="0"/>
              </a:rPr>
              <a:t>65</a:t>
            </a:r>
            <a:r>
              <a:rPr lang="en-US" sz="2000" dirty="0">
                <a:latin typeface="Courier New" pitchFamily="49" charset="0"/>
                <a:cs typeface="Courier New" pitchFamily="49" charset="0"/>
              </a:rPr>
              <a:t>,3}</a:t>
            </a:r>
          </a:p>
          <a:p>
            <a:pPr marL="0" indent="0">
              <a:buNone/>
            </a:pPr>
            <a:r>
              <a:rPr lang="en-US" sz="2000" dirty="0">
                <a:latin typeface="Courier New" pitchFamily="49" charset="0"/>
                <a:cs typeface="Courier New" pitchFamily="49" charset="0"/>
              </a:rPr>
              <a:t>after 4 iterations: l1={2,4,23,</a:t>
            </a:r>
            <a:r>
              <a:rPr lang="en-US" sz="2000" dirty="0">
                <a:solidFill>
                  <a:srgbClr val="0070C0"/>
                </a:solidFill>
                <a:latin typeface="Courier New" pitchFamily="49" charset="0"/>
                <a:cs typeface="Courier New" pitchFamily="49" charset="0"/>
              </a:rPr>
              <a:t>65</a:t>
            </a:r>
            <a:r>
              <a:rPr lang="en-US" sz="2000" dirty="0">
                <a:latin typeface="Courier New" pitchFamily="49" charset="0"/>
                <a:cs typeface="Courier New" pitchFamily="49" charset="0"/>
              </a:rPr>
              <a:t>}, l2={</a:t>
            </a:r>
            <a:r>
              <a:rPr lang="en-US" sz="2000" dirty="0">
                <a:solidFill>
                  <a:srgbClr val="0070C0"/>
                </a:solidFill>
                <a:latin typeface="Courier New" pitchFamily="49" charset="0"/>
                <a:cs typeface="Courier New" pitchFamily="49" charset="0"/>
              </a:rPr>
              <a:t>3</a:t>
            </a:r>
            <a:r>
              <a:rPr lang="en-US" sz="2000" dirty="0">
                <a:latin typeface="Courier New" pitchFamily="49" charset="0"/>
                <a:cs typeface="Courier New" pitchFamily="49" charset="0"/>
              </a:rPr>
              <a:t>}</a:t>
            </a:r>
          </a:p>
          <a:p>
            <a:pPr marL="0" indent="0">
              <a:buNone/>
            </a:pPr>
            <a:r>
              <a:rPr lang="en-US" sz="2000" dirty="0">
                <a:latin typeface="Courier New" pitchFamily="49" charset="0"/>
                <a:cs typeface="Courier New" pitchFamily="49" charset="0"/>
              </a:rPr>
              <a:t>after 5 iterations: l1={2,</a:t>
            </a:r>
            <a:r>
              <a:rPr lang="en-US" sz="2000" dirty="0">
                <a:solidFill>
                  <a:srgbClr val="0070C0"/>
                </a:solidFill>
                <a:latin typeface="Courier New" pitchFamily="49" charset="0"/>
                <a:cs typeface="Courier New" pitchFamily="49" charset="0"/>
              </a:rPr>
              <a:t>3</a:t>
            </a:r>
            <a:r>
              <a:rPr lang="en-US" sz="2000" dirty="0">
                <a:latin typeface="Courier New" pitchFamily="49" charset="0"/>
                <a:cs typeface="Courier New" pitchFamily="49" charset="0"/>
              </a:rPr>
              <a:t>,4,23,65}, l2={}</a:t>
            </a:r>
          </a:p>
        </p:txBody>
      </p:sp>
    </p:spTree>
    <p:extLst>
      <p:ext uri="{BB962C8B-B14F-4D97-AF65-F5344CB8AC3E}">
        <p14:creationId xmlns:p14="http://schemas.microsoft.com/office/powerpoint/2010/main" val="3175426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81000"/>
            <a:ext cx="8233536" cy="4832092"/>
          </a:xfrm>
          <a:prstGeom prst="rect">
            <a:avLst/>
          </a:prstGeom>
          <a:noFill/>
        </p:spPr>
        <p:txBody>
          <a:bodyPr wrap="none" rtlCol="0">
            <a:spAutoFit/>
          </a:bodyPr>
          <a:lstStyle/>
          <a:p>
            <a:r>
              <a:rPr lang="en-US" sz="2000" dirty="0">
                <a:latin typeface="Courier New" pitchFamily="49" charset="0"/>
                <a:cs typeface="Courier New" pitchFamily="49" charset="0"/>
              </a:rPr>
              <a:t>import </a:t>
            </a:r>
            <a:r>
              <a:rPr lang="en-US" sz="2000" dirty="0" err="1">
                <a:latin typeface="Courier New" pitchFamily="49" charset="0"/>
                <a:cs typeface="Courier New" pitchFamily="49" charset="0"/>
              </a:rPr>
              <a:t>java.util</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public class </a:t>
            </a:r>
            <a:r>
              <a:rPr lang="en-US" sz="2000" dirty="0" err="1">
                <a:latin typeface="Courier New" pitchFamily="49" charset="0"/>
                <a:cs typeface="Courier New" pitchFamily="49" charset="0"/>
              </a:rPr>
              <a:t>InsertionSort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public static void main(String </a:t>
            </a:r>
            <a:r>
              <a:rPr lang="en-US" sz="2000" dirty="0" err="1">
                <a:latin typeface="Courier New" pitchFamily="49" charset="0"/>
                <a:cs typeface="Courier New" pitchFamily="49" charset="0"/>
              </a:rPr>
              <a:t>args</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 = {23,2,4,65,3};</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&lt;Integer&gt; l1 = new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&lt;&gt;();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&lt;Integer&gt; l2 = new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&lt;&gt;();</a:t>
            </a:r>
          </a:p>
          <a:p>
            <a:r>
              <a:rPr lang="en-US" sz="2000" dirty="0">
                <a:latin typeface="Courier New" pitchFamily="49" charset="0"/>
                <a:cs typeface="Courier New" pitchFamily="49" charset="0"/>
              </a:rPr>
              <a:t>    for(</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el:a</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l2.add(el);</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insertionSort</a:t>
            </a:r>
            <a:r>
              <a:rPr lang="en-US" sz="2000" dirty="0">
                <a:latin typeface="Courier New" pitchFamily="49" charset="0"/>
                <a:cs typeface="Courier New" pitchFamily="49" charset="0"/>
              </a:rPr>
              <a:t>(l1, l2);</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System.out.println</a:t>
            </a:r>
            <a:r>
              <a:rPr lang="en-US" sz="2000" dirty="0">
                <a:latin typeface="Courier New" pitchFamily="49" charset="0"/>
                <a:cs typeface="Courier New" pitchFamily="49" charset="0"/>
              </a:rPr>
              <a:t>(l1);</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a:t>
            </a:r>
          </a:p>
          <a:p>
            <a:endParaRPr lang="en-US" sz="2000" dirty="0">
              <a:latin typeface="Courier New" pitchFamily="49" charset="0"/>
              <a:cs typeface="Courier New" pitchFamily="49" charset="0"/>
            </a:endParaRPr>
          </a:p>
          <a:p>
            <a:pPr marL="342900" indent="-342900">
              <a:buFont typeface="Arial" pitchFamily="34" charset="0"/>
              <a:buChar char="•"/>
            </a:pPr>
            <a:r>
              <a:rPr lang="en-US" sz="2400" dirty="0" smtClean="0">
                <a:cs typeface="Courier New" pitchFamily="49" charset="0"/>
              </a:rPr>
              <a:t>We used </a:t>
            </a:r>
            <a:r>
              <a:rPr lang="en-US" sz="2400" dirty="0" err="1" smtClean="0">
                <a:solidFill>
                  <a:srgbClr val="0070C0"/>
                </a:solidFill>
                <a:cs typeface="Courier New" pitchFamily="49" charset="0"/>
              </a:rPr>
              <a:t>ArrayList</a:t>
            </a:r>
            <a:r>
              <a:rPr lang="en-US" sz="2400" dirty="0" err="1" smtClean="0">
                <a:cs typeface="Courier New" pitchFamily="49" charset="0"/>
              </a:rPr>
              <a:t>s</a:t>
            </a:r>
            <a:r>
              <a:rPr lang="en-US" sz="2400" dirty="0" smtClean="0">
                <a:cs typeface="Courier New" pitchFamily="49" charset="0"/>
              </a:rPr>
              <a:t> because it is easier to inert a new element</a:t>
            </a:r>
            <a:endParaRPr lang="en-US" sz="2400" dirty="0">
              <a:cs typeface="Courier New" pitchFamily="49" charset="0"/>
            </a:endParaRPr>
          </a:p>
          <a:p>
            <a:r>
              <a:rPr lang="en-US" sz="2400" dirty="0" smtClean="0">
                <a:cs typeface="Courier New" pitchFamily="49" charset="0"/>
              </a:rPr>
              <a:t>and delete an existing element.</a:t>
            </a:r>
          </a:p>
        </p:txBody>
      </p:sp>
    </p:spTree>
    <p:extLst>
      <p:ext uri="{BB962C8B-B14F-4D97-AF65-F5344CB8AC3E}">
        <p14:creationId xmlns:p14="http://schemas.microsoft.com/office/powerpoint/2010/main" val="5229630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457200"/>
            <a:ext cx="8731878" cy="5078313"/>
          </a:xfrm>
          <a:prstGeom prst="rect">
            <a:avLst/>
          </a:prstGeom>
          <a:noFill/>
        </p:spPr>
        <p:txBody>
          <a:bodyPr wrap="none" rtlCol="0">
            <a:spAutoFit/>
          </a:bodyPr>
          <a:lstStyle/>
          <a:p>
            <a:r>
              <a:rPr lang="en-US" dirty="0">
                <a:latin typeface="Courier New" pitchFamily="49" charset="0"/>
                <a:cs typeface="Courier New" pitchFamily="49" charset="0"/>
              </a:rPr>
              <a:t> public static void </a:t>
            </a:r>
            <a:r>
              <a:rPr lang="en-US" dirty="0" err="1">
                <a:latin typeface="Courier New" pitchFamily="49" charset="0"/>
                <a:cs typeface="Courier New" pitchFamily="49" charset="0"/>
              </a:rPr>
              <a:t>insertionSort</a:t>
            </a:r>
            <a:r>
              <a:rPr lang="en-US" dirty="0">
                <a:latin typeface="Courier New" pitchFamily="49" charset="0"/>
                <a:cs typeface="Courier New" pitchFamily="49" charset="0"/>
              </a:rPr>
              <a:t>(</a:t>
            </a:r>
            <a:r>
              <a:rPr lang="en-US" dirty="0" err="1">
                <a:latin typeface="Courier New" pitchFamily="49" charset="0"/>
                <a:cs typeface="Courier New" pitchFamily="49" charset="0"/>
              </a:rPr>
              <a:t>ArrayList</a:t>
            </a:r>
            <a:r>
              <a:rPr lang="en-US" dirty="0">
                <a:latin typeface="Courier New" pitchFamily="49" charset="0"/>
                <a:cs typeface="Courier New" pitchFamily="49" charset="0"/>
              </a:rPr>
              <a:t>&lt;Integer&gt; l1, </a:t>
            </a:r>
            <a:endParaRPr lang="en-US" dirty="0" smtClean="0">
              <a:latin typeface="Courier New" pitchFamily="49" charset="0"/>
              <a:cs typeface="Courier New" pitchFamily="49" charset="0"/>
            </a:endParaRPr>
          </a:p>
          <a:p>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ArrayList</a:t>
            </a:r>
            <a:r>
              <a:rPr lang="en-US" dirty="0" smtClean="0">
                <a:latin typeface="Courier New" pitchFamily="49" charset="0"/>
                <a:cs typeface="Courier New" pitchFamily="49" charset="0"/>
              </a:rPr>
              <a:t>&lt;Integer</a:t>
            </a:r>
            <a:r>
              <a:rPr lang="en-US" dirty="0">
                <a:latin typeface="Courier New" pitchFamily="49" charset="0"/>
                <a:cs typeface="Courier New" pitchFamily="49" charset="0"/>
              </a:rPr>
              <a:t>&gt; l2){</a:t>
            </a:r>
          </a:p>
          <a:p>
            <a:r>
              <a:rPr lang="en-US" dirty="0">
                <a:latin typeface="Courier New" pitchFamily="49" charset="0"/>
                <a:cs typeface="Courier New" pitchFamily="49" charset="0"/>
              </a:rPr>
              <a:t>    if(l2.size()==0){</a:t>
            </a:r>
          </a:p>
          <a:p>
            <a:r>
              <a:rPr lang="en-US" dirty="0">
                <a:latin typeface="Courier New" pitchFamily="49" charset="0"/>
                <a:cs typeface="Courier New" pitchFamily="49" charset="0"/>
              </a:rPr>
              <a:t>      return;</a:t>
            </a:r>
          </a:p>
          <a:p>
            <a:r>
              <a:rPr lang="en-US" dirty="0">
                <a:latin typeface="Courier New" pitchFamily="49" charset="0"/>
                <a:cs typeface="Courier New" pitchFamily="49" charset="0"/>
              </a:rPr>
              <a:t>    }</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int</a:t>
            </a:r>
            <a:r>
              <a:rPr lang="en-US" dirty="0">
                <a:latin typeface="Courier New" pitchFamily="49" charset="0"/>
                <a:cs typeface="Courier New" pitchFamily="49" charset="0"/>
              </a:rPr>
              <a:t> </a:t>
            </a:r>
            <a:r>
              <a:rPr lang="en-US" dirty="0" err="1">
                <a:latin typeface="Courier New" pitchFamily="49" charset="0"/>
                <a:cs typeface="Courier New" pitchFamily="49" charset="0"/>
              </a:rPr>
              <a:t>newElement</a:t>
            </a:r>
            <a:r>
              <a:rPr lang="en-US" dirty="0">
                <a:latin typeface="Courier New" pitchFamily="49" charset="0"/>
                <a:cs typeface="Courier New" pitchFamily="49" charset="0"/>
              </a:rPr>
              <a:t> = l2.get(0);</a:t>
            </a:r>
          </a:p>
          <a:p>
            <a:r>
              <a:rPr lang="en-US" dirty="0">
                <a:latin typeface="Courier New" pitchFamily="49" charset="0"/>
                <a:cs typeface="Courier New" pitchFamily="49" charset="0"/>
              </a:rPr>
              <a:t>    l2.remove(0);</a:t>
            </a:r>
          </a:p>
          <a:p>
            <a:r>
              <a:rPr lang="en-US" dirty="0">
                <a:latin typeface="Courier New" pitchFamily="49" charset="0"/>
                <a:cs typeface="Courier New" pitchFamily="49" charset="0"/>
              </a:rPr>
              <a:t>    for(</a:t>
            </a:r>
            <a:r>
              <a:rPr lang="en-US" dirty="0" err="1">
                <a:latin typeface="Courier New" pitchFamily="49" charset="0"/>
                <a:cs typeface="Courier New" pitchFamily="49" charset="0"/>
              </a:rPr>
              <a:t>int</a:t>
            </a:r>
            <a:r>
              <a:rPr lang="en-US" dirty="0">
                <a:latin typeface="Courier New" pitchFamily="49" charset="0"/>
                <a:cs typeface="Courier New" pitchFamily="49" charset="0"/>
              </a:rPr>
              <a:t> i=0;i &lt; l1.size(); i++){</a:t>
            </a:r>
          </a:p>
          <a:p>
            <a:r>
              <a:rPr lang="en-US" dirty="0">
                <a:latin typeface="Courier New" pitchFamily="49" charset="0"/>
                <a:cs typeface="Courier New" pitchFamily="49" charset="0"/>
              </a:rPr>
              <a:t>      if(</a:t>
            </a:r>
            <a:r>
              <a:rPr lang="en-US" dirty="0" err="1">
                <a:latin typeface="Courier New" pitchFamily="49" charset="0"/>
                <a:cs typeface="Courier New" pitchFamily="49" charset="0"/>
              </a:rPr>
              <a:t>newElement</a:t>
            </a:r>
            <a:r>
              <a:rPr lang="en-US" dirty="0">
                <a:latin typeface="Courier New" pitchFamily="49" charset="0"/>
                <a:cs typeface="Courier New" pitchFamily="49" charset="0"/>
              </a:rPr>
              <a:t>&lt; l1.get(i)){</a:t>
            </a:r>
          </a:p>
          <a:p>
            <a:r>
              <a:rPr lang="en-US" dirty="0">
                <a:latin typeface="Courier New" pitchFamily="49" charset="0"/>
                <a:cs typeface="Courier New" pitchFamily="49" charset="0"/>
              </a:rPr>
              <a:t>        l1.add(</a:t>
            </a:r>
            <a:r>
              <a:rPr lang="en-US" dirty="0" err="1">
                <a:latin typeface="Courier New" pitchFamily="49" charset="0"/>
                <a:cs typeface="Courier New" pitchFamily="49" charset="0"/>
              </a:rPr>
              <a:t>i,newElement</a:t>
            </a:r>
            <a:r>
              <a:rPr lang="en-US" dirty="0">
                <a:latin typeface="Courier New" pitchFamily="49" charset="0"/>
                <a:cs typeface="Courier New" pitchFamily="49" charset="0"/>
              </a:rPr>
              <a:t>);</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insertionSort</a:t>
            </a:r>
            <a:r>
              <a:rPr lang="en-US" dirty="0">
                <a:latin typeface="Courier New" pitchFamily="49" charset="0"/>
                <a:cs typeface="Courier New" pitchFamily="49" charset="0"/>
              </a:rPr>
              <a:t>(l1,l2);</a:t>
            </a:r>
          </a:p>
          <a:p>
            <a:r>
              <a:rPr lang="en-US" dirty="0">
                <a:latin typeface="Courier New" pitchFamily="49" charset="0"/>
                <a:cs typeface="Courier New" pitchFamily="49" charset="0"/>
              </a:rPr>
              <a:t>        return</a:t>
            </a:r>
            <a:r>
              <a:rPr lang="en-US" dirty="0" smtClean="0">
                <a:latin typeface="Courier New" pitchFamily="49" charset="0"/>
                <a:cs typeface="Courier New" pitchFamily="49" charset="0"/>
              </a:rPr>
              <a:t>;</a:t>
            </a:r>
            <a:r>
              <a:rPr lang="en-US" dirty="0" smtClean="0">
                <a:solidFill>
                  <a:srgbClr val="FF0000"/>
                </a:solidFill>
                <a:latin typeface="Courier New" pitchFamily="49" charset="0"/>
                <a:cs typeface="Courier New" pitchFamily="49" charset="0"/>
              </a:rPr>
              <a:t>//We found the insertion spot and we are done</a:t>
            </a:r>
            <a:endParaRPr lang="en-US" dirty="0">
              <a:solidFill>
                <a:srgbClr val="FF0000"/>
              </a:solidFill>
              <a:latin typeface="Courier New" pitchFamily="49" charset="0"/>
              <a:cs typeface="Courier New" pitchFamily="49" charset="0"/>
            </a:endParaRPr>
          </a:p>
          <a:p>
            <a:r>
              <a:rPr lang="en-US" dirty="0">
                <a:latin typeface="Courier New" pitchFamily="49" charset="0"/>
                <a:cs typeface="Courier New" pitchFamily="49" charset="0"/>
              </a:rPr>
              <a:t>      }</a:t>
            </a:r>
          </a:p>
          <a:p>
            <a:r>
              <a:rPr lang="en-US" dirty="0">
                <a:latin typeface="Courier New" pitchFamily="49" charset="0"/>
                <a:cs typeface="Courier New" pitchFamily="49" charset="0"/>
              </a:rPr>
              <a:t>    }</a:t>
            </a:r>
          </a:p>
          <a:p>
            <a:r>
              <a:rPr lang="en-US" dirty="0">
                <a:latin typeface="Courier New" pitchFamily="49" charset="0"/>
                <a:cs typeface="Courier New" pitchFamily="49" charset="0"/>
              </a:rPr>
              <a:t>    l1.add(</a:t>
            </a:r>
            <a:r>
              <a:rPr lang="en-US" dirty="0" err="1">
                <a:latin typeface="Courier New" pitchFamily="49" charset="0"/>
                <a:cs typeface="Courier New" pitchFamily="49" charset="0"/>
              </a:rPr>
              <a:t>newElement</a:t>
            </a:r>
            <a:r>
              <a:rPr lang="en-US" dirty="0" smtClean="0">
                <a:latin typeface="Courier New" pitchFamily="49" charset="0"/>
                <a:cs typeface="Courier New" pitchFamily="49" charset="0"/>
              </a:rPr>
              <a:t>);</a:t>
            </a:r>
            <a:r>
              <a:rPr lang="en-US" dirty="0" smtClean="0">
                <a:solidFill>
                  <a:srgbClr val="FF0000"/>
                </a:solidFill>
                <a:latin typeface="Courier New" pitchFamily="49" charset="0"/>
                <a:cs typeface="Courier New" pitchFamily="49" charset="0"/>
              </a:rPr>
              <a:t>//Insert element at the end</a:t>
            </a:r>
            <a:endParaRPr lang="en-US" dirty="0">
              <a:solidFill>
                <a:srgbClr val="FF0000"/>
              </a:solidFill>
              <a:latin typeface="Courier New" pitchFamily="49" charset="0"/>
              <a:cs typeface="Courier New" pitchFamily="49" charset="0"/>
            </a:endParaRPr>
          </a:p>
          <a:p>
            <a:r>
              <a:rPr lang="en-US" dirty="0">
                <a:latin typeface="Courier New" pitchFamily="49" charset="0"/>
                <a:cs typeface="Courier New" pitchFamily="49" charset="0"/>
              </a:rPr>
              <a:t>    </a:t>
            </a:r>
            <a:r>
              <a:rPr lang="en-US" dirty="0" err="1">
                <a:solidFill>
                  <a:srgbClr val="FF0000"/>
                </a:solidFill>
                <a:latin typeface="Courier New" pitchFamily="49" charset="0"/>
                <a:cs typeface="Courier New" pitchFamily="49" charset="0"/>
              </a:rPr>
              <a:t>insertionSort</a:t>
            </a:r>
            <a:r>
              <a:rPr lang="en-US" dirty="0">
                <a:latin typeface="Courier New" pitchFamily="49" charset="0"/>
                <a:cs typeface="Courier New" pitchFamily="49" charset="0"/>
              </a:rPr>
              <a:t>(l1,l2);</a:t>
            </a:r>
          </a:p>
          <a:p>
            <a:r>
              <a:rPr lang="en-US" dirty="0">
                <a:latin typeface="Courier New" pitchFamily="49" charset="0"/>
                <a:cs typeface="Courier New" pitchFamily="49" charset="0"/>
              </a:rPr>
              <a:t>  }</a:t>
            </a:r>
          </a:p>
          <a:p>
            <a:r>
              <a:rPr lang="en-US" dirty="0">
                <a:latin typeface="Courier New" pitchFamily="49" charset="0"/>
                <a:cs typeface="Courier New" pitchFamily="49" charset="0"/>
              </a:rPr>
              <a:t>}</a:t>
            </a:r>
            <a:endParaRPr lang="en-US" dirty="0"/>
          </a:p>
        </p:txBody>
      </p:sp>
    </p:spTree>
    <p:extLst>
      <p:ext uri="{BB962C8B-B14F-4D97-AF65-F5344CB8AC3E}">
        <p14:creationId xmlns:p14="http://schemas.microsoft.com/office/powerpoint/2010/main" val="24220082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81000"/>
            <a:ext cx="9110186" cy="6555641"/>
          </a:xfrm>
          <a:prstGeom prst="rect">
            <a:avLst/>
          </a:prstGeom>
          <a:noFill/>
        </p:spPr>
        <p:txBody>
          <a:bodyPr wrap="none" rtlCol="0">
            <a:spAutoFit/>
          </a:bodyPr>
          <a:lstStyle/>
          <a:p>
            <a:r>
              <a:rPr lang="en-US" sz="2000" dirty="0" smtClean="0">
                <a:latin typeface="Courier New" pitchFamily="49" charset="0"/>
                <a:cs typeface="Courier New" pitchFamily="49" charset="0"/>
              </a:rPr>
              <a:t>//</a:t>
            </a:r>
            <a:r>
              <a:rPr lang="en-US" sz="2000" dirty="0" smtClean="0">
                <a:solidFill>
                  <a:srgbClr val="FF0000"/>
                </a:solidFill>
                <a:latin typeface="Courier New" pitchFamily="49" charset="0"/>
                <a:cs typeface="Courier New" pitchFamily="49" charset="0"/>
              </a:rPr>
              <a:t>Non-recursive solution</a:t>
            </a:r>
          </a:p>
          <a:p>
            <a:r>
              <a:rPr lang="en-US" sz="2000" dirty="0" smtClean="0">
                <a:latin typeface="Courier New" pitchFamily="49" charset="0"/>
                <a:cs typeface="Courier New" pitchFamily="49" charset="0"/>
              </a:rPr>
              <a:t>public </a:t>
            </a:r>
            <a:r>
              <a:rPr lang="en-US" sz="2000" dirty="0">
                <a:latin typeface="Courier New" pitchFamily="49" charset="0"/>
                <a:cs typeface="Courier New" pitchFamily="49" charset="0"/>
              </a:rPr>
              <a:t>static void </a:t>
            </a:r>
            <a:r>
              <a:rPr lang="en-US" sz="2000" dirty="0" err="1">
                <a:latin typeface="Courier New" pitchFamily="49" charset="0"/>
                <a:cs typeface="Courier New" pitchFamily="49" charset="0"/>
              </a:rPr>
              <a:t>insertionSort</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&lt;Integer&gt; l1, </a:t>
            </a:r>
            <a:endParaRPr lang="en-US" sz="2000" dirty="0" smtClean="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ArrayList</a:t>
            </a:r>
            <a:r>
              <a:rPr lang="en-US" sz="2000" dirty="0" smtClean="0">
                <a:latin typeface="Courier New" pitchFamily="49" charset="0"/>
                <a:cs typeface="Courier New" pitchFamily="49" charset="0"/>
              </a:rPr>
              <a:t>&lt;Integer</a:t>
            </a:r>
            <a:r>
              <a:rPr lang="en-US" sz="2000" dirty="0">
                <a:latin typeface="Courier New" pitchFamily="49" charset="0"/>
                <a:cs typeface="Courier New" pitchFamily="49" charset="0"/>
              </a:rPr>
              <a:t>&gt; l2) {</a:t>
            </a:r>
          </a:p>
          <a:p>
            <a:r>
              <a:rPr lang="en-US" sz="2000" dirty="0">
                <a:latin typeface="Courier New" pitchFamily="49" charset="0"/>
                <a:cs typeface="Courier New" pitchFamily="49" charset="0"/>
              </a:rPr>
              <a:t>  </a:t>
            </a:r>
            <a:r>
              <a:rPr lang="en-US" sz="2000" dirty="0">
                <a:solidFill>
                  <a:srgbClr val="FF0000"/>
                </a:solidFill>
                <a:latin typeface="Courier New" pitchFamily="49" charset="0"/>
                <a:cs typeface="Courier New" pitchFamily="49" charset="0"/>
              </a:rPr>
              <a:t>while (true) </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if (l2.size() == 0) {</a:t>
            </a:r>
          </a:p>
          <a:p>
            <a:r>
              <a:rPr lang="en-US" sz="2000" dirty="0">
                <a:latin typeface="Courier New" pitchFamily="49" charset="0"/>
                <a:cs typeface="Courier New" pitchFamily="49" charset="0"/>
              </a:rPr>
              <a:t>      return;</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newElement</a:t>
            </a:r>
            <a:r>
              <a:rPr lang="en-US" sz="2000" dirty="0">
                <a:latin typeface="Courier New" pitchFamily="49" charset="0"/>
                <a:cs typeface="Courier New" pitchFamily="49" charset="0"/>
              </a:rPr>
              <a:t> = l2.get(0);</a:t>
            </a:r>
          </a:p>
          <a:p>
            <a:r>
              <a:rPr lang="en-US" sz="2000" dirty="0">
                <a:latin typeface="Courier New" pitchFamily="49" charset="0"/>
                <a:cs typeface="Courier New" pitchFamily="49" charset="0"/>
              </a:rPr>
              <a:t>    l2.remove(0);</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i;</a:t>
            </a:r>
          </a:p>
          <a:p>
            <a:r>
              <a:rPr lang="en-US" sz="2000" dirty="0">
                <a:latin typeface="Courier New" pitchFamily="49" charset="0"/>
                <a:cs typeface="Courier New" pitchFamily="49" charset="0"/>
              </a:rPr>
              <a:t>    for (i = 0; i &lt; l1.size(); i++) {</a:t>
            </a:r>
          </a:p>
          <a:p>
            <a:r>
              <a:rPr lang="en-US" sz="2000" dirty="0">
                <a:latin typeface="Courier New" pitchFamily="49" charset="0"/>
                <a:cs typeface="Courier New" pitchFamily="49" charset="0"/>
              </a:rPr>
              <a:t>      if (</a:t>
            </a:r>
            <a:r>
              <a:rPr lang="en-US" sz="2000" dirty="0" err="1">
                <a:latin typeface="Courier New" pitchFamily="49" charset="0"/>
                <a:cs typeface="Courier New" pitchFamily="49" charset="0"/>
              </a:rPr>
              <a:t>newElement</a:t>
            </a:r>
            <a:r>
              <a:rPr lang="en-US" sz="2000" dirty="0">
                <a:latin typeface="Courier New" pitchFamily="49" charset="0"/>
                <a:cs typeface="Courier New" pitchFamily="49" charset="0"/>
              </a:rPr>
              <a:t> &lt; l1.get(i)) {</a:t>
            </a:r>
          </a:p>
          <a:p>
            <a:r>
              <a:rPr lang="en-US" sz="2000" dirty="0">
                <a:latin typeface="Courier New" pitchFamily="49" charset="0"/>
                <a:cs typeface="Courier New" pitchFamily="49" charset="0"/>
              </a:rPr>
              <a:t>        l1.add(i, </a:t>
            </a:r>
            <a:r>
              <a:rPr lang="en-US" sz="2000" dirty="0" err="1">
                <a:latin typeface="Courier New" pitchFamily="49" charset="0"/>
                <a:cs typeface="Courier New" pitchFamily="49" charset="0"/>
              </a:rPr>
              <a:t>newElement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break;</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if(i == l1.size()){</a:t>
            </a:r>
          </a:p>
          <a:p>
            <a:r>
              <a:rPr lang="en-US" sz="2000" dirty="0">
                <a:latin typeface="Courier New" pitchFamily="49" charset="0"/>
                <a:cs typeface="Courier New" pitchFamily="49" charset="0"/>
              </a:rPr>
              <a:t>      l1.add(</a:t>
            </a:r>
            <a:r>
              <a:rPr lang="en-US" sz="2000" dirty="0" err="1">
                <a:latin typeface="Courier New" pitchFamily="49" charset="0"/>
                <a:cs typeface="Courier New" pitchFamily="49" charset="0"/>
              </a:rPr>
              <a:t>newElement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p:txBody>
      </p:sp>
    </p:spTree>
    <p:extLst>
      <p:ext uri="{BB962C8B-B14F-4D97-AF65-F5344CB8AC3E}">
        <p14:creationId xmlns:p14="http://schemas.microsoft.com/office/powerpoint/2010/main" val="7528340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Running Time of Sorting Algorithm</a:t>
            </a:r>
            <a:endParaRPr lang="en-US" dirty="0">
              <a:solidFill>
                <a:srgbClr val="0070C0"/>
              </a:solidFill>
            </a:endParaRPr>
          </a:p>
        </p:txBody>
      </p:sp>
      <p:sp>
        <p:nvSpPr>
          <p:cNvPr id="3" name="Content Placeholder 2"/>
          <p:cNvSpPr>
            <a:spLocks noGrp="1"/>
          </p:cNvSpPr>
          <p:nvPr>
            <p:ph idx="1"/>
          </p:nvPr>
        </p:nvSpPr>
        <p:spPr>
          <a:xfrm>
            <a:off x="457200" y="1600200"/>
            <a:ext cx="8686800" cy="5105400"/>
          </a:xfrm>
        </p:spPr>
        <p:txBody>
          <a:bodyPr>
            <a:normAutofit lnSpcReduction="10000"/>
          </a:bodyPr>
          <a:lstStyle/>
          <a:p>
            <a:r>
              <a:rPr lang="en-US" sz="2400" dirty="0" smtClean="0"/>
              <a:t>All algorithms so far are kind of </a:t>
            </a:r>
            <a:r>
              <a:rPr lang="en-US" sz="2400" dirty="0" smtClean="0">
                <a:solidFill>
                  <a:srgbClr val="FF0000"/>
                </a:solidFill>
              </a:rPr>
              <a:t>slow</a:t>
            </a:r>
            <a:r>
              <a:rPr lang="en-US" sz="2400" dirty="0" smtClean="0"/>
              <a:t>. In the worst case, given </a:t>
            </a:r>
            <a:r>
              <a:rPr lang="en-US" sz="2400" dirty="0" smtClean="0">
                <a:solidFill>
                  <a:srgbClr val="0070C0"/>
                </a:solidFill>
              </a:rPr>
              <a:t>n</a:t>
            </a:r>
            <a:r>
              <a:rPr lang="en-US" sz="2400" dirty="0" smtClean="0"/>
              <a:t> numbers, they will take roughly </a:t>
            </a:r>
            <a:r>
              <a:rPr lang="en-US" sz="2400" dirty="0" smtClean="0">
                <a:solidFill>
                  <a:srgbClr val="0070C0"/>
                </a:solidFill>
              </a:rPr>
              <a:t>n*n</a:t>
            </a:r>
            <a:r>
              <a:rPr lang="en-US" sz="2400" dirty="0" smtClean="0"/>
              <a:t> time to sort them. For example, if we need to sort one million numbers, then all sorting programs so far will perform poorly.</a:t>
            </a:r>
          </a:p>
          <a:p>
            <a:r>
              <a:rPr lang="en-US" sz="2400" dirty="0" smtClean="0"/>
              <a:t>We will consider two more sorting algorithms: </a:t>
            </a:r>
            <a:r>
              <a:rPr lang="en-US" sz="2400" dirty="0" smtClean="0">
                <a:solidFill>
                  <a:srgbClr val="FF0000"/>
                </a:solidFill>
              </a:rPr>
              <a:t>quick</a:t>
            </a:r>
            <a:r>
              <a:rPr lang="en-US" sz="2400" dirty="0" smtClean="0"/>
              <a:t> and </a:t>
            </a:r>
            <a:r>
              <a:rPr lang="en-US" sz="2400" dirty="0" smtClean="0">
                <a:solidFill>
                  <a:srgbClr val="FF0000"/>
                </a:solidFill>
              </a:rPr>
              <a:t>merge</a:t>
            </a:r>
            <a:r>
              <a:rPr lang="en-US" sz="2400" dirty="0" smtClean="0"/>
              <a:t>.</a:t>
            </a:r>
          </a:p>
          <a:p>
            <a:r>
              <a:rPr lang="en-US" sz="2400" dirty="0" smtClean="0"/>
              <a:t>Quick sort is fast on average, but on some input </a:t>
            </a:r>
            <a:r>
              <a:rPr lang="en-US" sz="2400" dirty="0" smtClean="0"/>
              <a:t>it can </a:t>
            </a:r>
            <a:r>
              <a:rPr lang="en-US" sz="2400" dirty="0" smtClean="0"/>
              <a:t>be as bad as the three slow sorts.</a:t>
            </a:r>
          </a:p>
          <a:p>
            <a:r>
              <a:rPr lang="en-US" sz="2400" dirty="0" smtClean="0"/>
              <a:t>Merge sort performs good in the worst-case.  However, it is a recursive algorithm. The algorithm splits the input list into two lists, sorts them, and then it merges them.</a:t>
            </a:r>
          </a:p>
          <a:p>
            <a:r>
              <a:rPr lang="en-US" sz="2400" dirty="0" smtClean="0"/>
              <a:t>Strategy used in Java sorting methods: Keep applying merge sort while size of list is bigger than 10. For a list smaller than 10 elements, apply a simple algorithm (e.g., selection sort).</a:t>
            </a:r>
            <a:endParaRPr lang="en-US" sz="2400" dirty="0"/>
          </a:p>
        </p:txBody>
      </p:sp>
    </p:spTree>
    <p:extLst>
      <p:ext uri="{BB962C8B-B14F-4D97-AF65-F5344CB8AC3E}">
        <p14:creationId xmlns:p14="http://schemas.microsoft.com/office/powerpoint/2010/main" val="22383408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Quick Sort</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400" dirty="0" smtClean="0"/>
              <a:t>We choose the first element of the list as the </a:t>
            </a:r>
            <a:r>
              <a:rPr lang="en-US" sz="2400" dirty="0" smtClean="0">
                <a:solidFill>
                  <a:srgbClr val="0070C0"/>
                </a:solidFill>
              </a:rPr>
              <a:t>pivot </a:t>
            </a:r>
            <a:r>
              <a:rPr lang="en-US" sz="2400" dirty="0" smtClean="0"/>
              <a:t>element.</a:t>
            </a:r>
          </a:p>
          <a:p>
            <a:r>
              <a:rPr lang="en-US" sz="2400" dirty="0" smtClean="0"/>
              <a:t>Then we split the list into two parts: all the elements that are smaller than the pivot and all the elements that are bigger than the pivot. If those lists are of roughly equal size, the algorithm will be fast.</a:t>
            </a:r>
          </a:p>
          <a:p>
            <a:r>
              <a:rPr lang="en-US" sz="2400" dirty="0" smtClean="0"/>
              <a:t>We recursively sort each of the sub-lists to produce the result.</a:t>
            </a:r>
          </a:p>
          <a:p>
            <a:r>
              <a:rPr lang="en-US" sz="2400" dirty="0"/>
              <a:t>Example: 20 3 30 5 8 40 </a:t>
            </a:r>
            <a:r>
              <a:rPr lang="en-US" sz="2400" dirty="0" smtClean="0"/>
              <a:t>7</a:t>
            </a:r>
          </a:p>
          <a:p>
            <a:r>
              <a:rPr lang="en-US" sz="2400" dirty="0" smtClean="0"/>
              <a:t>Pivot: 20, Smaller:  3 5 8 7 Bigger: 30 40</a:t>
            </a:r>
          </a:p>
          <a:p>
            <a:r>
              <a:rPr lang="en-US" sz="2400" dirty="0" smtClean="0"/>
              <a:t>Result: {3,5,7,8},20,{30,40}</a:t>
            </a:r>
          </a:p>
          <a:p>
            <a:endParaRPr lang="en-US" sz="2400" dirty="0"/>
          </a:p>
        </p:txBody>
      </p:sp>
    </p:spTree>
    <p:extLst>
      <p:ext uri="{BB962C8B-B14F-4D97-AF65-F5344CB8AC3E}">
        <p14:creationId xmlns:p14="http://schemas.microsoft.com/office/powerpoint/2010/main" val="14217284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533400"/>
            <a:ext cx="9024650" cy="5262979"/>
          </a:xfrm>
          <a:prstGeom prst="rect">
            <a:avLst/>
          </a:prstGeom>
          <a:noFill/>
        </p:spPr>
        <p:txBody>
          <a:bodyPr wrap="none" rtlCol="0">
            <a:spAutoFit/>
          </a:bodyPr>
          <a:lstStyle/>
          <a:p>
            <a:r>
              <a:rPr lang="en-US" sz="2000" dirty="0">
                <a:latin typeface="Courier New" pitchFamily="49" charset="0"/>
                <a:cs typeface="Courier New" pitchFamily="49" charset="0"/>
              </a:rPr>
              <a:t>import </a:t>
            </a:r>
            <a:r>
              <a:rPr lang="en-US" sz="2000" dirty="0" err="1">
                <a:latin typeface="Courier New" pitchFamily="49" charset="0"/>
                <a:cs typeface="Courier New" pitchFamily="49" charset="0"/>
              </a:rPr>
              <a:t>java.util</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public class </a:t>
            </a:r>
            <a:r>
              <a:rPr lang="en-US" sz="2000" dirty="0" err="1">
                <a:latin typeface="Courier New" pitchFamily="49" charset="0"/>
                <a:cs typeface="Courier New" pitchFamily="49" charset="0"/>
              </a:rPr>
              <a:t>QuickSort</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static void main(String </a:t>
            </a:r>
            <a:r>
              <a:rPr lang="en-US" sz="2000" dirty="0" err="1">
                <a:latin typeface="Courier New" pitchFamily="49" charset="0"/>
                <a:cs typeface="Courier New" pitchFamily="49" charset="0"/>
              </a:rPr>
              <a:t>args</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 = {20, 3, 30, 5, 8, 40, 7};</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&lt;Integer&gt; list = new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&lt;&gt;();</a:t>
            </a:r>
          </a:p>
          <a:p>
            <a:r>
              <a:rPr lang="en-US" sz="2000" dirty="0">
                <a:latin typeface="Courier New" pitchFamily="49" charset="0"/>
                <a:cs typeface="Courier New" pitchFamily="49" charset="0"/>
              </a:rPr>
              <a:t>    for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el : a)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list.add</a:t>
            </a:r>
            <a:r>
              <a:rPr lang="en-US" sz="2000" dirty="0">
                <a:latin typeface="Courier New" pitchFamily="49" charset="0"/>
                <a:cs typeface="Courier New" pitchFamily="49" charset="0"/>
              </a:rPr>
              <a:t>(el);</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list = </a:t>
            </a:r>
            <a:r>
              <a:rPr lang="en-US" sz="2000" dirty="0" err="1">
                <a:latin typeface="Courier New" pitchFamily="49" charset="0"/>
                <a:cs typeface="Courier New" pitchFamily="49" charset="0"/>
              </a:rPr>
              <a:t>quickSort</a:t>
            </a:r>
            <a:r>
              <a:rPr lang="en-US" sz="2000" dirty="0">
                <a:latin typeface="Courier New" pitchFamily="49" charset="0"/>
                <a:cs typeface="Courier New" pitchFamily="49" charset="0"/>
              </a:rPr>
              <a:t>(list);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System.out.println</a:t>
            </a:r>
            <a:r>
              <a:rPr lang="en-US" sz="2000" dirty="0">
                <a:latin typeface="Courier New" pitchFamily="49" charset="0"/>
                <a:cs typeface="Courier New" pitchFamily="49" charset="0"/>
              </a:rPr>
              <a:t>(list);</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a:t>
            </a:r>
          </a:p>
          <a:p>
            <a:endParaRPr lang="en-US" sz="2000" dirty="0">
              <a:latin typeface="Courier New" pitchFamily="49" charset="0"/>
              <a:cs typeface="Courier New" pitchFamily="49" charset="0"/>
            </a:endParaRPr>
          </a:p>
          <a:p>
            <a:pPr marL="342900" indent="-342900">
              <a:buFont typeface="Arial" pitchFamily="34" charset="0"/>
              <a:buChar char="•"/>
            </a:pPr>
            <a:r>
              <a:rPr lang="en-US" sz="2400" dirty="0" smtClean="0">
                <a:cs typeface="Courier New" pitchFamily="49" charset="0"/>
              </a:rPr>
              <a:t>An </a:t>
            </a:r>
            <a:r>
              <a:rPr lang="en-US" sz="2400" dirty="0" err="1" smtClean="0">
                <a:solidFill>
                  <a:srgbClr val="0070C0"/>
                </a:solidFill>
                <a:cs typeface="Courier New" pitchFamily="49" charset="0"/>
              </a:rPr>
              <a:t>ArrayList</a:t>
            </a:r>
            <a:r>
              <a:rPr lang="en-US" sz="2400" dirty="0" smtClean="0">
                <a:cs typeface="Courier New" pitchFamily="49" charset="0"/>
              </a:rPr>
              <a:t> is used to make insertion easier.</a:t>
            </a:r>
          </a:p>
          <a:p>
            <a:pPr marL="342900" indent="-342900">
              <a:buFont typeface="Arial" pitchFamily="34" charset="0"/>
              <a:buChar char="•"/>
            </a:pPr>
            <a:r>
              <a:rPr lang="en-US" sz="2400" dirty="0" smtClean="0">
                <a:cs typeface="Courier New" pitchFamily="49" charset="0"/>
              </a:rPr>
              <a:t>Ironically, the algorithm is slowest when input is sorted. Then one of</a:t>
            </a:r>
          </a:p>
          <a:p>
            <a:r>
              <a:rPr lang="en-US" sz="2400" dirty="0" smtClean="0">
                <a:cs typeface="Courier New" pitchFamily="49" charset="0"/>
              </a:rPr>
              <a:t>the </a:t>
            </a:r>
            <a:r>
              <a:rPr lang="en-US" sz="2400" dirty="0" err="1" smtClean="0">
                <a:cs typeface="Courier New" pitchFamily="49" charset="0"/>
              </a:rPr>
              <a:t>sublists</a:t>
            </a:r>
            <a:r>
              <a:rPr lang="en-US" sz="2400" dirty="0" smtClean="0">
                <a:cs typeface="Courier New" pitchFamily="49" charset="0"/>
              </a:rPr>
              <a:t> will be empty, which gives us the same worst-case </a:t>
            </a:r>
          </a:p>
          <a:p>
            <a:r>
              <a:rPr lang="en-US" sz="2400" dirty="0" smtClean="0">
                <a:cs typeface="Courier New" pitchFamily="49" charset="0"/>
              </a:rPr>
              <a:t>running time</a:t>
            </a:r>
            <a:r>
              <a:rPr lang="en-US" sz="2400" dirty="0">
                <a:cs typeface="Courier New" pitchFamily="49" charset="0"/>
              </a:rPr>
              <a:t> </a:t>
            </a:r>
            <a:r>
              <a:rPr lang="en-US" sz="2400" dirty="0" smtClean="0">
                <a:cs typeface="Courier New" pitchFamily="49" charset="0"/>
              </a:rPr>
              <a:t>as the previous algorithms. </a:t>
            </a:r>
            <a:endParaRPr lang="en-US" sz="2400" dirty="0">
              <a:cs typeface="Courier New" pitchFamily="49" charset="0"/>
            </a:endParaRPr>
          </a:p>
        </p:txBody>
      </p:sp>
    </p:spTree>
    <p:extLst>
      <p:ext uri="{BB962C8B-B14F-4D97-AF65-F5344CB8AC3E}">
        <p14:creationId xmlns:p14="http://schemas.microsoft.com/office/powerpoint/2010/main" val="3711186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pPr eaLnBrk="1" hangingPunct="1"/>
            <a:r>
              <a:rPr lang="en-US" dirty="0" smtClean="0">
                <a:solidFill>
                  <a:srgbClr val="0070C0"/>
                </a:solidFill>
              </a:rPr>
              <a:t>Example Solution</a:t>
            </a:r>
            <a:endParaRPr lang="en-CA" dirty="0" smtClean="0">
              <a:solidFill>
                <a:srgbClr val="0070C0"/>
              </a:solidFill>
            </a:endParaRPr>
          </a:p>
        </p:txBody>
      </p:sp>
      <p:sp>
        <p:nvSpPr>
          <p:cNvPr id="10244" name="Rectangle 3"/>
          <p:cNvSpPr>
            <a:spLocks noGrp="1" noChangeArrowheads="1"/>
          </p:cNvSpPr>
          <p:nvPr>
            <p:ph type="body" idx="1"/>
          </p:nvPr>
        </p:nvSpPr>
        <p:spPr/>
        <p:txBody>
          <a:bodyPr/>
          <a:lstStyle/>
          <a:p>
            <a:pPr eaLnBrk="1" hangingPunct="1">
              <a:buFont typeface="Wingdings" pitchFamily="2" charset="2"/>
              <a:buNone/>
            </a:pPr>
            <a:r>
              <a:rPr lang="en-US" dirty="0" smtClean="0">
                <a:latin typeface="Courier New" pitchFamily="49" charset="0"/>
              </a:rPr>
              <a:t>public static </a:t>
            </a:r>
            <a:r>
              <a:rPr lang="en-US" dirty="0" err="1" smtClean="0">
                <a:latin typeface="Courier New" pitchFamily="49" charset="0"/>
              </a:rPr>
              <a:t>int</a:t>
            </a:r>
            <a:r>
              <a:rPr lang="en-US" dirty="0" smtClean="0">
                <a:latin typeface="Courier New" pitchFamily="49" charset="0"/>
              </a:rPr>
              <a:t> f(</a:t>
            </a:r>
            <a:r>
              <a:rPr lang="en-US" dirty="0" err="1" smtClean="0">
                <a:latin typeface="Courier New" pitchFamily="49" charset="0"/>
              </a:rPr>
              <a:t>int</a:t>
            </a:r>
            <a:r>
              <a:rPr lang="en-US" dirty="0" smtClean="0">
                <a:latin typeface="Courier New" pitchFamily="49" charset="0"/>
              </a:rPr>
              <a:t> x){</a:t>
            </a:r>
          </a:p>
          <a:p>
            <a:pPr eaLnBrk="1" hangingPunct="1">
              <a:buFont typeface="Wingdings" pitchFamily="2" charset="2"/>
              <a:buNone/>
            </a:pPr>
            <a:r>
              <a:rPr lang="en-US" dirty="0" smtClean="0">
                <a:latin typeface="Courier New" pitchFamily="49" charset="0"/>
              </a:rPr>
              <a:t>	if( x == 1) return 0;</a:t>
            </a:r>
          </a:p>
          <a:p>
            <a:pPr eaLnBrk="1" hangingPunct="1">
              <a:buFont typeface="Wingdings" pitchFamily="2" charset="2"/>
              <a:buNone/>
            </a:pPr>
            <a:r>
              <a:rPr lang="en-US" dirty="0" smtClean="0">
                <a:latin typeface="Courier New" pitchFamily="49" charset="0"/>
              </a:rPr>
              <a:t>	if( x == 2) return 1;</a:t>
            </a:r>
          </a:p>
          <a:p>
            <a:pPr eaLnBrk="1" hangingPunct="1">
              <a:buFont typeface="Wingdings" pitchFamily="2" charset="2"/>
              <a:buNone/>
            </a:pPr>
            <a:r>
              <a:rPr lang="en-US" dirty="0" smtClean="0">
                <a:latin typeface="Courier New" pitchFamily="49" charset="0"/>
              </a:rPr>
              <a:t>	return </a:t>
            </a:r>
            <a:r>
              <a:rPr lang="en-US" dirty="0" smtClean="0">
                <a:solidFill>
                  <a:srgbClr val="FF0000"/>
                </a:solidFill>
                <a:latin typeface="Courier New" pitchFamily="49" charset="0"/>
              </a:rPr>
              <a:t>f</a:t>
            </a:r>
            <a:r>
              <a:rPr lang="en-US" dirty="0" smtClean="0">
                <a:latin typeface="Courier New" pitchFamily="49" charset="0"/>
              </a:rPr>
              <a:t>(x-1)+</a:t>
            </a:r>
            <a:r>
              <a:rPr lang="en-US" dirty="0" smtClean="0">
                <a:solidFill>
                  <a:srgbClr val="FF0000"/>
                </a:solidFill>
                <a:latin typeface="Courier New" pitchFamily="49" charset="0"/>
              </a:rPr>
              <a:t>f</a:t>
            </a:r>
            <a:r>
              <a:rPr lang="en-US" dirty="0" smtClean="0">
                <a:latin typeface="Courier New" pitchFamily="49" charset="0"/>
              </a:rPr>
              <a:t>(x-2);</a:t>
            </a:r>
          </a:p>
          <a:p>
            <a:pPr eaLnBrk="1" hangingPunct="1">
              <a:buFont typeface="Wingdings" pitchFamily="2" charset="2"/>
              <a:buNone/>
            </a:pPr>
            <a:r>
              <a:rPr lang="en-US" dirty="0" smtClean="0">
                <a:latin typeface="Courier New" pitchFamily="49" charset="0"/>
              </a:rPr>
              <a:t>}</a:t>
            </a:r>
            <a:endParaRPr lang="en-CA" dirty="0" smtClean="0">
              <a:latin typeface="Courier New" pitchFamily="49" charset="0"/>
            </a:endParaRPr>
          </a:p>
        </p:txBody>
      </p:sp>
    </p:spTree>
    <p:extLst>
      <p:ext uri="{BB962C8B-B14F-4D97-AF65-F5344CB8AC3E}">
        <p14:creationId xmlns:p14="http://schemas.microsoft.com/office/powerpoint/2010/main" val="10717767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37" y="50042"/>
            <a:ext cx="9110186" cy="5940088"/>
          </a:xfrm>
          <a:prstGeom prst="rect">
            <a:avLst/>
          </a:prstGeom>
          <a:noFill/>
        </p:spPr>
        <p:txBody>
          <a:bodyPr wrap="none" rtlCol="0">
            <a:spAutoFit/>
          </a:bodyPr>
          <a:lstStyle/>
          <a:p>
            <a:r>
              <a:rPr lang="en-US" sz="2000" dirty="0">
                <a:latin typeface="Courier New" pitchFamily="49" charset="0"/>
                <a:cs typeface="Courier New" pitchFamily="49" charset="0"/>
              </a:rPr>
              <a:t> public static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&lt;Integer&gt; </a:t>
            </a:r>
            <a:endParaRPr lang="en-US" sz="2000" dirty="0" smtClean="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quickSort</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ArrayList</a:t>
            </a:r>
            <a:r>
              <a:rPr lang="en-US" sz="2000" dirty="0" smtClean="0">
                <a:latin typeface="Courier New" pitchFamily="49" charset="0"/>
                <a:cs typeface="Courier New" pitchFamily="49" charset="0"/>
              </a:rPr>
              <a:t>&lt;Integer</a:t>
            </a:r>
            <a:r>
              <a:rPr lang="en-US" sz="2000" dirty="0">
                <a:latin typeface="Courier New" pitchFamily="49" charset="0"/>
                <a:cs typeface="Courier New" pitchFamily="49" charset="0"/>
              </a:rPr>
              <a:t>&gt; a){</a:t>
            </a:r>
          </a:p>
          <a:p>
            <a:r>
              <a:rPr lang="en-US" sz="2000" dirty="0">
                <a:latin typeface="Courier New" pitchFamily="49" charset="0"/>
                <a:cs typeface="Courier New" pitchFamily="49" charset="0"/>
              </a:rPr>
              <a:t>    if(</a:t>
            </a:r>
            <a:r>
              <a:rPr lang="en-US" sz="2000" dirty="0" err="1">
                <a:latin typeface="Courier New" pitchFamily="49" charset="0"/>
                <a:cs typeface="Courier New" pitchFamily="49" charset="0"/>
              </a:rPr>
              <a:t>a.size</a:t>
            </a:r>
            <a:r>
              <a:rPr lang="en-US" sz="2000" dirty="0">
                <a:latin typeface="Courier New" pitchFamily="49" charset="0"/>
                <a:cs typeface="Courier New" pitchFamily="49" charset="0"/>
              </a:rPr>
              <a:t>()&lt;=1) return a;</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pivot = </a:t>
            </a:r>
            <a:r>
              <a:rPr lang="en-US" sz="2000" dirty="0" err="1">
                <a:latin typeface="Courier New" pitchFamily="49" charset="0"/>
                <a:cs typeface="Courier New" pitchFamily="49" charset="0"/>
              </a:rPr>
              <a:t>a.get</a:t>
            </a:r>
            <a:r>
              <a:rPr lang="en-US" sz="2000" dirty="0">
                <a:latin typeface="Courier New" pitchFamily="49" charset="0"/>
                <a:cs typeface="Courier New" pitchFamily="49" charset="0"/>
              </a:rPr>
              <a:t>(0);</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&lt;Integer&gt; smaller = new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&lt;&gt;();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&lt;Integer&gt; greater = new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&lt;&gt;();</a:t>
            </a:r>
          </a:p>
          <a:p>
            <a:r>
              <a:rPr lang="en-US" sz="2000" dirty="0">
                <a:latin typeface="Courier New" pitchFamily="49" charset="0"/>
                <a:cs typeface="Courier New" pitchFamily="49" charset="0"/>
              </a:rPr>
              <a:t>    for(</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i=1; i &lt; </a:t>
            </a:r>
            <a:r>
              <a:rPr lang="en-US" sz="2000" dirty="0" err="1">
                <a:latin typeface="Courier New" pitchFamily="49" charset="0"/>
                <a:cs typeface="Courier New" pitchFamily="49" charset="0"/>
              </a:rPr>
              <a:t>a.size</a:t>
            </a:r>
            <a:r>
              <a:rPr lang="en-US" sz="2000" dirty="0">
                <a:latin typeface="Courier New" pitchFamily="49" charset="0"/>
                <a:cs typeface="Courier New" pitchFamily="49" charset="0"/>
              </a:rPr>
              <a:t>(); i++){</a:t>
            </a:r>
          </a:p>
          <a:p>
            <a:r>
              <a:rPr lang="en-US" sz="2000" dirty="0">
                <a:latin typeface="Courier New" pitchFamily="49" charset="0"/>
                <a:cs typeface="Courier New" pitchFamily="49" charset="0"/>
              </a:rPr>
              <a:t>      if(</a:t>
            </a:r>
            <a:r>
              <a:rPr lang="en-US" sz="2000" dirty="0" err="1">
                <a:latin typeface="Courier New" pitchFamily="49" charset="0"/>
                <a:cs typeface="Courier New" pitchFamily="49" charset="0"/>
              </a:rPr>
              <a:t>a.get</a:t>
            </a:r>
            <a:r>
              <a:rPr lang="en-US" sz="2000" dirty="0">
                <a:latin typeface="Courier New" pitchFamily="49" charset="0"/>
                <a:cs typeface="Courier New" pitchFamily="49" charset="0"/>
              </a:rPr>
              <a:t>(i)&lt;= pivot){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smaller.add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a.get</a:t>
            </a:r>
            <a:r>
              <a:rPr lang="en-US" sz="2000" dirty="0">
                <a:latin typeface="Courier New" pitchFamily="49" charset="0"/>
                <a:cs typeface="Courier New" pitchFamily="49" charset="0"/>
              </a:rPr>
              <a:t>(i));</a:t>
            </a:r>
          </a:p>
          <a:p>
            <a:r>
              <a:rPr lang="en-US" sz="2000" dirty="0">
                <a:latin typeface="Courier New" pitchFamily="49" charset="0"/>
                <a:cs typeface="Courier New" pitchFamily="49" charset="0"/>
              </a:rPr>
              <a:t>      } else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greater.add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a.get</a:t>
            </a:r>
            <a:r>
              <a:rPr lang="en-US" sz="2000" dirty="0">
                <a:latin typeface="Courier New" pitchFamily="49" charset="0"/>
                <a:cs typeface="Courier New" pitchFamily="49" charset="0"/>
              </a:rPr>
              <a:t>(i));</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&lt;Integer&gt; result = </a:t>
            </a:r>
            <a:r>
              <a:rPr lang="en-US" sz="2000" dirty="0" err="1">
                <a:solidFill>
                  <a:srgbClr val="FF0000"/>
                </a:solidFill>
                <a:latin typeface="Courier New" pitchFamily="49" charset="0"/>
                <a:cs typeface="Courier New" pitchFamily="49" charset="0"/>
              </a:rPr>
              <a:t>quickSort</a:t>
            </a:r>
            <a:r>
              <a:rPr lang="en-US" sz="2000" dirty="0">
                <a:latin typeface="Courier New" pitchFamily="49" charset="0"/>
                <a:cs typeface="Courier New" pitchFamily="49" charset="0"/>
              </a:rPr>
              <a:t>(smaller);</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result.add</a:t>
            </a:r>
            <a:r>
              <a:rPr lang="en-US" sz="2000" dirty="0">
                <a:latin typeface="Courier New" pitchFamily="49" charset="0"/>
                <a:cs typeface="Courier New" pitchFamily="49" charset="0"/>
              </a:rPr>
              <a:t>(pivot);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result.addAll</a:t>
            </a:r>
            <a:r>
              <a:rPr lang="en-US" sz="2000" dirty="0">
                <a:latin typeface="Courier New" pitchFamily="49" charset="0"/>
                <a:cs typeface="Courier New" pitchFamily="49" charset="0"/>
              </a:rPr>
              <a:t>(</a:t>
            </a:r>
            <a:r>
              <a:rPr lang="en-US" sz="2000" dirty="0" err="1">
                <a:solidFill>
                  <a:srgbClr val="FF0000"/>
                </a:solidFill>
                <a:latin typeface="Courier New" pitchFamily="49" charset="0"/>
                <a:cs typeface="Courier New" pitchFamily="49" charset="0"/>
              </a:rPr>
              <a:t>quickSort</a:t>
            </a:r>
            <a:r>
              <a:rPr lang="en-US" sz="2000" dirty="0">
                <a:latin typeface="Courier New" pitchFamily="49" charset="0"/>
                <a:cs typeface="Courier New" pitchFamily="49" charset="0"/>
              </a:rPr>
              <a:t>(greater));</a:t>
            </a:r>
          </a:p>
          <a:p>
            <a:r>
              <a:rPr lang="en-US" sz="2000" dirty="0">
                <a:latin typeface="Courier New" pitchFamily="49" charset="0"/>
                <a:cs typeface="Courier New" pitchFamily="49" charset="0"/>
              </a:rPr>
              <a:t>    return result;</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p:txBody>
      </p:sp>
    </p:spTree>
    <p:extLst>
      <p:ext uri="{BB962C8B-B14F-4D97-AF65-F5344CB8AC3E}">
        <p14:creationId xmlns:p14="http://schemas.microsoft.com/office/powerpoint/2010/main" val="16209909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Merge Sort</a:t>
            </a:r>
            <a:endParaRPr lang="en-US" dirty="0">
              <a:solidFill>
                <a:srgbClr val="0070C0"/>
              </a:solidFill>
            </a:endParaRPr>
          </a:p>
        </p:txBody>
      </p:sp>
      <p:sp>
        <p:nvSpPr>
          <p:cNvPr id="3" name="Content Placeholder 2"/>
          <p:cNvSpPr>
            <a:spLocks noGrp="1"/>
          </p:cNvSpPr>
          <p:nvPr>
            <p:ph idx="1"/>
          </p:nvPr>
        </p:nvSpPr>
        <p:spPr/>
        <p:txBody>
          <a:bodyPr>
            <a:normAutofit lnSpcReduction="10000"/>
          </a:bodyPr>
          <a:lstStyle/>
          <a:p>
            <a:r>
              <a:rPr lang="en-US" sz="2400" dirty="0" smtClean="0"/>
              <a:t>Worst-case running time is roughly </a:t>
            </a:r>
            <a:r>
              <a:rPr lang="en-US" sz="2400" dirty="0" smtClean="0">
                <a:solidFill>
                  <a:srgbClr val="0070C0"/>
                </a:solidFill>
              </a:rPr>
              <a:t>n*log(n)</a:t>
            </a:r>
            <a:r>
              <a:rPr lang="en-US" sz="2400" dirty="0" smtClean="0"/>
              <a:t>. This is much better than previous algorithms.</a:t>
            </a:r>
          </a:p>
          <a:p>
            <a:r>
              <a:rPr lang="en-US" sz="2400" dirty="0" smtClean="0"/>
              <a:t>The input is split in two roughly equal parts. Each part is recursively sorted and then the parts are merged.</a:t>
            </a:r>
          </a:p>
          <a:p>
            <a:r>
              <a:rPr lang="en-US" sz="2400" dirty="0" smtClean="0"/>
              <a:t>The merging process looks at the head of the two lists and keeps adding the smallest of the two elements to the result.</a:t>
            </a:r>
          </a:p>
          <a:p>
            <a:r>
              <a:rPr lang="en-US" sz="2400" dirty="0" smtClean="0"/>
              <a:t>When one of the lists becomes empty, the other list is sent to the result.</a:t>
            </a:r>
          </a:p>
          <a:p>
            <a:r>
              <a:rPr lang="en-US" sz="2400" dirty="0"/>
              <a:t>Example: 20 3 6 11 45 </a:t>
            </a:r>
            <a:r>
              <a:rPr lang="en-US" sz="2400" dirty="0" smtClean="0"/>
              <a:t>2</a:t>
            </a:r>
          </a:p>
          <a:p>
            <a:r>
              <a:rPr lang="en-US" sz="2400" dirty="0" smtClean="0">
                <a:solidFill>
                  <a:srgbClr val="0070C0"/>
                </a:solidFill>
              </a:rPr>
              <a:t>List1</a:t>
            </a:r>
            <a:r>
              <a:rPr lang="en-US" sz="2400" dirty="0" smtClean="0"/>
              <a:t> sorted: {3,6,20}  </a:t>
            </a:r>
            <a:r>
              <a:rPr lang="en-US" sz="2400" dirty="0" smtClean="0">
                <a:solidFill>
                  <a:srgbClr val="0070C0"/>
                </a:solidFill>
              </a:rPr>
              <a:t>List2</a:t>
            </a:r>
            <a:r>
              <a:rPr lang="en-US" sz="2400" dirty="0" smtClean="0"/>
              <a:t> sorted: {2, 11, 45}</a:t>
            </a:r>
          </a:p>
          <a:p>
            <a:r>
              <a:rPr lang="en-US" sz="2400" dirty="0" smtClean="0"/>
              <a:t>We first move 2 to the result, then 3, then 6 and so on.</a:t>
            </a:r>
            <a:endParaRPr lang="en-US" sz="2400" dirty="0"/>
          </a:p>
        </p:txBody>
      </p:sp>
    </p:spTree>
    <p:extLst>
      <p:ext uri="{BB962C8B-B14F-4D97-AF65-F5344CB8AC3E}">
        <p14:creationId xmlns:p14="http://schemas.microsoft.com/office/powerpoint/2010/main" val="1183590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0236"/>
            <a:ext cx="9110186" cy="7171194"/>
          </a:xfrm>
          <a:prstGeom prst="rect">
            <a:avLst/>
          </a:prstGeom>
          <a:noFill/>
        </p:spPr>
        <p:txBody>
          <a:bodyPr wrap="none" rtlCol="0">
            <a:spAutoFit/>
          </a:bodyPr>
          <a:lstStyle/>
          <a:p>
            <a:r>
              <a:rPr lang="en-US" sz="2000" dirty="0">
                <a:latin typeface="Courier New" pitchFamily="49" charset="0"/>
                <a:cs typeface="Courier New" pitchFamily="49" charset="0"/>
              </a:rPr>
              <a:t>import </a:t>
            </a:r>
            <a:r>
              <a:rPr lang="en-US" sz="2000" dirty="0" err="1">
                <a:latin typeface="Courier New" pitchFamily="49" charset="0"/>
                <a:cs typeface="Courier New" pitchFamily="49" charset="0"/>
              </a:rPr>
              <a:t>java.util</a:t>
            </a:r>
            <a:r>
              <a:rPr lang="en-US" sz="2000" dirty="0">
                <a:latin typeface="Courier New" pitchFamily="49" charset="0"/>
                <a:cs typeface="Courier New" pitchFamily="49" charset="0"/>
              </a:rPr>
              <a:t>.*;</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public class </a:t>
            </a:r>
            <a:r>
              <a:rPr lang="en-US" sz="2000" dirty="0" err="1">
                <a:latin typeface="Courier New" pitchFamily="49" charset="0"/>
                <a:cs typeface="Courier New" pitchFamily="49" charset="0"/>
              </a:rPr>
              <a:t>MergeSort</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static void main(String </a:t>
            </a:r>
            <a:r>
              <a:rPr lang="en-US" sz="2000" dirty="0" err="1">
                <a:latin typeface="Courier New" pitchFamily="49" charset="0"/>
                <a:cs typeface="Courier New" pitchFamily="49" charset="0"/>
              </a:rPr>
              <a:t>args</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 = {20, 3, 6, 11, 45, 2};</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&lt;Integer&gt; list = new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&lt;&gt;();</a:t>
            </a:r>
          </a:p>
          <a:p>
            <a:r>
              <a:rPr lang="en-US" sz="2000" dirty="0">
                <a:latin typeface="Courier New" pitchFamily="49" charset="0"/>
                <a:cs typeface="Courier New" pitchFamily="49" charset="0"/>
              </a:rPr>
              <a:t>    for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el : a)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list.add</a:t>
            </a:r>
            <a:r>
              <a:rPr lang="en-US" sz="2000" dirty="0">
                <a:latin typeface="Courier New" pitchFamily="49" charset="0"/>
                <a:cs typeface="Courier New" pitchFamily="49" charset="0"/>
              </a:rPr>
              <a:t>(el);</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list = </a:t>
            </a:r>
            <a:r>
              <a:rPr lang="en-US" sz="2000" dirty="0" err="1">
                <a:latin typeface="Courier New" pitchFamily="49" charset="0"/>
                <a:cs typeface="Courier New" pitchFamily="49" charset="0"/>
              </a:rPr>
              <a:t>mergeSort</a:t>
            </a:r>
            <a:r>
              <a:rPr lang="en-US" sz="2000" dirty="0">
                <a:latin typeface="Courier New" pitchFamily="49" charset="0"/>
                <a:cs typeface="Courier New" pitchFamily="49" charset="0"/>
              </a:rPr>
              <a:t>(list);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System.out.println</a:t>
            </a:r>
            <a:r>
              <a:rPr lang="en-US" sz="2000" dirty="0">
                <a:latin typeface="Courier New" pitchFamily="49" charset="0"/>
                <a:cs typeface="Courier New" pitchFamily="49" charset="0"/>
              </a:rPr>
              <a:t>(list);</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public static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&lt;Integer&gt; </a:t>
            </a:r>
            <a:r>
              <a:rPr lang="en-US" sz="2000" dirty="0" err="1">
                <a:latin typeface="Courier New" pitchFamily="49" charset="0"/>
                <a:cs typeface="Courier New" pitchFamily="49" charset="0"/>
              </a:rPr>
              <a:t>mergeSort</a:t>
            </a:r>
            <a:r>
              <a:rPr lang="en-US" sz="2000" dirty="0" smtClean="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ArrayList</a:t>
            </a:r>
            <a:r>
              <a:rPr lang="en-US" sz="2000" dirty="0" smtClean="0">
                <a:latin typeface="Courier New" pitchFamily="49" charset="0"/>
                <a:cs typeface="Courier New" pitchFamily="49" charset="0"/>
              </a:rPr>
              <a:t>&lt;Integer</a:t>
            </a:r>
            <a:r>
              <a:rPr lang="en-US" sz="2000" dirty="0">
                <a:latin typeface="Courier New" pitchFamily="49" charset="0"/>
                <a:cs typeface="Courier New" pitchFamily="49" charset="0"/>
              </a:rPr>
              <a:t>&gt; a) {</a:t>
            </a:r>
          </a:p>
          <a:p>
            <a:r>
              <a:rPr lang="en-US" sz="2000" dirty="0">
                <a:latin typeface="Courier New" pitchFamily="49" charset="0"/>
                <a:cs typeface="Courier New" pitchFamily="49" charset="0"/>
              </a:rPr>
              <a:t>    if (</a:t>
            </a:r>
            <a:r>
              <a:rPr lang="en-US" sz="2000" dirty="0" err="1">
                <a:latin typeface="Courier New" pitchFamily="49" charset="0"/>
                <a:cs typeface="Courier New" pitchFamily="49" charset="0"/>
              </a:rPr>
              <a:t>a.size</a:t>
            </a:r>
            <a:r>
              <a:rPr lang="en-US" sz="2000" dirty="0">
                <a:latin typeface="Courier New" pitchFamily="49" charset="0"/>
                <a:cs typeface="Courier New" pitchFamily="49" charset="0"/>
              </a:rPr>
              <a:t>() &lt;= 1) {</a:t>
            </a:r>
          </a:p>
          <a:p>
            <a:r>
              <a:rPr lang="en-US" sz="2000" dirty="0">
                <a:latin typeface="Courier New" pitchFamily="49" charset="0"/>
                <a:cs typeface="Courier New" pitchFamily="49" charset="0"/>
              </a:rPr>
              <a:t>      return a;</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&lt;Integer&gt; </a:t>
            </a:r>
            <a:r>
              <a:rPr lang="en-US" sz="2000" dirty="0" err="1">
                <a:latin typeface="Courier New" pitchFamily="49" charset="0"/>
                <a:cs typeface="Courier New" pitchFamily="49" charset="0"/>
              </a:rPr>
              <a:t>firstHalf</a:t>
            </a:r>
            <a:r>
              <a:rPr lang="en-US" sz="2000" dirty="0">
                <a:latin typeface="Courier New" pitchFamily="49" charset="0"/>
                <a:cs typeface="Courier New" pitchFamily="49" charset="0"/>
              </a:rPr>
              <a:t> = new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&lt;&gt;();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&lt;Integer&gt; </a:t>
            </a:r>
            <a:r>
              <a:rPr lang="en-US" sz="2000" dirty="0" err="1">
                <a:latin typeface="Courier New" pitchFamily="49" charset="0"/>
                <a:cs typeface="Courier New" pitchFamily="49" charset="0"/>
              </a:rPr>
              <a:t>secondHalf</a:t>
            </a:r>
            <a:r>
              <a:rPr lang="en-US" sz="2000" dirty="0">
                <a:latin typeface="Courier New" pitchFamily="49" charset="0"/>
                <a:cs typeface="Courier New" pitchFamily="49" charset="0"/>
              </a:rPr>
              <a:t> = new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&lt;&gt;();</a:t>
            </a:r>
          </a:p>
          <a:p>
            <a:r>
              <a:rPr lang="en-US" sz="2000" dirty="0">
                <a:latin typeface="Courier New" pitchFamily="49" charset="0"/>
                <a:cs typeface="Courier New" pitchFamily="49" charset="0"/>
              </a:rPr>
              <a:t>    for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i = 0; i &lt; </a:t>
            </a:r>
            <a:r>
              <a:rPr lang="en-US" sz="2000" dirty="0" err="1">
                <a:latin typeface="Courier New" pitchFamily="49" charset="0"/>
                <a:cs typeface="Courier New" pitchFamily="49" charset="0"/>
              </a:rPr>
              <a:t>a.size</a:t>
            </a:r>
            <a:r>
              <a:rPr lang="en-US" sz="2000" dirty="0">
                <a:latin typeface="Courier New" pitchFamily="49" charset="0"/>
                <a:cs typeface="Courier New" pitchFamily="49" charset="0"/>
              </a:rPr>
              <a:t>() / 2; i++)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firstHalf.add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a.get</a:t>
            </a:r>
            <a:r>
              <a:rPr lang="en-US" sz="2000" dirty="0">
                <a:latin typeface="Courier New" pitchFamily="49" charset="0"/>
                <a:cs typeface="Courier New" pitchFamily="49" charset="0"/>
              </a:rPr>
              <a:t>(i));</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p:txBody>
      </p:sp>
    </p:spTree>
    <p:extLst>
      <p:ext uri="{BB962C8B-B14F-4D97-AF65-F5344CB8AC3E}">
        <p14:creationId xmlns:p14="http://schemas.microsoft.com/office/powerpoint/2010/main" val="8176802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9110186" cy="6863417"/>
          </a:xfrm>
          <a:prstGeom prst="rect">
            <a:avLst/>
          </a:prstGeom>
          <a:noFill/>
        </p:spPr>
        <p:txBody>
          <a:bodyPr wrap="none" rtlCol="0">
            <a:spAutoFit/>
          </a:bodyPr>
          <a:lstStyle/>
          <a:p>
            <a:r>
              <a:rPr lang="en-US" sz="2000" dirty="0" smtClean="0">
                <a:latin typeface="Courier New" pitchFamily="49" charset="0"/>
                <a:cs typeface="Courier New" pitchFamily="49" charset="0"/>
              </a:rPr>
              <a:t>  for </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i = </a:t>
            </a:r>
            <a:r>
              <a:rPr lang="en-US" sz="2000" dirty="0" err="1">
                <a:latin typeface="Courier New" pitchFamily="49" charset="0"/>
                <a:cs typeface="Courier New" pitchFamily="49" charset="0"/>
              </a:rPr>
              <a:t>a.size</a:t>
            </a:r>
            <a:r>
              <a:rPr lang="en-US" sz="2000" dirty="0">
                <a:latin typeface="Courier New" pitchFamily="49" charset="0"/>
                <a:cs typeface="Courier New" pitchFamily="49" charset="0"/>
              </a:rPr>
              <a:t>() / 2; i &lt; </a:t>
            </a:r>
            <a:r>
              <a:rPr lang="en-US" sz="2000" dirty="0" err="1">
                <a:latin typeface="Courier New" pitchFamily="49" charset="0"/>
                <a:cs typeface="Courier New" pitchFamily="49" charset="0"/>
              </a:rPr>
              <a:t>a.size</a:t>
            </a:r>
            <a:r>
              <a:rPr lang="en-US" sz="2000" dirty="0">
                <a:latin typeface="Courier New" pitchFamily="49" charset="0"/>
                <a:cs typeface="Courier New" pitchFamily="49" charset="0"/>
              </a:rPr>
              <a:t>(); i++)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secondHalf.add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a.get</a:t>
            </a:r>
            <a:r>
              <a:rPr lang="en-US" sz="2000" dirty="0">
                <a:latin typeface="Courier New" pitchFamily="49" charset="0"/>
                <a:cs typeface="Courier New" pitchFamily="49" charset="0"/>
              </a:rPr>
              <a:t>(i));</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return merge(</a:t>
            </a:r>
            <a:r>
              <a:rPr lang="en-US" sz="2000" dirty="0" err="1">
                <a:solidFill>
                  <a:srgbClr val="FF0000"/>
                </a:solidFill>
                <a:latin typeface="Courier New" pitchFamily="49" charset="0"/>
                <a:cs typeface="Courier New" pitchFamily="49" charset="0"/>
              </a:rPr>
              <a:t>mergeSort</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firstHalf</a:t>
            </a:r>
            <a:r>
              <a:rPr lang="en-US" sz="2000" dirty="0">
                <a:latin typeface="Courier New" pitchFamily="49" charset="0"/>
                <a:cs typeface="Courier New" pitchFamily="49" charset="0"/>
              </a:rPr>
              <a:t>), </a:t>
            </a:r>
            <a:endParaRPr lang="en-US" sz="2000" dirty="0" smtClean="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r>
              <a:rPr lang="en-US" sz="2000" dirty="0" err="1" smtClean="0">
                <a:solidFill>
                  <a:srgbClr val="FF0000"/>
                </a:solidFill>
                <a:latin typeface="Courier New" pitchFamily="49" charset="0"/>
                <a:cs typeface="Courier New" pitchFamily="49" charset="0"/>
              </a:rPr>
              <a:t>mergeSort</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secondHalf</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public static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&lt;Integer&gt; merge</a:t>
            </a:r>
            <a:r>
              <a:rPr lang="en-US" sz="2000" dirty="0" smtClean="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ArrayList</a:t>
            </a:r>
            <a:r>
              <a:rPr lang="en-US" sz="2000" dirty="0" smtClean="0">
                <a:latin typeface="Courier New" pitchFamily="49" charset="0"/>
                <a:cs typeface="Courier New" pitchFamily="49" charset="0"/>
              </a:rPr>
              <a:t>&lt;Integer</a:t>
            </a:r>
            <a:r>
              <a:rPr lang="en-US" sz="2000" dirty="0">
                <a:latin typeface="Courier New" pitchFamily="49" charset="0"/>
                <a:cs typeface="Courier New" pitchFamily="49" charset="0"/>
              </a:rPr>
              <a:t>&gt; l1,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&lt;Integer&gt; l2)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&lt;Integer&gt; result = new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&lt;&gt;();</a:t>
            </a:r>
          </a:p>
          <a:p>
            <a:r>
              <a:rPr lang="en-US" sz="2000" dirty="0">
                <a:latin typeface="Courier New" pitchFamily="49" charset="0"/>
                <a:cs typeface="Courier New" pitchFamily="49" charset="0"/>
              </a:rPr>
              <a:t>    while (true) {</a:t>
            </a:r>
          </a:p>
          <a:p>
            <a:r>
              <a:rPr lang="en-US" sz="2000" dirty="0">
                <a:latin typeface="Courier New" pitchFamily="49" charset="0"/>
                <a:cs typeface="Courier New" pitchFamily="49" charset="0"/>
              </a:rPr>
              <a:t>      if (l1.size() == 0)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result.addAll</a:t>
            </a:r>
            <a:r>
              <a:rPr lang="en-US" sz="2000" dirty="0">
                <a:latin typeface="Courier New" pitchFamily="49" charset="0"/>
                <a:cs typeface="Courier New" pitchFamily="49" charset="0"/>
              </a:rPr>
              <a:t>(l2);</a:t>
            </a:r>
          </a:p>
          <a:p>
            <a:r>
              <a:rPr lang="en-US" sz="2000" dirty="0">
                <a:latin typeface="Courier New" pitchFamily="49" charset="0"/>
                <a:cs typeface="Courier New" pitchFamily="49" charset="0"/>
              </a:rPr>
              <a:t>        return result;</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if (l2.size() == 0)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result.addAll</a:t>
            </a:r>
            <a:r>
              <a:rPr lang="en-US" sz="2000" dirty="0">
                <a:latin typeface="Courier New" pitchFamily="49" charset="0"/>
                <a:cs typeface="Courier New" pitchFamily="49" charset="0"/>
              </a:rPr>
              <a:t>(l1);</a:t>
            </a:r>
          </a:p>
          <a:p>
            <a:r>
              <a:rPr lang="en-US" sz="2000" dirty="0">
                <a:latin typeface="Courier New" pitchFamily="49" charset="0"/>
                <a:cs typeface="Courier New" pitchFamily="49" charset="0"/>
              </a:rPr>
              <a:t>        return result;</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if (l1.get(0) &gt; l2.get(0))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nextElement</a:t>
            </a:r>
            <a:r>
              <a:rPr lang="en-US" sz="2000" dirty="0">
                <a:latin typeface="Courier New" pitchFamily="49" charset="0"/>
                <a:cs typeface="Courier New" pitchFamily="49" charset="0"/>
              </a:rPr>
              <a:t> = l2.get(0);</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result.add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nextElement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p>
        </p:txBody>
      </p:sp>
    </p:spTree>
    <p:extLst>
      <p:ext uri="{BB962C8B-B14F-4D97-AF65-F5344CB8AC3E}">
        <p14:creationId xmlns:p14="http://schemas.microsoft.com/office/powerpoint/2010/main" val="19557859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81000"/>
            <a:ext cx="5724644" cy="2862322"/>
          </a:xfrm>
          <a:prstGeom prst="rect">
            <a:avLst/>
          </a:prstGeom>
          <a:noFill/>
        </p:spPr>
        <p:txBody>
          <a:bodyPr wrap="none" rtlCol="0">
            <a:spAutoFit/>
          </a:bodyPr>
          <a:lstStyle/>
          <a:p>
            <a:r>
              <a:rPr lang="en-US" sz="2000" dirty="0" smtClean="0">
                <a:latin typeface="Courier New" pitchFamily="49" charset="0"/>
                <a:cs typeface="Courier New" pitchFamily="49" charset="0"/>
              </a:rPr>
              <a:t>         l2.remove(0); </a:t>
            </a:r>
          </a:p>
          <a:p>
            <a:r>
              <a:rPr lang="en-US" sz="2000" dirty="0" smtClean="0">
                <a:latin typeface="Courier New" pitchFamily="49" charset="0"/>
                <a:cs typeface="Courier New" pitchFamily="49" charset="0"/>
              </a:rPr>
              <a:t>      } </a:t>
            </a:r>
            <a:r>
              <a:rPr lang="en-US" sz="2000" dirty="0">
                <a:latin typeface="Courier New" pitchFamily="49" charset="0"/>
                <a:cs typeface="Courier New" pitchFamily="49" charset="0"/>
              </a:rPr>
              <a:t>else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nextElement</a:t>
            </a:r>
            <a:r>
              <a:rPr lang="en-US" sz="2000" dirty="0">
                <a:latin typeface="Courier New" pitchFamily="49" charset="0"/>
                <a:cs typeface="Courier New" pitchFamily="49" charset="0"/>
              </a:rPr>
              <a:t> = l1.get(0);</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result.add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nextElement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l1.remove(0);</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p:txBody>
      </p:sp>
    </p:spTree>
    <p:extLst>
      <p:ext uri="{BB962C8B-B14F-4D97-AF65-F5344CB8AC3E}">
        <p14:creationId xmlns:p14="http://schemas.microsoft.com/office/powerpoint/2010/main" val="26291467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191" y="23191"/>
            <a:ext cx="8802410" cy="6863417"/>
          </a:xfrm>
          <a:prstGeom prst="rect">
            <a:avLst/>
          </a:prstGeom>
          <a:noFill/>
        </p:spPr>
        <p:txBody>
          <a:bodyPr wrap="none" rtlCol="0">
            <a:spAutoFit/>
          </a:bodyPr>
          <a:lstStyle/>
          <a:p>
            <a:r>
              <a:rPr lang="en-US" sz="2000" dirty="0" smtClean="0">
                <a:solidFill>
                  <a:srgbClr val="FF0000"/>
                </a:solidFill>
                <a:latin typeface="Courier New" pitchFamily="49" charset="0"/>
                <a:cs typeface="Courier New" pitchFamily="49" charset="0"/>
              </a:rPr>
              <a:t>//Recursive version of merge method</a:t>
            </a:r>
          </a:p>
          <a:p>
            <a:r>
              <a:rPr lang="en-US" sz="2000" dirty="0" smtClean="0">
                <a:latin typeface="Courier New" pitchFamily="49" charset="0"/>
                <a:cs typeface="Courier New" pitchFamily="49" charset="0"/>
              </a:rPr>
              <a:t>public </a:t>
            </a:r>
            <a:r>
              <a:rPr lang="en-US" sz="2000" dirty="0">
                <a:latin typeface="Courier New" pitchFamily="49" charset="0"/>
                <a:cs typeface="Courier New" pitchFamily="49" charset="0"/>
              </a:rPr>
              <a:t>static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&lt;Integer&gt; merge</a:t>
            </a:r>
            <a:r>
              <a:rPr lang="en-US" sz="2000" dirty="0" smtClean="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ArrayList</a:t>
            </a:r>
            <a:r>
              <a:rPr lang="en-US" sz="2000" dirty="0" smtClean="0">
                <a:latin typeface="Courier New" pitchFamily="49" charset="0"/>
                <a:cs typeface="Courier New" pitchFamily="49" charset="0"/>
              </a:rPr>
              <a:t>&lt;Integer</a:t>
            </a:r>
            <a:r>
              <a:rPr lang="en-US" sz="2000" dirty="0">
                <a:latin typeface="Courier New" pitchFamily="49" charset="0"/>
                <a:cs typeface="Courier New" pitchFamily="49" charset="0"/>
              </a:rPr>
              <a:t>&gt; l1,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&lt;Integer&gt; l2) {</a:t>
            </a:r>
          </a:p>
          <a:p>
            <a:r>
              <a:rPr lang="en-US" sz="2000" dirty="0">
                <a:latin typeface="Courier New" pitchFamily="49" charset="0"/>
                <a:cs typeface="Courier New" pitchFamily="49" charset="0"/>
              </a:rPr>
              <a:t>  if (l1.size() == 0) {</a:t>
            </a:r>
          </a:p>
          <a:p>
            <a:r>
              <a:rPr lang="en-US" sz="2000" dirty="0">
                <a:latin typeface="Courier New" pitchFamily="49" charset="0"/>
                <a:cs typeface="Courier New" pitchFamily="49" charset="0"/>
              </a:rPr>
              <a:t>    return l2;</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if (l2.size() == 0) {</a:t>
            </a:r>
          </a:p>
          <a:p>
            <a:r>
              <a:rPr lang="en-US" sz="2000" dirty="0">
                <a:latin typeface="Courier New" pitchFamily="49" charset="0"/>
                <a:cs typeface="Courier New" pitchFamily="49" charset="0"/>
              </a:rPr>
              <a:t>    return l1;</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&lt;Integer&gt; result = new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&lt;&gt;();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nextElement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if (l1.get(0) &gt; l2.get(0))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nextElement</a:t>
            </a:r>
            <a:r>
              <a:rPr lang="en-US" sz="2000" dirty="0">
                <a:latin typeface="Courier New" pitchFamily="49" charset="0"/>
                <a:cs typeface="Courier New" pitchFamily="49" charset="0"/>
              </a:rPr>
              <a:t> = l2.get(0);</a:t>
            </a:r>
          </a:p>
          <a:p>
            <a:r>
              <a:rPr lang="en-US" sz="2000" dirty="0">
                <a:latin typeface="Courier New" pitchFamily="49" charset="0"/>
                <a:cs typeface="Courier New" pitchFamily="49" charset="0"/>
              </a:rPr>
              <a:t>    l2.remove(0);</a:t>
            </a:r>
          </a:p>
          <a:p>
            <a:r>
              <a:rPr lang="en-US" sz="2000" dirty="0">
                <a:latin typeface="Courier New" pitchFamily="49" charset="0"/>
                <a:cs typeface="Courier New" pitchFamily="49" charset="0"/>
              </a:rPr>
              <a:t>  } else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nextElement</a:t>
            </a:r>
            <a:r>
              <a:rPr lang="en-US" sz="2000" dirty="0">
                <a:latin typeface="Courier New" pitchFamily="49" charset="0"/>
                <a:cs typeface="Courier New" pitchFamily="49" charset="0"/>
              </a:rPr>
              <a:t> = l1.get(0);</a:t>
            </a:r>
          </a:p>
          <a:p>
            <a:r>
              <a:rPr lang="en-US" sz="2000" dirty="0">
                <a:latin typeface="Courier New" pitchFamily="49" charset="0"/>
                <a:cs typeface="Courier New" pitchFamily="49" charset="0"/>
              </a:rPr>
              <a:t>    l1.remove(0);</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result.add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nextElement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result.addAll</a:t>
            </a:r>
            <a:r>
              <a:rPr lang="en-US" sz="2000" dirty="0">
                <a:latin typeface="Courier New" pitchFamily="49" charset="0"/>
                <a:cs typeface="Courier New" pitchFamily="49" charset="0"/>
              </a:rPr>
              <a:t>(</a:t>
            </a:r>
            <a:r>
              <a:rPr lang="en-US" sz="2000" dirty="0">
                <a:solidFill>
                  <a:srgbClr val="FF0000"/>
                </a:solidFill>
                <a:latin typeface="Courier New" pitchFamily="49" charset="0"/>
                <a:cs typeface="Courier New" pitchFamily="49" charset="0"/>
              </a:rPr>
              <a:t>merge</a:t>
            </a:r>
            <a:r>
              <a:rPr lang="en-US" sz="2000" dirty="0">
                <a:latin typeface="Courier New" pitchFamily="49" charset="0"/>
                <a:cs typeface="Courier New" pitchFamily="49" charset="0"/>
              </a:rPr>
              <a:t>(l1,l2));</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return </a:t>
            </a:r>
            <a:r>
              <a:rPr lang="en-US" sz="2000" dirty="0">
                <a:latin typeface="Courier New" pitchFamily="49" charset="0"/>
                <a:cs typeface="Courier New" pitchFamily="49" charset="0"/>
              </a:rPr>
              <a:t>result;</a:t>
            </a:r>
          </a:p>
          <a:p>
            <a:r>
              <a:rPr lang="en-US" sz="2000" dirty="0">
                <a:latin typeface="Courier New" pitchFamily="49" charset="0"/>
                <a:cs typeface="Courier New" pitchFamily="49" charset="0"/>
              </a:rPr>
              <a:t>}</a:t>
            </a:r>
          </a:p>
        </p:txBody>
      </p:sp>
    </p:spTree>
    <p:extLst>
      <p:ext uri="{BB962C8B-B14F-4D97-AF65-F5344CB8AC3E}">
        <p14:creationId xmlns:p14="http://schemas.microsoft.com/office/powerpoint/2010/main" val="39022721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Summary</a:t>
            </a:r>
            <a:endParaRPr lang="en-US" dirty="0">
              <a:solidFill>
                <a:srgbClr val="0070C0"/>
              </a:solidFill>
            </a:endParaRPr>
          </a:p>
        </p:txBody>
      </p:sp>
      <p:sp>
        <p:nvSpPr>
          <p:cNvPr id="3" name="Content Placeholder 2"/>
          <p:cNvSpPr>
            <a:spLocks noGrp="1"/>
          </p:cNvSpPr>
          <p:nvPr>
            <p:ph idx="1"/>
          </p:nvPr>
        </p:nvSpPr>
        <p:spPr>
          <a:xfrm>
            <a:off x="457200" y="1600200"/>
            <a:ext cx="8534400" cy="5029200"/>
          </a:xfrm>
        </p:spPr>
        <p:txBody>
          <a:bodyPr>
            <a:normAutofit lnSpcReduction="10000"/>
          </a:bodyPr>
          <a:lstStyle/>
          <a:p>
            <a:r>
              <a:rPr lang="en-US" sz="2400" dirty="0" smtClean="0"/>
              <a:t>When using recursion, first create a recursive algorithm. That is, an algorithm that solves the problem by braking it down into smaller problems.</a:t>
            </a:r>
          </a:p>
          <a:p>
            <a:r>
              <a:rPr lang="en-US" sz="2400" dirty="0" smtClean="0"/>
              <a:t>In the recursive solution, always start with the base case.</a:t>
            </a:r>
          </a:p>
          <a:p>
            <a:r>
              <a:rPr lang="en-US" sz="2400" dirty="0" smtClean="0"/>
              <a:t>When possible, avoid recursion. </a:t>
            </a:r>
            <a:r>
              <a:rPr lang="en-US" sz="2400" dirty="0" smtClean="0">
                <a:solidFill>
                  <a:srgbClr val="FF0000"/>
                </a:solidFill>
              </a:rPr>
              <a:t>Recursion has overhead</a:t>
            </a:r>
            <a:r>
              <a:rPr lang="en-US" sz="2400" dirty="0" smtClean="0"/>
              <a:t>, such as putting frames on the stack.</a:t>
            </a:r>
          </a:p>
          <a:p>
            <a:r>
              <a:rPr lang="en-US" sz="2400" dirty="0" smtClean="0"/>
              <a:t>Rewrite recursive programs that use tail recursion into non-recursive programs that use an infinite loop.</a:t>
            </a:r>
          </a:p>
          <a:p>
            <a:r>
              <a:rPr lang="en-US" sz="2400" dirty="0" smtClean="0"/>
              <a:t>When sorting, </a:t>
            </a:r>
            <a:r>
              <a:rPr lang="en-US" sz="2400" dirty="0" smtClean="0">
                <a:solidFill>
                  <a:srgbClr val="FF0000"/>
                </a:solidFill>
              </a:rPr>
              <a:t>merge sort </a:t>
            </a:r>
            <a:r>
              <a:rPr lang="en-US" sz="2400" dirty="0" smtClean="0"/>
              <a:t>has best worst-case running time. However, it is a </a:t>
            </a:r>
            <a:r>
              <a:rPr lang="en-US" sz="2400" dirty="0" smtClean="0">
                <a:solidFill>
                  <a:srgbClr val="FF0000"/>
                </a:solidFill>
              </a:rPr>
              <a:t>recursive</a:t>
            </a:r>
            <a:r>
              <a:rPr lang="en-US" sz="2400" dirty="0" smtClean="0"/>
              <a:t> algorithm and there is overhead. A possible solution is to apply a simple sort (e.g., selection sort) when the list becomes small. This </a:t>
            </a:r>
            <a:r>
              <a:rPr lang="en-US" sz="2400" smtClean="0"/>
              <a:t>will reduce </a:t>
            </a:r>
            <a:r>
              <a:rPr lang="en-US" sz="2400" dirty="0" smtClean="0"/>
              <a:t>the size of the stack.</a:t>
            </a:r>
            <a:endParaRPr lang="en-US" sz="2400" dirty="0"/>
          </a:p>
        </p:txBody>
      </p:sp>
    </p:spTree>
    <p:extLst>
      <p:ext uri="{BB962C8B-B14F-4D97-AF65-F5344CB8AC3E}">
        <p14:creationId xmlns:p14="http://schemas.microsoft.com/office/powerpoint/2010/main" val="306647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96" name="Text Box 34"/>
          <p:cNvSpPr txBox="1">
            <a:spLocks noChangeArrowheads="1"/>
          </p:cNvSpPr>
          <p:nvPr/>
        </p:nvSpPr>
        <p:spPr bwMode="auto">
          <a:xfrm>
            <a:off x="255104" y="4876800"/>
            <a:ext cx="84992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dirty="0" smtClean="0">
                <a:solidFill>
                  <a:srgbClr val="FF0000"/>
                </a:solidFill>
              </a:rPr>
              <a:t>Exponential time</a:t>
            </a:r>
            <a:r>
              <a:rPr lang="en-US" dirty="0" smtClean="0"/>
              <a:t>. For example, the algorithm will take</a:t>
            </a:r>
          </a:p>
          <a:p>
            <a:pPr eaLnBrk="1" hangingPunct="1"/>
            <a:r>
              <a:rPr lang="en-US" i="1" dirty="0" smtClean="0"/>
              <a:t>forever</a:t>
            </a:r>
            <a:r>
              <a:rPr lang="en-US" dirty="0" smtClean="0"/>
              <a:t> for n = 100. Reason: Same calculations performed multiple </a:t>
            </a:r>
          </a:p>
          <a:p>
            <a:pPr eaLnBrk="1" hangingPunct="1"/>
            <a:r>
              <a:rPr lang="en-US" dirty="0" smtClean="0"/>
              <a:t>times!</a:t>
            </a:r>
            <a:endParaRPr lang="en-C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041779"/>
            <a:ext cx="9337842"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9094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Dynamic Programming</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400" dirty="0" smtClean="0"/>
              <a:t>Instead of starting with a big problem and breaking it down into smaller problems, why not start with a small problem, save the result, and combine pieces until we can solve the big problem. </a:t>
            </a:r>
          </a:p>
          <a:p>
            <a:r>
              <a:rPr lang="en-US" sz="2400" dirty="0" smtClean="0"/>
              <a:t>No recursion required!</a:t>
            </a:r>
          </a:p>
          <a:p>
            <a:r>
              <a:rPr lang="en-US" sz="2400" dirty="0" smtClean="0"/>
              <a:t>For example, we will calculate f(1), f(2), f(3) and so on.</a:t>
            </a:r>
            <a:endParaRPr lang="en-US" sz="2400" dirty="0"/>
          </a:p>
        </p:txBody>
      </p:sp>
    </p:spTree>
    <p:extLst>
      <p:ext uri="{BB962C8B-B14F-4D97-AF65-F5344CB8AC3E}">
        <p14:creationId xmlns:p14="http://schemas.microsoft.com/office/powerpoint/2010/main" val="468020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Dynamic Programming Solution</a:t>
            </a:r>
            <a:endParaRPr lang="en-US" dirty="0">
              <a:solidFill>
                <a:srgbClr val="0070C0"/>
              </a:solidFill>
            </a:endParaRPr>
          </a:p>
        </p:txBody>
      </p:sp>
      <p:sp>
        <p:nvSpPr>
          <p:cNvPr id="4" name="TextBox 3"/>
          <p:cNvSpPr txBox="1"/>
          <p:nvPr/>
        </p:nvSpPr>
        <p:spPr>
          <a:xfrm>
            <a:off x="228600" y="1752600"/>
            <a:ext cx="5416868" cy="4708981"/>
          </a:xfrm>
          <a:prstGeom prst="rect">
            <a:avLst/>
          </a:prstGeom>
          <a:noFill/>
        </p:spPr>
        <p:txBody>
          <a:bodyPr wrap="none" rtlCol="0">
            <a:spAutoFit/>
          </a:bodyPr>
          <a:lstStyle/>
          <a:p>
            <a:r>
              <a:rPr lang="en-US" sz="2000" dirty="0">
                <a:latin typeface="Courier New" pitchFamily="49" charset="0"/>
                <a:cs typeface="Courier New" pitchFamily="49" charset="0"/>
              </a:rPr>
              <a:t> public static </a:t>
            </a:r>
            <a:r>
              <a:rPr lang="en-US" sz="2000" dirty="0">
                <a:solidFill>
                  <a:srgbClr val="FF0000"/>
                </a:solidFill>
                <a:latin typeface="Courier New" pitchFamily="49" charset="0"/>
                <a:cs typeface="Courier New" pitchFamily="49" charset="0"/>
              </a:rPr>
              <a:t>long</a:t>
            </a:r>
            <a:r>
              <a:rPr lang="en-US" sz="2000" dirty="0">
                <a:latin typeface="Courier New" pitchFamily="49" charset="0"/>
                <a:cs typeface="Courier New" pitchFamily="49" charset="0"/>
              </a:rPr>
              <a:t> f(</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x) </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if </a:t>
            </a:r>
            <a:r>
              <a:rPr lang="en-US" sz="2000" dirty="0" smtClean="0">
                <a:latin typeface="Courier New" pitchFamily="49" charset="0"/>
                <a:cs typeface="Courier New" pitchFamily="49" charset="0"/>
              </a:rPr>
              <a:t>(x </a:t>
            </a:r>
            <a:r>
              <a:rPr lang="en-US" sz="2000" dirty="0">
                <a:latin typeface="Courier New" pitchFamily="49" charset="0"/>
                <a:cs typeface="Courier New" pitchFamily="49" charset="0"/>
              </a:rPr>
              <a:t>== 1) {</a:t>
            </a:r>
          </a:p>
          <a:p>
            <a:r>
              <a:rPr lang="en-US" sz="2000" dirty="0">
                <a:latin typeface="Courier New" pitchFamily="49" charset="0"/>
                <a:cs typeface="Courier New" pitchFamily="49" charset="0"/>
              </a:rPr>
              <a:t>      return 1L;</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if </a:t>
            </a:r>
            <a:r>
              <a:rPr lang="en-US" sz="2000" dirty="0" smtClean="0">
                <a:latin typeface="Courier New" pitchFamily="49" charset="0"/>
                <a:cs typeface="Courier New" pitchFamily="49" charset="0"/>
              </a:rPr>
              <a:t>(x </a:t>
            </a:r>
            <a:r>
              <a:rPr lang="en-US" sz="2000" dirty="0">
                <a:latin typeface="Courier New" pitchFamily="49" charset="0"/>
                <a:cs typeface="Courier New" pitchFamily="49" charset="0"/>
              </a:rPr>
              <a:t>== 2) {</a:t>
            </a:r>
          </a:p>
          <a:p>
            <a:r>
              <a:rPr lang="en-US" sz="2000" dirty="0">
                <a:latin typeface="Courier New" pitchFamily="49" charset="0"/>
                <a:cs typeface="Courier New" pitchFamily="49" charset="0"/>
              </a:rPr>
              <a:t>      return 1L;</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long a[] = new </a:t>
            </a:r>
            <a:r>
              <a:rPr lang="en-US" sz="2000" dirty="0" smtClean="0">
                <a:latin typeface="Courier New" pitchFamily="49" charset="0"/>
                <a:cs typeface="Courier New" pitchFamily="49" charset="0"/>
              </a:rPr>
              <a:t>long[x </a:t>
            </a:r>
            <a:r>
              <a:rPr lang="en-US" sz="2000" dirty="0">
                <a:latin typeface="Courier New" pitchFamily="49" charset="0"/>
                <a:cs typeface="Courier New" pitchFamily="49" charset="0"/>
              </a:rPr>
              <a:t>+ 1];</a:t>
            </a:r>
          </a:p>
          <a:p>
            <a:r>
              <a:rPr lang="en-US" sz="2000" dirty="0">
                <a:latin typeface="Courier New" pitchFamily="49" charset="0"/>
                <a:cs typeface="Courier New" pitchFamily="49" charset="0"/>
              </a:rPr>
              <a:t>    a[1] = 1L;</a:t>
            </a:r>
          </a:p>
          <a:p>
            <a:r>
              <a:rPr lang="en-US" sz="2000" dirty="0">
                <a:latin typeface="Courier New" pitchFamily="49" charset="0"/>
                <a:cs typeface="Courier New" pitchFamily="49" charset="0"/>
              </a:rPr>
              <a:t>    a[2] = 1L;</a:t>
            </a:r>
          </a:p>
          <a:p>
            <a:r>
              <a:rPr lang="en-US" sz="2000" dirty="0">
                <a:latin typeface="Courier New" pitchFamily="49" charset="0"/>
                <a:cs typeface="Courier New" pitchFamily="49" charset="0"/>
              </a:rPr>
              <a:t>    for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i = 3; i &lt;= </a:t>
            </a:r>
            <a:r>
              <a:rPr lang="en-US" sz="2000" dirty="0" smtClean="0">
                <a:latin typeface="Courier New" pitchFamily="49" charset="0"/>
                <a:cs typeface="Courier New" pitchFamily="49" charset="0"/>
              </a:rPr>
              <a:t>x; </a:t>
            </a:r>
            <a:r>
              <a:rPr lang="en-US" sz="2000" dirty="0">
                <a:latin typeface="Courier New" pitchFamily="49" charset="0"/>
                <a:cs typeface="Courier New" pitchFamily="49" charset="0"/>
              </a:rPr>
              <a:t>i++) {</a:t>
            </a:r>
          </a:p>
          <a:p>
            <a:r>
              <a:rPr lang="en-US" sz="2000" dirty="0">
                <a:latin typeface="Courier New" pitchFamily="49" charset="0"/>
                <a:cs typeface="Courier New" pitchFamily="49" charset="0"/>
              </a:rPr>
              <a:t>      a[i] = a[i - 1] + a[i - 2];</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return </a:t>
            </a:r>
            <a:r>
              <a:rPr lang="en-US" sz="2000" dirty="0" smtClean="0">
                <a:latin typeface="Courier New" pitchFamily="49" charset="0"/>
                <a:cs typeface="Courier New" pitchFamily="49" charset="0"/>
              </a:rPr>
              <a:t>a[x];</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a:t>
            </a:r>
          </a:p>
        </p:txBody>
      </p:sp>
    </p:spTree>
    <p:extLst>
      <p:ext uri="{BB962C8B-B14F-4D97-AF65-F5344CB8AC3E}">
        <p14:creationId xmlns:p14="http://schemas.microsoft.com/office/powerpoint/2010/main" val="1528366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838200"/>
            <a:ext cx="9031666"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3330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34116EC-829B-4030-A045-AA98A9CA2E15}" type="slidenum">
              <a:rPr lang="en-US" sz="1400" smtClean="0"/>
              <a:pPr eaLnBrk="1" hangingPunct="1"/>
              <a:t>9</a:t>
            </a:fld>
            <a:endParaRPr lang="en-US" sz="1400" smtClean="0"/>
          </a:p>
        </p:txBody>
      </p:sp>
      <p:sp>
        <p:nvSpPr>
          <p:cNvPr id="14339" name="Rectangle 2"/>
          <p:cNvSpPr>
            <a:spLocks noGrp="1" noChangeArrowheads="1"/>
          </p:cNvSpPr>
          <p:nvPr>
            <p:ph type="title"/>
          </p:nvPr>
        </p:nvSpPr>
        <p:spPr/>
        <p:txBody>
          <a:bodyPr/>
          <a:lstStyle/>
          <a:p>
            <a:pPr eaLnBrk="1" hangingPunct="1"/>
            <a:r>
              <a:rPr lang="en-US" dirty="0" smtClean="0">
                <a:solidFill>
                  <a:srgbClr val="0070C0"/>
                </a:solidFill>
              </a:rPr>
              <a:t>Recursion or Iteration?</a:t>
            </a:r>
          </a:p>
        </p:txBody>
      </p:sp>
      <p:sp>
        <p:nvSpPr>
          <p:cNvPr id="14340" name="Rectangle 3"/>
          <p:cNvSpPr>
            <a:spLocks noGrp="1" noChangeArrowheads="1"/>
          </p:cNvSpPr>
          <p:nvPr>
            <p:ph type="body" idx="1"/>
          </p:nvPr>
        </p:nvSpPr>
        <p:spPr/>
        <p:txBody>
          <a:bodyPr>
            <a:normAutofit fontScale="92500" lnSpcReduction="10000"/>
          </a:bodyPr>
          <a:lstStyle/>
          <a:p>
            <a:pPr eaLnBrk="1" hangingPunct="1">
              <a:spcBef>
                <a:spcPct val="30000"/>
              </a:spcBef>
            </a:pPr>
            <a:r>
              <a:rPr lang="en-US" dirty="0" smtClean="0">
                <a:cs typeface="Times New Roman" pitchFamily="18" charset="0"/>
              </a:rPr>
              <a:t>Two ways to solve particular problem:</a:t>
            </a:r>
          </a:p>
          <a:p>
            <a:pPr lvl="1" eaLnBrk="1" hangingPunct="1">
              <a:spcBef>
                <a:spcPct val="30000"/>
              </a:spcBef>
            </a:pPr>
            <a:r>
              <a:rPr lang="en-US" dirty="0" smtClean="0">
                <a:cs typeface="Times New Roman" pitchFamily="18" charset="0"/>
              </a:rPr>
              <a:t>Iteration and</a:t>
            </a:r>
          </a:p>
          <a:p>
            <a:pPr lvl="1" eaLnBrk="1" hangingPunct="1">
              <a:spcBef>
                <a:spcPct val="30000"/>
              </a:spcBef>
            </a:pPr>
            <a:r>
              <a:rPr lang="en-US" dirty="0" smtClean="0">
                <a:cs typeface="Times New Roman" pitchFamily="18" charset="0"/>
              </a:rPr>
              <a:t>Recursion.</a:t>
            </a:r>
          </a:p>
          <a:p>
            <a:pPr eaLnBrk="1" hangingPunct="1">
              <a:spcBef>
                <a:spcPct val="30000"/>
              </a:spcBef>
            </a:pPr>
            <a:r>
              <a:rPr lang="en-US" dirty="0" smtClean="0">
                <a:cs typeface="Times New Roman" pitchFamily="18" charset="0"/>
              </a:rPr>
              <a:t>Iterative control structures use looping to repeat a set of statements.</a:t>
            </a:r>
            <a:r>
              <a:rPr lang="en-US" dirty="0" smtClean="0"/>
              <a:t> </a:t>
            </a:r>
          </a:p>
          <a:p>
            <a:pPr eaLnBrk="1" hangingPunct="1">
              <a:spcBef>
                <a:spcPct val="30000"/>
              </a:spcBef>
            </a:pPr>
            <a:r>
              <a:rPr lang="en-US" dirty="0" smtClean="0"/>
              <a:t>Tradeoffs between two options.</a:t>
            </a:r>
          </a:p>
          <a:p>
            <a:pPr lvl="1" eaLnBrk="1" hangingPunct="1">
              <a:spcBef>
                <a:spcPct val="30000"/>
              </a:spcBef>
            </a:pPr>
            <a:r>
              <a:rPr lang="en-US" dirty="0" smtClean="0"/>
              <a:t>Sometimes recursive solution is easier.</a:t>
            </a:r>
          </a:p>
          <a:p>
            <a:pPr lvl="1" eaLnBrk="1" hangingPunct="1">
              <a:spcBef>
                <a:spcPct val="30000"/>
              </a:spcBef>
            </a:pPr>
            <a:r>
              <a:rPr lang="en-US" dirty="0" smtClean="0"/>
              <a:t>Recursive solution is often slower. Often, </a:t>
            </a:r>
            <a:r>
              <a:rPr lang="en-US" dirty="0" smtClean="0">
                <a:solidFill>
                  <a:srgbClr val="FF0000"/>
                </a:solidFill>
              </a:rPr>
              <a:t>stack overflow</a:t>
            </a:r>
            <a:r>
              <a:rPr lang="en-US" dirty="0" smtClean="0"/>
              <a:t>.</a:t>
            </a:r>
          </a:p>
        </p:txBody>
      </p:sp>
    </p:spTree>
    <p:extLst>
      <p:ext uri="{BB962C8B-B14F-4D97-AF65-F5344CB8AC3E}">
        <p14:creationId xmlns:p14="http://schemas.microsoft.com/office/powerpoint/2010/main" val="1493362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633</TotalTime>
  <Words>3907</Words>
  <Application>Microsoft Office PowerPoint</Application>
  <PresentationFormat>On-screen Show (4:3)</PresentationFormat>
  <Paragraphs>533</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Recursion</vt:lpstr>
      <vt:lpstr>Overview</vt:lpstr>
      <vt:lpstr>Example of Recursive Definition</vt:lpstr>
      <vt:lpstr>Example Solution</vt:lpstr>
      <vt:lpstr>PowerPoint Presentation</vt:lpstr>
      <vt:lpstr>Dynamic Programming</vt:lpstr>
      <vt:lpstr>Dynamic Programming Solution</vt:lpstr>
      <vt:lpstr>PowerPoint Presentation</vt:lpstr>
      <vt:lpstr>Recursion or Iteration?</vt:lpstr>
      <vt:lpstr>Tower of Hanoi Problem</vt:lpstr>
      <vt:lpstr>Recursive Solution</vt:lpstr>
      <vt:lpstr>Keys to a Recursive Solution</vt:lpstr>
      <vt:lpstr>Stack</vt:lpstr>
      <vt:lpstr>Internal Details of a Recursive Call</vt:lpstr>
      <vt:lpstr>Example Factorial Method</vt:lpstr>
      <vt:lpstr>PowerPoint Presentation</vt:lpstr>
      <vt:lpstr>Tail Recursion</vt:lpstr>
      <vt:lpstr>Non-recursive Version of Factorial</vt:lpstr>
      <vt:lpstr>Guessing Game</vt:lpstr>
      <vt:lpstr>PowerPoint Presentation</vt:lpstr>
      <vt:lpstr>PowerPoint Presentation</vt:lpstr>
      <vt:lpstr>Binary Search</vt:lpstr>
      <vt:lpstr>PowerPoint Presentation</vt:lpstr>
      <vt:lpstr>PowerPoint Presentation</vt:lpstr>
      <vt:lpstr>Bubble Sort</vt:lpstr>
      <vt:lpstr>PowerPoint Presentation</vt:lpstr>
      <vt:lpstr>PowerPoint Presentation</vt:lpstr>
      <vt:lpstr>PowerPoint Presentation</vt:lpstr>
      <vt:lpstr>Selection Sort</vt:lpstr>
      <vt:lpstr>PowerPoint Presentation</vt:lpstr>
      <vt:lpstr>PowerPoint Presentation</vt:lpstr>
      <vt:lpstr>Non-recursive Solution</vt:lpstr>
      <vt:lpstr>Insertion Sort</vt:lpstr>
      <vt:lpstr>PowerPoint Presentation</vt:lpstr>
      <vt:lpstr>PowerPoint Presentation</vt:lpstr>
      <vt:lpstr>PowerPoint Presentation</vt:lpstr>
      <vt:lpstr>Running Time of Sorting Algorithm</vt:lpstr>
      <vt:lpstr>Quick Sort</vt:lpstr>
      <vt:lpstr>PowerPoint Presentation</vt:lpstr>
      <vt:lpstr>PowerPoint Presentation</vt:lpstr>
      <vt:lpstr>Merge Sort</vt:lpstr>
      <vt:lpstr>PowerPoint Presentation</vt:lpstr>
      <vt:lpstr>PowerPoint Presentation</vt:lpstr>
      <vt:lpstr>PowerPoint Presentation</vt:lpstr>
      <vt:lpstr>PowerPoint Presentation</vt:lpstr>
      <vt:lpstr>Summary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Recursion</dc:title>
  <dc:creator>lubo</dc:creator>
  <cp:lastModifiedBy>lubo</cp:lastModifiedBy>
  <cp:revision>24</cp:revision>
  <dcterms:created xsi:type="dcterms:W3CDTF">2006-08-16T00:00:00Z</dcterms:created>
  <dcterms:modified xsi:type="dcterms:W3CDTF">2014-04-24T17:07:47Z</dcterms:modified>
</cp:coreProperties>
</file>