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Java Applets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667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Creating Popup Windows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Sometimes, we want to create Java applets in their own windows. For example, we can create a button in the webpage. When this button is pressed, a new windows can open.</a:t>
            </a:r>
          </a:p>
          <a:p>
            <a:r>
              <a:rPr lang="en-US" sz="2400" dirty="0" smtClean="0"/>
              <a:t>The next slide shows an example of a calculator app. When the button is pressed, a new window with a calculator is displayed.</a:t>
            </a:r>
          </a:p>
          <a:p>
            <a:r>
              <a:rPr lang="en-US" sz="2400" dirty="0" smtClean="0"/>
              <a:t>When the button is pressed again, the window is hidden.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1055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8494633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java.awt.event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MyApplet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JApplet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calcButton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("Calculator");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frame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frame.setTitle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("Calculator");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frame.setSize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(200,200);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CalculatorPanel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calcButton.addActionListener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frame.setVisible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frame.isVisible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}});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calcButton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44316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Tic-Tac-Toe Game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will create a Java applet for the Tic-Tac-Toe game.</a:t>
            </a:r>
          </a:p>
          <a:p>
            <a:r>
              <a:rPr lang="en-US" sz="2400" dirty="0" smtClean="0"/>
              <a:t>The game will be embedded inside a web browser and no new window will be opened.</a:t>
            </a:r>
          </a:p>
          <a:p>
            <a:r>
              <a:rPr lang="en-US" sz="2400" dirty="0" smtClean="0"/>
              <a:t>The shapes to be displayed for 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/>
              <a:t> will be from images.</a:t>
            </a:r>
          </a:p>
          <a:p>
            <a:r>
              <a:rPr lang="en-US" sz="2400" dirty="0" smtClean="0"/>
              <a:t>Our </a:t>
            </a:r>
            <a:r>
              <a:rPr lang="en-US" sz="2400" dirty="0" smtClean="0">
                <a:solidFill>
                  <a:srgbClr val="FF0000"/>
                </a:solidFill>
              </a:rPr>
              <a:t>Artificial Intelligence (AI) </a:t>
            </a:r>
            <a:r>
              <a:rPr lang="en-US" sz="2400" dirty="0" smtClean="0"/>
              <a:t>will play good, but it will be possible to beat the game.</a:t>
            </a:r>
          </a:p>
          <a:p>
            <a:r>
              <a:rPr lang="en-US" sz="2400" dirty="0" smtClean="0"/>
              <a:t>Our board will consist of nine squares. We will start by writing a </a:t>
            </a:r>
            <a:r>
              <a:rPr lang="en-US" sz="2400" dirty="0" smtClean="0">
                <a:solidFill>
                  <a:srgbClr val="FF0000"/>
                </a:solidFill>
              </a:rPr>
              <a:t>Square</a:t>
            </a:r>
            <a:r>
              <a:rPr lang="en-US" sz="2400" dirty="0" smtClean="0"/>
              <a:t> class that </a:t>
            </a:r>
            <a:r>
              <a:rPr lang="en-US" sz="2400" dirty="0" smtClean="0"/>
              <a:t>will be </a:t>
            </a:r>
            <a:r>
              <a:rPr lang="en-US" sz="2400" dirty="0" smtClean="0"/>
              <a:t>responsible for displaying </a:t>
            </a:r>
            <a:r>
              <a:rPr lang="en-US" sz="2400" dirty="0" smtClean="0"/>
              <a:t>and changing a square.</a:t>
            </a:r>
            <a:endParaRPr lang="en-US" sz="2400" dirty="0" smtClean="0"/>
          </a:p>
          <a:p>
            <a:r>
              <a:rPr lang="en-US" sz="2400" dirty="0" smtClean="0"/>
              <a:t>In other words, our design will be bottom-up.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3890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-70912"/>
            <a:ext cx="8458200" cy="7100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7239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81000"/>
            <a:ext cx="6494085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java.awt.geom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.*;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Square extends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Rectangle2D.Double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(char c)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(c == 'x')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(c == 'o')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placeCharacter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(char c)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(c == 'x')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818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19100"/>
            <a:ext cx="9264075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(c == 'o')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clear()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hasValue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||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Square(double x, double y, double dx, double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super(x, y, dx,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77126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8686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(Graphics2D g2, Image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xImage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Image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oImage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g2.draw(super.getBounds2D());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g2.drawImage(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xImage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()+1 ,(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()+1,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()-2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getHeight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()-2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null);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g2.drawImage(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oImage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()+1,(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+1,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()-2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getHeight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()-2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null);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855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Notes </a:t>
            </a:r>
            <a:r>
              <a:rPr lang="en-US" dirty="0" smtClean="0">
                <a:solidFill>
                  <a:srgbClr val="0070C0"/>
                </a:solidFill>
              </a:rPr>
              <a:t>on the </a:t>
            </a:r>
            <a:r>
              <a:rPr lang="en-US" dirty="0" smtClean="0">
                <a:solidFill>
                  <a:srgbClr val="FF0000"/>
                </a:solidFill>
              </a:rPr>
              <a:t>Square</a:t>
            </a:r>
            <a:r>
              <a:rPr lang="en-US" dirty="0" smtClean="0">
                <a:solidFill>
                  <a:srgbClr val="0070C0"/>
                </a:solidFill>
              </a:rPr>
              <a:t> Class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isX</a:t>
            </a:r>
            <a:r>
              <a:rPr lang="en-US" sz="2400" dirty="0" smtClean="0"/>
              <a:t> and </a:t>
            </a:r>
            <a:r>
              <a:rPr lang="en-US" sz="2400" dirty="0" err="1" smtClean="0">
                <a:solidFill>
                  <a:srgbClr val="0070C0"/>
                </a:solidFill>
              </a:rPr>
              <a:t>isO</a:t>
            </a:r>
            <a:r>
              <a:rPr lang="en-US" sz="2400" dirty="0" smtClean="0"/>
              <a:t> variables tells us if the square is an 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dirty="0" smtClean="0"/>
              <a:t> or an </a:t>
            </a:r>
            <a:r>
              <a:rPr lang="en-US" sz="2400" dirty="0" smtClean="0">
                <a:solidFill>
                  <a:srgbClr val="0070C0"/>
                </a:solidFill>
              </a:rPr>
              <a:t>O</a:t>
            </a:r>
            <a:r>
              <a:rPr lang="en-US" sz="2400" dirty="0" smtClean="0"/>
              <a:t>. Note that it is impossible that both of them are true. We cannot have a single Boolean variable because we have three possibilities: cell empty, cell X, cell O.</a:t>
            </a:r>
          </a:p>
          <a:p>
            <a:r>
              <a:rPr lang="en-US" sz="2400" dirty="0" smtClean="0"/>
              <a:t>The class inherits from </a:t>
            </a:r>
            <a:r>
              <a:rPr lang="en-US" sz="2400" dirty="0" smtClean="0">
                <a:solidFill>
                  <a:srgbClr val="0070C0"/>
                </a:solidFill>
              </a:rPr>
              <a:t>Rectangle2D.Double</a:t>
            </a:r>
            <a:r>
              <a:rPr lang="en-US" sz="2400" dirty="0" smtClean="0"/>
              <a:t>. This is the surrounding rectangle.</a:t>
            </a:r>
          </a:p>
          <a:p>
            <a:r>
              <a:rPr lang="en-US" sz="2400" dirty="0" smtClean="0"/>
              <a:t>A square is drawn </a:t>
            </a:r>
            <a:r>
              <a:rPr lang="en-US" sz="2400" dirty="0" smtClean="0"/>
              <a:t>by </a:t>
            </a:r>
            <a:r>
              <a:rPr lang="en-US" sz="2400" dirty="0" smtClean="0"/>
              <a:t>drawing the surrounding rectangle and the image </a:t>
            </a:r>
            <a:r>
              <a:rPr lang="en-US" sz="2400" dirty="0" smtClean="0"/>
              <a:t>inside it. For the </a:t>
            </a:r>
            <a:r>
              <a:rPr lang="en-US" sz="2400" dirty="0" err="1" smtClean="0">
                <a:solidFill>
                  <a:srgbClr val="FF0000"/>
                </a:solidFill>
              </a:rPr>
              <a:t>drawImage</a:t>
            </a:r>
            <a:r>
              <a:rPr lang="en-US" sz="2400" dirty="0" smtClean="0"/>
              <a:t> method, </a:t>
            </a:r>
            <a:r>
              <a:rPr lang="en-US" sz="2400" dirty="0" smtClean="0"/>
              <a:t>second </a:t>
            </a:r>
            <a:r>
              <a:rPr lang="en-US" sz="2400" dirty="0" smtClean="0"/>
              <a:t>and </a:t>
            </a:r>
            <a:r>
              <a:rPr lang="en-US" sz="2400" dirty="0" smtClean="0"/>
              <a:t>third </a:t>
            </a:r>
            <a:r>
              <a:rPr lang="en-US" sz="2400" dirty="0" smtClean="0"/>
              <a:t>arguments are top left corner. </a:t>
            </a:r>
            <a:r>
              <a:rPr lang="en-US" sz="2400" dirty="0" smtClean="0"/>
              <a:t>Fourth and fifth arguments </a:t>
            </a:r>
            <a:r>
              <a:rPr lang="en-US" sz="2400" dirty="0" smtClean="0"/>
              <a:t>are width and height of image! Last argument is null.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4794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802410" cy="747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java.net.*;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javax.imageio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TicTacToe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JApplet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&lt;Square&gt;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squares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&lt;&gt;();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Image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xImage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oImage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initBoard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squares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&lt;&gt;();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Dimension d =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double dx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d.getWidth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/ 3.0;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d.getHeight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/ 3.0;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 = 0; x &lt; 3; x++)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y = 0; y &lt; 3; y++)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squares.add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Square(x * dx, y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dx,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repaint();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85710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9110186" cy="66787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try {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xImage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ImageIO.read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(new URL(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getCodeBase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(), 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                    "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images/x.jpg"));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oImage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ImageIO.read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(new URL(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getCodeBase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(), 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                    "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images/o.jpg"));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 catch (Exception exception)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initBoard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addMouseListener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MyMouseListener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The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geSize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method gives us the size of the applet. We divide it in </a:t>
            </a:r>
            <a:endParaRPr lang="en-US" sz="2400" dirty="0" smtClean="0">
              <a:cs typeface="Courier New" pitchFamily="49" charset="0"/>
            </a:endParaRPr>
          </a:p>
          <a:p>
            <a:r>
              <a:rPr lang="en-US" sz="2400" dirty="0" smtClean="0">
                <a:cs typeface="Courier New" pitchFamily="49" charset="0"/>
              </a:rPr>
              <a:t>a </a:t>
            </a:r>
            <a:r>
              <a:rPr lang="en-US" sz="2400" dirty="0" smtClean="0">
                <a:cs typeface="Courier New" pitchFamily="49" charset="0"/>
              </a:rPr>
              <a:t>3x3 </a:t>
            </a:r>
            <a:r>
              <a:rPr lang="en-US" sz="2400" dirty="0" smtClean="0">
                <a:cs typeface="Courier New" pitchFamily="49" charset="0"/>
              </a:rPr>
              <a:t>grid</a:t>
            </a:r>
            <a:r>
              <a:rPr lang="en-US" sz="2400" dirty="0" smtClean="0">
                <a:cs typeface="Courier New" pitchFamily="49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The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mageIO.read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method reads the image. The images must be </a:t>
            </a:r>
          </a:p>
          <a:p>
            <a:r>
              <a:rPr lang="en-US" sz="2400" dirty="0" smtClean="0">
                <a:cs typeface="Courier New" pitchFamily="49" charset="0"/>
              </a:rPr>
              <a:t>stored in the image subdirectory of the 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codebase </a:t>
            </a:r>
            <a:r>
              <a:rPr lang="en-US" sz="2400" dirty="0" smtClean="0">
                <a:cs typeface="Courier New" pitchFamily="49" charset="0"/>
              </a:rPr>
              <a:t>directory. The </a:t>
            </a:r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URL</a:t>
            </a:r>
            <a:endParaRPr lang="en-US" sz="2400" dirty="0" smtClean="0">
              <a:cs typeface="Courier New" pitchFamily="49" charset="0"/>
            </a:endParaRPr>
          </a:p>
          <a:p>
            <a:r>
              <a:rPr lang="en-US" sz="2400" dirty="0" smtClean="0">
                <a:cs typeface="Courier New" pitchFamily="49" charset="0"/>
              </a:rPr>
              <a:t>class takes as input the name of the main directory and a relative file </a:t>
            </a:r>
          </a:p>
          <a:p>
            <a:r>
              <a:rPr lang="en-US" sz="2400" dirty="0" smtClean="0">
                <a:cs typeface="Courier New" pitchFamily="49" charset="0"/>
              </a:rPr>
              <a:t>name.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The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getCodeBase</a:t>
            </a:r>
            <a:r>
              <a:rPr lang="en-US" sz="2400" dirty="0" smtClean="0">
                <a:cs typeface="Courier New" pitchFamily="49" charset="0"/>
              </a:rPr>
              <a:t> method gets the value of the </a:t>
            </a:r>
            <a:r>
              <a:rPr lang="en-US" sz="2400" dirty="0" err="1" smtClean="0">
                <a:solidFill>
                  <a:srgbClr val="0070C0"/>
                </a:solidFill>
                <a:cs typeface="Courier New" pitchFamily="49" charset="0"/>
              </a:rPr>
              <a:t>codeBase</a:t>
            </a:r>
            <a:r>
              <a:rPr lang="en-US" sz="2400" dirty="0" smtClean="0">
                <a:cs typeface="Courier New" pitchFamily="49" charset="0"/>
              </a:rPr>
              <a:t> variable.</a:t>
            </a:r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91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Overview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Java Applet allows us to run a Java program from a web browser.</a:t>
            </a:r>
          </a:p>
          <a:p>
            <a:r>
              <a:rPr lang="en-US" sz="2400" dirty="0" smtClean="0"/>
              <a:t>Usually, just the </a:t>
            </a:r>
            <a:r>
              <a:rPr lang="en-US" sz="2400" dirty="0" smtClean="0">
                <a:solidFill>
                  <a:srgbClr val="0070C0"/>
                </a:solidFill>
              </a:rPr>
              <a:t>.class </a:t>
            </a:r>
            <a:r>
              <a:rPr lang="en-US" sz="2400" dirty="0" smtClean="0"/>
              <a:t>file is sent to the client. In order for this to work, the client must also have a </a:t>
            </a:r>
            <a:r>
              <a:rPr lang="en-US" sz="2400" dirty="0" smtClean="0">
                <a:solidFill>
                  <a:srgbClr val="0070C0"/>
                </a:solidFill>
              </a:rPr>
              <a:t>Java Virtual Machine </a:t>
            </a:r>
            <a:r>
              <a:rPr lang="en-US" sz="2400" dirty="0" smtClean="0"/>
              <a:t>(JVM) installed.</a:t>
            </a:r>
          </a:p>
          <a:p>
            <a:r>
              <a:rPr lang="en-US" sz="2400" dirty="0" smtClean="0"/>
              <a:t>We will show how to write Java applets and HTML files that use them.</a:t>
            </a:r>
          </a:p>
          <a:p>
            <a:r>
              <a:rPr lang="en-US" sz="2400" dirty="0" smtClean="0"/>
              <a:t>We will show an example of a Tic-Tac-Toe Java applet.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5707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Painting Inside an Applet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We need to use the method </a:t>
            </a:r>
            <a:r>
              <a:rPr lang="en-US" sz="2400" dirty="0" smtClean="0">
                <a:solidFill>
                  <a:srgbClr val="FF0000"/>
                </a:solidFill>
              </a:rPr>
              <a:t>paint</a:t>
            </a:r>
            <a:r>
              <a:rPr lang="en-US" sz="2400" dirty="0" smtClean="0"/>
              <a:t> instead of </a:t>
            </a:r>
            <a:r>
              <a:rPr lang="en-US" sz="2400" dirty="0" err="1" smtClean="0">
                <a:solidFill>
                  <a:srgbClr val="0070C0"/>
                </a:solidFill>
              </a:rPr>
              <a:t>paintComponent</a:t>
            </a:r>
            <a:r>
              <a:rPr lang="en-US" sz="2400" dirty="0" smtClean="0"/>
              <a:t>. The reason is that we are inside a </a:t>
            </a:r>
            <a:r>
              <a:rPr lang="en-US" sz="2400" dirty="0" err="1" smtClean="0">
                <a:solidFill>
                  <a:srgbClr val="0070C0"/>
                </a:solidFill>
              </a:rPr>
              <a:t>JApplet</a:t>
            </a:r>
            <a:r>
              <a:rPr lang="en-US" sz="2400" dirty="0" smtClean="0"/>
              <a:t> and not a </a:t>
            </a:r>
            <a:r>
              <a:rPr lang="en-US" sz="2400" dirty="0" err="1" smtClean="0">
                <a:solidFill>
                  <a:srgbClr val="0070C0"/>
                </a:solidFill>
              </a:rPr>
              <a:t>JPanel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In our case, we will just call the method </a:t>
            </a:r>
            <a:r>
              <a:rPr lang="en-US" sz="2400" dirty="0" smtClean="0">
                <a:solidFill>
                  <a:srgbClr val="0070C0"/>
                </a:solidFill>
              </a:rPr>
              <a:t>draw</a:t>
            </a:r>
            <a:r>
              <a:rPr lang="en-US" sz="2400" dirty="0" smtClean="0"/>
              <a:t> on each square.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(Graphics g) {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super.paint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(g);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 Graphics2D g2 = (Graphics2D) g;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 g2.setColor(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 for (Square r :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squares)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r.</a:t>
            </a:r>
            <a:r>
              <a:rPr lang="en-US" sz="22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(g2,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xImage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oImage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23741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Responding to Mouse Clicks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the user </a:t>
            </a:r>
            <a:r>
              <a:rPr lang="en-US" sz="2400" dirty="0" smtClean="0"/>
              <a:t>presses </a:t>
            </a:r>
            <a:r>
              <a:rPr lang="en-US" sz="2400" dirty="0" smtClean="0"/>
              <a:t>a mouse button, we will check which square the mouse is over. We will use the method </a:t>
            </a:r>
            <a:r>
              <a:rPr lang="en-US" sz="2400" dirty="0" smtClean="0">
                <a:solidFill>
                  <a:srgbClr val="0070C0"/>
                </a:solidFill>
              </a:rPr>
              <a:t>contains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0070C0"/>
                </a:solidFill>
              </a:rPr>
              <a:t>Rectangle2D</a:t>
            </a:r>
            <a:r>
              <a:rPr lang="en-US" sz="2400" dirty="0" smtClean="0"/>
              <a:t> to do so.</a:t>
            </a:r>
          </a:p>
          <a:p>
            <a:r>
              <a:rPr lang="en-US" sz="2400" dirty="0" smtClean="0"/>
              <a:t>If the square has no value, we will place an 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dirty="0" smtClean="0"/>
              <a:t> in it. If the game is not over, we will compute the computer move and also place it on the board.</a:t>
            </a:r>
          </a:p>
          <a:p>
            <a:r>
              <a:rPr lang="en-US" sz="2400" dirty="0" smtClean="0"/>
              <a:t>If at any point the game is over, we will exit the method.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113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7109639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MyMouseListener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MouseAdapter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mousePressed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MouseEvent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for (Square r : squares)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r.contains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e.getPoint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if (!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r.hasValue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r.placeCharacter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('x');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repaint();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isGameOver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return;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computerMove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repaint();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isGameOver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return;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3258273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Checking for Win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602672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4343400"/>
            <a:ext cx="815050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Win is when there is vertical, horizontal, or diagonal line with</a:t>
            </a:r>
          </a:p>
          <a:p>
            <a:r>
              <a:rPr lang="en-US" sz="2400" dirty="0" smtClean="0"/>
              <a:t>the character 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dirty="0" smtClean="0"/>
              <a:t> or </a:t>
            </a:r>
            <a:r>
              <a:rPr lang="en-US" sz="2400" dirty="0" smtClean="0">
                <a:solidFill>
                  <a:srgbClr val="0070C0"/>
                </a:solidFill>
              </a:rPr>
              <a:t>O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We will create a method that check if the character </a:t>
            </a:r>
            <a:r>
              <a:rPr lang="en-US" sz="2400" dirty="0" smtClean="0">
                <a:solidFill>
                  <a:srgbClr val="0070C0"/>
                </a:solidFill>
              </a:rPr>
              <a:t>c</a:t>
            </a:r>
            <a:r>
              <a:rPr lang="en-US" sz="2400" dirty="0" smtClean="0"/>
              <a:t> wins.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It will call a method </a:t>
            </a:r>
            <a:r>
              <a:rPr lang="en-US" sz="2400" dirty="0" err="1" smtClean="0">
                <a:solidFill>
                  <a:srgbClr val="0070C0"/>
                </a:solidFill>
              </a:rPr>
              <a:t>isLine</a:t>
            </a:r>
            <a:r>
              <a:rPr lang="en-US" sz="2400" dirty="0" smtClean="0"/>
              <a:t> that checks if the specified line</a:t>
            </a:r>
          </a:p>
          <a:p>
            <a:r>
              <a:rPr lang="en-US" sz="2400" dirty="0" smtClean="0"/>
              <a:t>is all filled with the same input character.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6941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6200"/>
            <a:ext cx="9571851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isLine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j,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k, char c)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return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squares.get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(i).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squares.get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(j).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(c) &amp;&amp;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squares.get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wins(char c)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 = 0; i &lt; 3; i++)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isLine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(3 * i, 3 * i + 1, 3 * i + 2, c)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||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hr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isLine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(i, i + 3, i + 6, c))) {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//vertical line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return true;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isLine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(0, 4, 8, c) ||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isLine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(2, 4, 6, 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)){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diagonal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return false;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53061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isBoardFull</a:t>
            </a:r>
            <a:r>
              <a:rPr lang="en-US" dirty="0" smtClean="0">
                <a:solidFill>
                  <a:srgbClr val="0070C0"/>
                </a:solidFill>
              </a:rPr>
              <a:t> Method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Checks to see if the board is full.</a:t>
            </a:r>
          </a:p>
          <a:p>
            <a:r>
              <a:rPr lang="en-US" sz="2400" dirty="0" smtClean="0"/>
              <a:t>If there is a square that does not have a value, </a:t>
            </a:r>
            <a:r>
              <a:rPr lang="en-US" sz="2400" dirty="0" smtClean="0"/>
              <a:t>then the </a:t>
            </a:r>
            <a:r>
              <a:rPr lang="en-US" sz="2400" dirty="0" smtClean="0"/>
              <a:t>method returns </a:t>
            </a:r>
            <a:r>
              <a:rPr lang="en-US" sz="2400" dirty="0" smtClean="0">
                <a:solidFill>
                  <a:srgbClr val="0070C0"/>
                </a:solidFill>
              </a:rPr>
              <a:t>false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If all squares have a value, </a:t>
            </a:r>
            <a:r>
              <a:rPr lang="en-US" sz="2400" dirty="0" smtClean="0"/>
              <a:t> then the </a:t>
            </a:r>
            <a:r>
              <a:rPr lang="en-US" sz="2400" dirty="0" smtClean="0"/>
              <a:t>method returns </a:t>
            </a:r>
            <a:r>
              <a:rPr lang="en-US" sz="2400" dirty="0" smtClean="0">
                <a:solidFill>
                  <a:srgbClr val="0070C0"/>
                </a:solidFill>
              </a:rPr>
              <a:t>true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>
                <a:solidFill>
                  <a:srgbClr val="0070C0"/>
                </a:solidFill>
              </a:rPr>
              <a:t>isGameOver</a:t>
            </a:r>
            <a:r>
              <a:rPr lang="en-US" sz="2400" dirty="0" smtClean="0"/>
              <a:t> method is shown on next slide. It simply checks if </a:t>
            </a:r>
            <a:r>
              <a:rPr lang="en-US" sz="2400" dirty="0" smtClean="0">
                <a:solidFill>
                  <a:srgbClr val="0070C0"/>
                </a:solidFill>
              </a:rPr>
              <a:t>X</a:t>
            </a:r>
            <a:r>
              <a:rPr lang="en-US" sz="2400" dirty="0" smtClean="0"/>
              <a:t> wins, if </a:t>
            </a:r>
            <a:r>
              <a:rPr lang="en-US" sz="2400" dirty="0" smtClean="0">
                <a:solidFill>
                  <a:srgbClr val="0070C0"/>
                </a:solidFill>
              </a:rPr>
              <a:t>Y</a:t>
            </a:r>
            <a:r>
              <a:rPr lang="en-US" sz="2400" dirty="0" smtClean="0"/>
              <a:t> wins, or if the board is full.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91333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648521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isGameOver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if (wins('o'))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JOptionPane.showMessageDialog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(this, "I win!");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initBoard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//restart game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if (wins('x'))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JOptionPane.showMessageDialog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(this, "You win!");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initBoard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//restart game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isBoardFull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JOptionPane.showMessageDialog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(this, "It's a tie!");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initBoard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//restart game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return false;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JOPtionPane.showMessageDialog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displays text in modal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//dialog, 1st parameter is parent window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5026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computerMove</a:t>
            </a:r>
            <a:r>
              <a:rPr lang="en-US" dirty="0" smtClean="0">
                <a:solidFill>
                  <a:srgbClr val="0070C0"/>
                </a:solidFill>
              </a:rPr>
              <a:t> method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If middle is empty, we always play there</a:t>
            </a:r>
          </a:p>
          <a:p>
            <a:r>
              <a:rPr lang="en-US" sz="2400" dirty="0" smtClean="0"/>
              <a:t>Otherwise, we go through all the squares and check their </a:t>
            </a:r>
            <a:r>
              <a:rPr lang="en-US" sz="2400" dirty="0" smtClean="0"/>
              <a:t>score.</a:t>
            </a:r>
            <a:endParaRPr lang="en-US" sz="2400" dirty="0" smtClean="0"/>
          </a:p>
          <a:p>
            <a:r>
              <a:rPr lang="en-US" sz="2400" dirty="0" smtClean="0"/>
              <a:t>We place </a:t>
            </a:r>
            <a:r>
              <a:rPr lang="en-US" sz="2400" dirty="0" smtClean="0">
                <a:solidFill>
                  <a:srgbClr val="0070C0"/>
                </a:solidFill>
              </a:rPr>
              <a:t>O</a:t>
            </a:r>
            <a:r>
              <a:rPr lang="en-US" sz="2400" dirty="0" smtClean="0"/>
              <a:t> at the square with the highest </a:t>
            </a:r>
            <a:r>
              <a:rPr lang="en-US" sz="2400" dirty="0" smtClean="0"/>
              <a:t>score.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2173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95629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computerMove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if (!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squares.get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(4).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hasValue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 { // if middle is empty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squares.get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(4).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placeCharacter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('o');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Square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bestRectangle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squares.get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best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computeScore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bestRectangle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for (Square r : squares)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computeScore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(r) &gt; best)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best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computeScore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(r);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bestRectangle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r;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bestRectangle.placeCharacter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('o');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604975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computeScore</a:t>
            </a:r>
            <a:r>
              <a:rPr lang="en-US" dirty="0" smtClean="0">
                <a:solidFill>
                  <a:srgbClr val="0070C0"/>
                </a:solidFill>
              </a:rPr>
              <a:t> Method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If the square is not empty, score is 0. Placing a character on a full square is a terrible choice.</a:t>
            </a:r>
          </a:p>
          <a:p>
            <a:r>
              <a:rPr lang="en-US" sz="2400" dirty="0" smtClean="0"/>
              <a:t>If we can win with our next move, then we should play it. This is our best option. </a:t>
            </a:r>
            <a:r>
              <a:rPr lang="en-US" sz="2400" dirty="0" smtClean="0">
                <a:solidFill>
                  <a:srgbClr val="FF0000"/>
                </a:solidFill>
              </a:rPr>
              <a:t>Score = 4.</a:t>
            </a:r>
          </a:p>
          <a:p>
            <a:r>
              <a:rPr lang="en-US" sz="2400" dirty="0" smtClean="0"/>
              <a:t>If we can prevent the human from winning with their next move, this is the second best option. </a:t>
            </a:r>
            <a:r>
              <a:rPr lang="en-US" sz="2400" dirty="0" smtClean="0">
                <a:solidFill>
                  <a:srgbClr val="FF0000"/>
                </a:solidFill>
              </a:rPr>
              <a:t>Score = 3.</a:t>
            </a:r>
          </a:p>
          <a:p>
            <a:r>
              <a:rPr lang="en-US" sz="2400" dirty="0" smtClean="0"/>
              <a:t>In all other cases, we will set </a:t>
            </a:r>
            <a:r>
              <a:rPr lang="en-US" sz="2400" dirty="0" smtClean="0">
                <a:solidFill>
                  <a:srgbClr val="FF0000"/>
                </a:solidFill>
              </a:rPr>
              <a:t>Score = 2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8371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HTML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Stands for </a:t>
            </a:r>
            <a:r>
              <a:rPr lang="en-US" sz="2400" dirty="0" err="1" smtClean="0">
                <a:solidFill>
                  <a:srgbClr val="FF0000"/>
                </a:solidFill>
              </a:rPr>
              <a:t>HyperText</a:t>
            </a:r>
            <a:r>
              <a:rPr lang="en-US" sz="2400" dirty="0" smtClean="0">
                <a:solidFill>
                  <a:srgbClr val="FF0000"/>
                </a:solidFill>
              </a:rPr>
              <a:t> Markup Language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It is the de facto standard for creating web pages.</a:t>
            </a:r>
          </a:p>
          <a:p>
            <a:r>
              <a:rPr lang="en-US" sz="2400" dirty="0" smtClean="0"/>
              <a:t>It contains both the text to </a:t>
            </a:r>
            <a:r>
              <a:rPr lang="en-US" sz="2400" dirty="0" smtClean="0"/>
              <a:t>display </a:t>
            </a:r>
            <a:r>
              <a:rPr lang="en-US" sz="2400" dirty="0" smtClean="0"/>
              <a:t>and markup information that tells us how to format the text. Can be automatically generated by </a:t>
            </a:r>
            <a:r>
              <a:rPr lang="en-US" sz="2400" dirty="0" err="1" smtClean="0"/>
              <a:t>NetBeans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&lt;TITLE&gt;Applet HTML Page&lt;/TITLE&gt;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&lt;/HEAD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H3&gt;Applet </a:t>
            </a: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HTML 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Page&lt;/</a:t>
            </a: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H3&gt;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&lt;P&gt;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&lt;APPLET codebase="classes" code="</a:t>
            </a:r>
            <a:r>
              <a:rPr lang="en-US" sz="24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TicTacToe.class</a:t>
            </a: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 width=350 height=200&gt;&lt;/APPLET&gt;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&lt;/P&gt;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&lt;/HTML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6385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09600"/>
            <a:ext cx="557075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computeScore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(Square r)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r.hasValue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winsWithNextMove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(r, 'o'))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4;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winsWithNextMove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(r, 'x'))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3;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return 2;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6088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winsWithNextMove</a:t>
            </a:r>
            <a:r>
              <a:rPr lang="en-US" dirty="0" smtClean="0">
                <a:solidFill>
                  <a:srgbClr val="0070C0"/>
                </a:solidFill>
              </a:rPr>
              <a:t> metho</a:t>
            </a: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We will place a character on the board (but don't display the board).</a:t>
            </a:r>
          </a:p>
          <a:p>
            <a:r>
              <a:rPr lang="en-US" sz="2400" dirty="0" smtClean="0"/>
              <a:t>We will check if this is a winning move for the user with the input character. After we figure out if the moves wins or not, we will undo our board modification by </a:t>
            </a:r>
            <a:r>
              <a:rPr lang="en-US" sz="2400" dirty="0" smtClean="0"/>
              <a:t>removing </a:t>
            </a:r>
            <a:r>
              <a:rPr lang="en-US" sz="2400" dirty="0" smtClean="0"/>
              <a:t>the character from the square.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winsWithNextMove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(Square r, char c) {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r.placeCharacter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 if (wins(c)) {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r.clear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r.clear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 return false;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2115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Summary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order for a Java applet to work, we also need to create an HTML file.</a:t>
            </a:r>
          </a:p>
          <a:p>
            <a:r>
              <a:rPr lang="en-US" sz="2400" dirty="0" smtClean="0"/>
              <a:t>The HTML file contains the size of the </a:t>
            </a:r>
            <a:r>
              <a:rPr lang="en-US" sz="2400" dirty="0" smtClean="0"/>
              <a:t>window, </a:t>
            </a:r>
            <a:r>
              <a:rPr lang="en-US" sz="2400" dirty="0" smtClean="0"/>
              <a:t>the title, and the name of the code base directory.</a:t>
            </a:r>
          </a:p>
          <a:p>
            <a:r>
              <a:rPr lang="en-US" sz="2400" dirty="0" smtClean="0"/>
              <a:t>In order to write a Java applet, remove the </a:t>
            </a:r>
            <a:r>
              <a:rPr lang="en-US" sz="2400" dirty="0" smtClean="0">
                <a:solidFill>
                  <a:srgbClr val="0070C0"/>
                </a:solidFill>
              </a:rPr>
              <a:t>main</a:t>
            </a:r>
            <a:r>
              <a:rPr lang="en-US" sz="2400" dirty="0" smtClean="0"/>
              <a:t> method. Create a class that inherits from the </a:t>
            </a:r>
            <a:r>
              <a:rPr lang="en-US" sz="2400" dirty="0" err="1" smtClean="0">
                <a:solidFill>
                  <a:srgbClr val="0070C0"/>
                </a:solidFill>
              </a:rPr>
              <a:t>JApplet</a:t>
            </a:r>
            <a:r>
              <a:rPr lang="en-US" sz="2400" dirty="0" smtClean="0"/>
              <a:t> class and override the </a:t>
            </a:r>
            <a:r>
              <a:rPr lang="en-US" sz="2400" dirty="0" err="1" smtClean="0">
                <a:solidFill>
                  <a:srgbClr val="0070C0"/>
                </a:solidFill>
              </a:rPr>
              <a:t>init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method.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113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HTML (cont'd)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Starts with </a:t>
            </a:r>
            <a:r>
              <a:rPr lang="en-US" sz="2400" dirty="0" smtClean="0">
                <a:solidFill>
                  <a:srgbClr val="0070C0"/>
                </a:solidFill>
              </a:rPr>
              <a:t>&lt;HTML&gt; </a:t>
            </a:r>
            <a:r>
              <a:rPr lang="en-US" sz="2400" dirty="0" smtClean="0"/>
              <a:t>and ends with </a:t>
            </a:r>
            <a:r>
              <a:rPr lang="en-US" sz="2400" dirty="0" smtClean="0">
                <a:solidFill>
                  <a:srgbClr val="0070C0"/>
                </a:solidFill>
              </a:rPr>
              <a:t>&lt;/HTML&gt;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Every section starts with </a:t>
            </a:r>
            <a:r>
              <a:rPr lang="en-US" sz="2400" dirty="0" smtClean="0">
                <a:solidFill>
                  <a:srgbClr val="0070C0"/>
                </a:solidFill>
              </a:rPr>
              <a:t>&lt;...&gt;</a:t>
            </a:r>
            <a:r>
              <a:rPr lang="en-US" sz="2400" dirty="0" smtClean="0"/>
              <a:t> and ends with </a:t>
            </a:r>
            <a:r>
              <a:rPr lang="en-US" sz="2400" dirty="0" smtClean="0">
                <a:solidFill>
                  <a:srgbClr val="0070C0"/>
                </a:solidFill>
              </a:rPr>
              <a:t>&lt;/...&gt;</a:t>
            </a:r>
          </a:p>
          <a:p>
            <a:r>
              <a:rPr lang="en-US" sz="2400" dirty="0" smtClean="0"/>
              <a:t>It has a </a:t>
            </a:r>
            <a:r>
              <a:rPr lang="en-US" sz="2400" dirty="0" smtClean="0">
                <a:solidFill>
                  <a:srgbClr val="0070C0"/>
                </a:solidFill>
              </a:rPr>
              <a:t>&lt;HEAD&gt; </a:t>
            </a:r>
            <a:r>
              <a:rPr lang="en-US" sz="2400" dirty="0" smtClean="0"/>
              <a:t>section and a </a:t>
            </a:r>
            <a:r>
              <a:rPr lang="en-US" sz="2400" dirty="0" smtClean="0">
                <a:solidFill>
                  <a:srgbClr val="0070C0"/>
                </a:solidFill>
              </a:rPr>
              <a:t>&lt;BODY&gt; </a:t>
            </a:r>
            <a:r>
              <a:rPr lang="en-US" sz="2400" dirty="0" smtClean="0"/>
              <a:t>section.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70C0"/>
                </a:solidFill>
              </a:rPr>
              <a:t>&lt;HEAD&gt; </a:t>
            </a:r>
            <a:r>
              <a:rPr lang="en-US" sz="2400" dirty="0" smtClean="0"/>
              <a:t>section can contain a </a:t>
            </a:r>
            <a:r>
              <a:rPr lang="en-US" sz="2400" dirty="0" smtClean="0">
                <a:solidFill>
                  <a:srgbClr val="0070C0"/>
                </a:solidFill>
              </a:rPr>
              <a:t>&lt;TITLE&gt;</a:t>
            </a:r>
            <a:r>
              <a:rPr lang="en-US" sz="2400" dirty="0" smtClean="0"/>
              <a:t> section.  This is the text that will be displayed at the top of the web browser window when the web page is opened.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&lt;BODY&gt; </a:t>
            </a:r>
            <a:r>
              <a:rPr lang="en-US" sz="2400" dirty="0" smtClean="0"/>
              <a:t>section can contain several </a:t>
            </a:r>
            <a:r>
              <a:rPr lang="en-US" sz="2400" dirty="0" smtClean="0">
                <a:solidFill>
                  <a:srgbClr val="0070C0"/>
                </a:solidFill>
              </a:rPr>
              <a:t>&lt;H&gt;</a:t>
            </a:r>
            <a:r>
              <a:rPr lang="en-US" sz="2400" dirty="0" smtClean="0"/>
              <a:t> sections. </a:t>
            </a:r>
            <a:r>
              <a:rPr lang="en-US" sz="2400" dirty="0" smtClean="0">
                <a:solidFill>
                  <a:srgbClr val="0070C0"/>
                </a:solidFill>
              </a:rPr>
              <a:t>H</a:t>
            </a:r>
            <a:r>
              <a:rPr lang="en-US" sz="2400" dirty="0" smtClean="0"/>
              <a:t> stands for header. H1 displays the biggest header and H6 </a:t>
            </a:r>
            <a:r>
              <a:rPr lang="en-US" sz="2400" dirty="0" smtClean="0"/>
              <a:t>- the </a:t>
            </a:r>
            <a:r>
              <a:rPr lang="en-US" sz="2400" dirty="0" smtClean="0"/>
              <a:t>smallest. Font point size cannot be directly specified.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&lt;P&gt;</a:t>
            </a:r>
            <a:r>
              <a:rPr lang="en-US" sz="2400" dirty="0" smtClean="0"/>
              <a:t> section can be used to describe a new paragraph.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&lt;APPLET&gt; </a:t>
            </a:r>
            <a:r>
              <a:rPr lang="en-US" sz="2400" dirty="0" smtClean="0"/>
              <a:t>section can be used to describe a JAVA applet to be inserted here. </a:t>
            </a:r>
            <a:r>
              <a:rPr lang="en-US" sz="2400" dirty="0" smtClean="0">
                <a:solidFill>
                  <a:srgbClr val="0070C0"/>
                </a:solidFill>
              </a:rPr>
              <a:t>width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70C0"/>
                </a:solidFill>
              </a:rPr>
              <a:t>height</a:t>
            </a:r>
            <a:r>
              <a:rPr lang="en-US" sz="2400" dirty="0" smtClean="0"/>
              <a:t> variables can be specified in pixels. </a:t>
            </a:r>
            <a:r>
              <a:rPr lang="en-US" sz="2400" dirty="0" smtClean="0">
                <a:solidFill>
                  <a:srgbClr val="0070C0"/>
                </a:solidFill>
              </a:rPr>
              <a:t>codebase</a:t>
            </a:r>
            <a:r>
              <a:rPr lang="en-US" sz="2400" dirty="0" smtClean="0"/>
              <a:t> is the name of the directory that contains the </a:t>
            </a:r>
            <a:r>
              <a:rPr lang="en-US" sz="2400" dirty="0" smtClean="0">
                <a:solidFill>
                  <a:srgbClr val="0070C0"/>
                </a:solidFill>
              </a:rPr>
              <a:t>.class </a:t>
            </a:r>
            <a:r>
              <a:rPr lang="en-US" sz="2400" dirty="0" smtClean="0"/>
              <a:t>file.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2602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680" y="1371600"/>
            <a:ext cx="974001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7006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Writing a Java Applet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Remove </a:t>
            </a:r>
            <a:r>
              <a:rPr lang="en-US" dirty="0"/>
              <a:t>the </a:t>
            </a:r>
            <a:r>
              <a:rPr lang="en-US" dirty="0" smtClean="0">
                <a:solidFill>
                  <a:srgbClr val="0070C0"/>
                </a:solidFill>
              </a:rPr>
              <a:t>main</a:t>
            </a:r>
            <a:r>
              <a:rPr lang="en-US" dirty="0" smtClean="0"/>
              <a:t> </a:t>
            </a:r>
            <a:r>
              <a:rPr lang="en-US" dirty="0"/>
              <a:t>method.</a:t>
            </a:r>
          </a:p>
          <a:p>
            <a:r>
              <a:rPr lang="en-US" dirty="0" smtClean="0"/>
              <a:t>Create </a:t>
            </a:r>
            <a:r>
              <a:rPr lang="en-US" dirty="0"/>
              <a:t>a class that extends </a:t>
            </a:r>
            <a:r>
              <a:rPr lang="en-US" dirty="0" err="1" smtClean="0">
                <a:solidFill>
                  <a:srgbClr val="0070C0"/>
                </a:solidFill>
              </a:rPr>
              <a:t>JApplet</a:t>
            </a:r>
            <a:r>
              <a:rPr lang="en-US" dirty="0" smtClean="0"/>
              <a:t>. </a:t>
            </a:r>
            <a:r>
              <a:rPr lang="en-US" dirty="0"/>
              <a:t>This will be the applet's </a:t>
            </a:r>
            <a:r>
              <a:rPr lang="en-US" dirty="0" smtClean="0"/>
              <a:t>window. </a:t>
            </a:r>
            <a:endParaRPr lang="en-US" dirty="0" smtClean="0"/>
          </a:p>
          <a:p>
            <a:r>
              <a:rPr lang="en-US" dirty="0" smtClean="0"/>
              <a:t>Add </a:t>
            </a:r>
            <a:r>
              <a:rPr lang="en-US" dirty="0"/>
              <a:t>to this class the </a:t>
            </a:r>
            <a:r>
              <a:rPr lang="en-US" dirty="0" err="1" smtClean="0">
                <a:solidFill>
                  <a:srgbClr val="0070C0"/>
                </a:solidFill>
              </a:rPr>
              <a:t>init</a:t>
            </a:r>
            <a:r>
              <a:rPr lang="en-US" dirty="0" smtClean="0"/>
              <a:t> </a:t>
            </a:r>
            <a:r>
              <a:rPr lang="en-US" dirty="0"/>
              <a:t>method. </a:t>
            </a:r>
            <a:r>
              <a:rPr lang="en-US" dirty="0" smtClean="0"/>
              <a:t>This will be the first method to execute.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0070C0"/>
                </a:solidFill>
              </a:rPr>
              <a:t>setVisible</a:t>
            </a:r>
            <a:r>
              <a:rPr lang="en-US" dirty="0" smtClean="0"/>
              <a:t> method </a:t>
            </a:r>
            <a:r>
              <a:rPr lang="en-US" dirty="0"/>
              <a:t>should not be called on the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JApplet</a:t>
            </a:r>
            <a:r>
              <a:rPr lang="en-US" dirty="0" smtClean="0"/>
              <a:t> </a:t>
            </a:r>
            <a:r>
              <a:rPr lang="en-US" dirty="0"/>
              <a:t>window because it is always visible.</a:t>
            </a:r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0070C0"/>
                </a:solidFill>
              </a:rPr>
              <a:t>setTitle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>
                <a:solidFill>
                  <a:srgbClr val="0070C0"/>
                </a:solidFill>
              </a:rPr>
              <a:t>setSize</a:t>
            </a:r>
            <a:r>
              <a:rPr lang="en-US" dirty="0" smtClean="0"/>
              <a:t> </a:t>
            </a:r>
            <a:r>
              <a:rPr lang="en-US" dirty="0"/>
              <a:t>methods should not be called on the </a:t>
            </a:r>
            <a:r>
              <a:rPr lang="en-US" dirty="0" err="1" smtClean="0">
                <a:solidFill>
                  <a:srgbClr val="0070C0"/>
                </a:solidFill>
              </a:rPr>
              <a:t>JApplet</a:t>
            </a:r>
            <a:r>
              <a:rPr lang="en-US" dirty="0" smtClean="0"/>
              <a:t> window </a:t>
            </a:r>
            <a:r>
              <a:rPr lang="en-US" dirty="0"/>
              <a:t>because the title and the size of the applet are determined by the HTML file that opens the applet.</a:t>
            </a:r>
          </a:p>
          <a:p>
            <a:r>
              <a:rPr lang="en-US" dirty="0" smtClean="0"/>
              <a:t>Remove </a:t>
            </a:r>
            <a:r>
              <a:rPr lang="en-US" dirty="0"/>
              <a:t>any code that exits the program. An applet does not have a close button. Similarly, remove any reference to the </a:t>
            </a:r>
            <a:r>
              <a:rPr lang="en-US" dirty="0" err="1" smtClean="0">
                <a:solidFill>
                  <a:srgbClr val="0070C0"/>
                </a:solidFill>
              </a:rPr>
              <a:t>setDefaultCloseOperation</a:t>
            </a:r>
            <a:r>
              <a:rPr lang="en-US" dirty="0" smtClean="0"/>
              <a:t> </a:t>
            </a:r>
            <a:r>
              <a:rPr lang="en-US" dirty="0"/>
              <a:t>method for the applet window.</a:t>
            </a:r>
          </a:p>
          <a:p>
            <a:r>
              <a:rPr lang="en-US" dirty="0" smtClean="0"/>
              <a:t>An </a:t>
            </a:r>
            <a:r>
              <a:rPr lang="en-US" dirty="0"/>
              <a:t>applet can create additional 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JFrame</a:t>
            </a:r>
            <a:r>
              <a:rPr lang="en-US" dirty="0" smtClean="0"/>
              <a:t> </a:t>
            </a:r>
            <a:r>
              <a:rPr lang="en-US" dirty="0"/>
              <a:t>objects (i.e., windows), but the applet window itself is not a 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JFrame</a:t>
            </a:r>
            <a:r>
              <a:rPr lang="en-US" dirty="0" smtClean="0"/>
              <a:t> </a:t>
            </a:r>
            <a:r>
              <a:rPr lang="en-US" dirty="0"/>
              <a:t>object.</a:t>
            </a:r>
          </a:p>
        </p:txBody>
      </p:sp>
    </p:spTree>
    <p:extLst>
      <p:ext uri="{BB962C8B-B14F-4D97-AF65-F5344CB8AC3E}">
        <p14:creationId xmlns:p14="http://schemas.microsoft.com/office/powerpoint/2010/main" val="1291090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6186309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java.awt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javax.swing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MyApplet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JApplet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p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p.setS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("Initializing ...");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p.repaint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add(p);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p.setS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("Starting ...");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p.repaint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p.setS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("Stopping ...");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p.repaint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57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597471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destroy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p.setS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("Destroying ...");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p.repaint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MyPanel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String s;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 = 0;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(String s)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this.s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s;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i++;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paintComponent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(Graphics g)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super.paintComponent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(g);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g.drawString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 + " " + i, 10, 10);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554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JApplet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Methods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init</a:t>
            </a:r>
            <a:r>
              <a:rPr lang="en-US" sz="2400" dirty="0" smtClean="0"/>
              <a:t>: called first at the beginning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start</a:t>
            </a:r>
            <a:r>
              <a:rPr lang="en-US" sz="2400" dirty="0" smtClean="0"/>
              <a:t>: called after </a:t>
            </a:r>
            <a:r>
              <a:rPr lang="en-US" sz="2400" dirty="0" err="1" smtClean="0">
                <a:solidFill>
                  <a:srgbClr val="0070C0"/>
                </a:solidFill>
              </a:rPr>
              <a:t>init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dirty="0" smtClean="0"/>
              <a:t>every time </a:t>
            </a:r>
            <a:r>
              <a:rPr lang="en-US" sz="2400" dirty="0" smtClean="0"/>
              <a:t>the applet is </a:t>
            </a:r>
            <a:r>
              <a:rPr lang="en-US" sz="2400" dirty="0" smtClean="0"/>
              <a:t>started.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stop</a:t>
            </a:r>
            <a:r>
              <a:rPr lang="en-US" sz="2400" dirty="0" smtClean="0"/>
              <a:t>: called every time the applet is stopped and before the applet is </a:t>
            </a:r>
            <a:r>
              <a:rPr lang="en-US" sz="2400" dirty="0" smtClean="0"/>
              <a:t>killed.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destroy</a:t>
            </a:r>
            <a:r>
              <a:rPr lang="en-US" sz="2400" dirty="0" smtClean="0"/>
              <a:t>: called when the applet is </a:t>
            </a:r>
            <a:r>
              <a:rPr lang="en-US" sz="2400" dirty="0" smtClean="0"/>
              <a:t>destroyed.</a:t>
            </a:r>
            <a:endParaRPr lang="en-US" sz="2400" dirty="0" smtClean="0"/>
          </a:p>
          <a:p>
            <a:r>
              <a:rPr lang="en-US" sz="2400" dirty="0" smtClean="0"/>
              <a:t>The web browser decides when to start or stop an applet. For example, a heavy applet that displays moving graphics may be stopped by the web browser as we navigate to a new web page.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0444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2625</Words>
  <Application>Microsoft Office PowerPoint</Application>
  <PresentationFormat>On-screen Show (4:3)</PresentationFormat>
  <Paragraphs>348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Java Applets</vt:lpstr>
      <vt:lpstr>Overview</vt:lpstr>
      <vt:lpstr>HTML</vt:lpstr>
      <vt:lpstr>HTML (cont'd)</vt:lpstr>
      <vt:lpstr>PowerPoint Presentation</vt:lpstr>
      <vt:lpstr>Writing a Java Applet</vt:lpstr>
      <vt:lpstr>PowerPoint Presentation</vt:lpstr>
      <vt:lpstr>PowerPoint Presentation</vt:lpstr>
      <vt:lpstr>JApplet Methods</vt:lpstr>
      <vt:lpstr>Creating Popup Windows</vt:lpstr>
      <vt:lpstr>PowerPoint Presentation</vt:lpstr>
      <vt:lpstr>The Tic-Tac-Toe Game</vt:lpstr>
      <vt:lpstr>PowerPoint Presentation</vt:lpstr>
      <vt:lpstr>PowerPoint Presentation</vt:lpstr>
      <vt:lpstr>PowerPoint Presentation</vt:lpstr>
      <vt:lpstr>PowerPoint Presentation</vt:lpstr>
      <vt:lpstr>Notes on the Square Class</vt:lpstr>
      <vt:lpstr>PowerPoint Presentation</vt:lpstr>
      <vt:lpstr>PowerPoint Presentation</vt:lpstr>
      <vt:lpstr>Painting Inside an Applet</vt:lpstr>
      <vt:lpstr>Responding to Mouse Clicks</vt:lpstr>
      <vt:lpstr>PowerPoint Presentation</vt:lpstr>
      <vt:lpstr>Checking for Win</vt:lpstr>
      <vt:lpstr>PowerPoint Presentation</vt:lpstr>
      <vt:lpstr>isBoardFull Method</vt:lpstr>
      <vt:lpstr>PowerPoint Presentation</vt:lpstr>
      <vt:lpstr>computerMove method</vt:lpstr>
      <vt:lpstr>PowerPoint Presentation</vt:lpstr>
      <vt:lpstr>computeScore Method</vt:lpstr>
      <vt:lpstr>PowerPoint Presentation</vt:lpstr>
      <vt:lpstr>winsWithNextMove method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Applets</dc:title>
  <dc:creator>lubo</dc:creator>
  <cp:lastModifiedBy>lubo</cp:lastModifiedBy>
  <cp:revision>14</cp:revision>
  <dcterms:created xsi:type="dcterms:W3CDTF">2006-08-16T00:00:00Z</dcterms:created>
  <dcterms:modified xsi:type="dcterms:W3CDTF">2013-10-13T23:19:15Z</dcterms:modified>
</cp:coreProperties>
</file>