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57" r:id="rId4"/>
    <p:sldId id="258" r:id="rId5"/>
    <p:sldId id="259" r:id="rId6"/>
    <p:sldId id="260" r:id="rId7"/>
    <p:sldId id="261" r:id="rId8"/>
    <p:sldId id="262" r:id="rId9"/>
    <p:sldId id="263" r:id="rId10"/>
    <p:sldId id="265" r:id="rId11"/>
    <p:sldId id="266" r:id="rId12"/>
    <p:sldId id="269" r:id="rId13"/>
    <p:sldId id="264" r:id="rId14"/>
    <p:sldId id="272" r:id="rId15"/>
    <p:sldId id="267" r:id="rId16"/>
    <p:sldId id="270" r:id="rId17"/>
    <p:sldId id="271" r:id="rId18"/>
    <p:sldId id="273" r:id="rId19"/>
    <p:sldId id="274" r:id="rId20"/>
    <p:sldId id="268"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4" d="100"/>
          <a:sy n="84" d="100"/>
        </p:scale>
        <p:origin x="-1560"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Data Types and Conditional Statements</a:t>
            </a:r>
            <a:endParaRPr lang="en-US" dirty="0">
              <a:solidFill>
                <a:srgbClr val="0070C0"/>
              </a:solidFill>
            </a:endParaRPr>
          </a:p>
        </p:txBody>
      </p:sp>
      <p:sp>
        <p:nvSpPr>
          <p:cNvPr id="3" name="Subtitle 2"/>
          <p:cNvSpPr>
            <a:spLocks noGrp="1"/>
          </p:cNvSpPr>
          <p:nvPr>
            <p:ph type="subTitle" idx="1"/>
          </p:nvPr>
        </p:nvSpPr>
        <p:spPr/>
        <p:txBody>
          <a:bodyPr/>
          <a:lstStyle/>
          <a:p>
            <a:r>
              <a:rPr lang="en-US" dirty="0" smtClean="0"/>
              <a:t>Chapter 2</a:t>
            </a:r>
            <a:endParaRPr lang="en-US" dirty="0"/>
          </a:p>
        </p:txBody>
      </p:sp>
    </p:spTree>
    <p:extLst>
      <p:ext uri="{BB962C8B-B14F-4D97-AF65-F5344CB8AC3E}">
        <p14:creationId xmlns:p14="http://schemas.microsoft.com/office/powerpoint/2010/main" val="310653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Declaring a Variable</a:t>
            </a:r>
            <a:endParaRPr lang="en-US" dirty="0">
              <a:solidFill>
                <a:srgbClr val="0070C0"/>
              </a:solidFill>
            </a:endParaRPr>
          </a:p>
        </p:txBody>
      </p:sp>
      <p:sp>
        <p:nvSpPr>
          <p:cNvPr id="3" name="Content Placeholder 2"/>
          <p:cNvSpPr>
            <a:spLocks noGrp="1"/>
          </p:cNvSpPr>
          <p:nvPr>
            <p:ph idx="1"/>
          </p:nvPr>
        </p:nvSpPr>
        <p:spPr/>
        <p:txBody>
          <a:bodyPr/>
          <a:lstStyle/>
          <a:p>
            <a:r>
              <a:rPr lang="en-US" dirty="0"/>
              <a:t>Every variable must be declared before it can be used. </a:t>
            </a:r>
          </a:p>
          <a:p>
            <a:r>
              <a:rPr lang="en-US" dirty="0" smtClean="0">
                <a:cs typeface="Courier New" pitchFamily="49" charset="0"/>
              </a:rPr>
              <a:t>Declaring a variable allocates space in main memory.</a:t>
            </a:r>
          </a:p>
          <a:p>
            <a:r>
              <a:rPr lang="en-US" dirty="0" err="1" smtClean="0">
                <a:solidFill>
                  <a:srgbClr val="FF0000"/>
                </a:solidFill>
                <a:latin typeface="Courier New" pitchFamily="49" charset="0"/>
                <a:cs typeface="Courier New" pitchFamily="49" charset="0"/>
              </a:rPr>
              <a:t>int</a:t>
            </a:r>
            <a:r>
              <a:rPr lang="en-US" dirty="0" smtClean="0">
                <a:solidFill>
                  <a:srgbClr val="FF0000"/>
                </a:solidFill>
                <a:latin typeface="Courier New" pitchFamily="49" charset="0"/>
                <a:cs typeface="Courier New" pitchFamily="49" charset="0"/>
              </a:rPr>
              <a:t> i;</a:t>
            </a:r>
            <a:r>
              <a:rPr lang="en-US" dirty="0" smtClean="0">
                <a:solidFill>
                  <a:srgbClr val="FF0000"/>
                </a:solidFill>
              </a:rPr>
              <a:t> </a:t>
            </a:r>
            <a:r>
              <a:rPr lang="en-US" dirty="0" smtClean="0"/>
              <a:t>The variable </a:t>
            </a:r>
            <a:r>
              <a:rPr lang="en-US" dirty="0" smtClean="0">
                <a:solidFill>
                  <a:srgbClr val="0070C0"/>
                </a:solidFill>
              </a:rPr>
              <a:t>i</a:t>
            </a:r>
            <a:r>
              <a:rPr lang="en-US" dirty="0" smtClean="0"/>
              <a:t> is of type integer.</a:t>
            </a:r>
          </a:p>
          <a:p>
            <a:r>
              <a:rPr lang="en-US" dirty="0" smtClean="0">
                <a:solidFill>
                  <a:srgbClr val="FF0000"/>
                </a:solidFill>
                <a:latin typeface="Courier New" pitchFamily="49" charset="0"/>
                <a:cs typeface="Courier New" pitchFamily="49" charset="0"/>
              </a:rPr>
              <a:t>double a;</a:t>
            </a:r>
            <a:r>
              <a:rPr lang="en-US" dirty="0" smtClean="0">
                <a:solidFill>
                  <a:srgbClr val="FF0000"/>
                </a:solidFill>
              </a:rPr>
              <a:t> </a:t>
            </a:r>
            <a:r>
              <a:rPr lang="en-US" dirty="0" smtClean="0"/>
              <a:t>The variable </a:t>
            </a:r>
            <a:r>
              <a:rPr lang="en-US" dirty="0" smtClean="0">
                <a:solidFill>
                  <a:srgbClr val="0070C0"/>
                </a:solidFill>
              </a:rPr>
              <a:t>a</a:t>
            </a:r>
            <a:r>
              <a:rPr lang="en-US" dirty="0" smtClean="0"/>
              <a:t> is of type real number. </a:t>
            </a:r>
          </a:p>
          <a:p>
            <a:r>
              <a:rPr lang="en-US" dirty="0" smtClean="0">
                <a:solidFill>
                  <a:srgbClr val="FF0000"/>
                </a:solidFill>
                <a:latin typeface="Courier New" panose="02070309020205020404" pitchFamily="49" charset="0"/>
                <a:cs typeface="Courier New" panose="02070309020205020404" pitchFamily="49" charset="0"/>
              </a:rPr>
              <a:t>char c; </a:t>
            </a:r>
            <a:r>
              <a:rPr lang="en-US" dirty="0" smtClean="0"/>
              <a:t>The variable </a:t>
            </a:r>
            <a:r>
              <a:rPr lang="en-US" dirty="0" smtClean="0">
                <a:solidFill>
                  <a:srgbClr val="0070C0"/>
                </a:solidFill>
              </a:rPr>
              <a:t>c</a:t>
            </a:r>
            <a:r>
              <a:rPr lang="en-US" dirty="0" smtClean="0"/>
              <a:t> is of type character. </a:t>
            </a:r>
            <a:endParaRPr lang="en-US" dirty="0"/>
          </a:p>
        </p:txBody>
      </p:sp>
    </p:spTree>
    <p:extLst>
      <p:ext uri="{BB962C8B-B14F-4D97-AF65-F5344CB8AC3E}">
        <p14:creationId xmlns:p14="http://schemas.microsoft.com/office/powerpoint/2010/main" val="2496008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Scope of a Variable</a:t>
            </a:r>
            <a:endParaRPr lang="en-US"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Every variable has a </a:t>
            </a:r>
            <a:r>
              <a:rPr lang="en-US" dirty="0" smtClean="0">
                <a:solidFill>
                  <a:srgbClr val="FF0000"/>
                </a:solidFill>
              </a:rPr>
              <a:t>scope</a:t>
            </a:r>
            <a:r>
              <a:rPr lang="en-US" dirty="0" smtClean="0"/>
              <a:t>. This is where the variable can be used. The scope of a variable starts with the definition of the variable and ends at the closing of the inner most block.</a:t>
            </a:r>
          </a:p>
          <a:p>
            <a:pPr marL="0" indent="0">
              <a:buNone/>
            </a:pPr>
            <a:r>
              <a:rPr lang="en-US" dirty="0">
                <a:latin typeface="Courier New" pitchFamily="49" charset="0"/>
                <a:cs typeface="Courier New" pitchFamily="49" charset="0"/>
              </a:rPr>
              <a:t>{</a:t>
            </a:r>
            <a:endParaRPr lang="en-US" dirty="0" smtClean="0">
              <a:latin typeface="Courier New" pitchFamily="49" charset="0"/>
              <a:cs typeface="Courier New" pitchFamily="49" charset="0"/>
            </a:endParaRP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p>
          <a:p>
            <a:pPr marL="0" indent="0">
              <a:buNone/>
            </a:pPr>
            <a:endParaRPr lang="en-US" dirty="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i;</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p>
          <a:p>
            <a:pPr marL="457200" lvl="1" indent="0">
              <a:buNone/>
            </a:pPr>
            <a:r>
              <a:rPr lang="en-US" dirty="0" smtClean="0">
                <a:latin typeface="Courier New" pitchFamily="49" charset="0"/>
                <a:cs typeface="Courier New" pitchFamily="49" charset="0"/>
              </a:rPr>
              <a:t>}</a:t>
            </a:r>
          </a:p>
          <a:p>
            <a:pPr marL="0" indent="0">
              <a:buNone/>
            </a:pPr>
            <a:r>
              <a:rPr lang="en-US" dirty="0">
                <a:latin typeface="Courier New" pitchFamily="49" charset="0"/>
                <a:cs typeface="Courier New" pitchFamily="49" charset="0"/>
              </a:rPr>
              <a:t>}</a:t>
            </a:r>
          </a:p>
        </p:txBody>
      </p:sp>
      <p:sp>
        <p:nvSpPr>
          <p:cNvPr id="4" name="TextBox 3"/>
          <p:cNvSpPr txBox="1"/>
          <p:nvPr/>
        </p:nvSpPr>
        <p:spPr>
          <a:xfrm>
            <a:off x="3429000" y="3352800"/>
            <a:ext cx="2735749" cy="400110"/>
          </a:xfrm>
          <a:prstGeom prst="rect">
            <a:avLst/>
          </a:prstGeom>
          <a:noFill/>
        </p:spPr>
        <p:txBody>
          <a:bodyPr wrap="none" rtlCol="0">
            <a:spAutoFit/>
          </a:bodyPr>
          <a:lstStyle/>
          <a:p>
            <a:r>
              <a:rPr lang="en-US" sz="2000" dirty="0" smtClean="0"/>
              <a:t>start of inner most block</a:t>
            </a:r>
            <a:endParaRPr lang="en-US" sz="2000" dirty="0"/>
          </a:p>
        </p:txBody>
      </p:sp>
      <p:cxnSp>
        <p:nvCxnSpPr>
          <p:cNvPr id="6" name="Straight Arrow Connector 5"/>
          <p:cNvCxnSpPr/>
          <p:nvPr/>
        </p:nvCxnSpPr>
        <p:spPr>
          <a:xfrm flipH="1">
            <a:off x="2209800" y="3563246"/>
            <a:ext cx="1219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667000" y="5066464"/>
            <a:ext cx="2652008" cy="400110"/>
          </a:xfrm>
          <a:prstGeom prst="rect">
            <a:avLst/>
          </a:prstGeom>
          <a:noFill/>
        </p:spPr>
        <p:txBody>
          <a:bodyPr wrap="none" rtlCol="0">
            <a:spAutoFit/>
          </a:bodyPr>
          <a:lstStyle/>
          <a:p>
            <a:r>
              <a:rPr lang="en-US" sz="2000" dirty="0" smtClean="0"/>
              <a:t>end of inner most block</a:t>
            </a:r>
            <a:endParaRPr lang="en-US" sz="2000" dirty="0"/>
          </a:p>
        </p:txBody>
      </p:sp>
      <p:cxnSp>
        <p:nvCxnSpPr>
          <p:cNvPr id="8" name="Straight Arrow Connector 7"/>
          <p:cNvCxnSpPr>
            <a:stCxn id="7" idx="1"/>
          </p:cNvCxnSpPr>
          <p:nvPr/>
        </p:nvCxnSpPr>
        <p:spPr>
          <a:xfrm flipH="1">
            <a:off x="1163574" y="5266519"/>
            <a:ext cx="15034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ight Brace 9"/>
          <p:cNvSpPr/>
          <p:nvPr/>
        </p:nvSpPr>
        <p:spPr>
          <a:xfrm>
            <a:off x="2382774" y="4290610"/>
            <a:ext cx="568452"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3124200" y="4563144"/>
            <a:ext cx="2065502" cy="400110"/>
          </a:xfrm>
          <a:prstGeom prst="rect">
            <a:avLst/>
          </a:prstGeom>
          <a:noFill/>
        </p:spPr>
        <p:txBody>
          <a:bodyPr wrap="none" rtlCol="0">
            <a:spAutoFit/>
          </a:bodyPr>
          <a:lstStyle/>
          <a:p>
            <a:r>
              <a:rPr lang="en-US" sz="2000" dirty="0" smtClean="0"/>
              <a:t>scope of variable i</a:t>
            </a:r>
            <a:endParaRPr lang="en-US" sz="2000" dirty="0"/>
          </a:p>
        </p:txBody>
      </p:sp>
    </p:spTree>
    <p:extLst>
      <p:ext uri="{BB962C8B-B14F-4D97-AF65-F5344CB8AC3E}">
        <p14:creationId xmlns:p14="http://schemas.microsoft.com/office/powerpoint/2010/main" val="4235156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Variables (cont'd)</a:t>
            </a:r>
            <a:endParaRPr lang="en-US"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r>
              <a:rPr lang="en-US" dirty="0" smtClean="0"/>
              <a:t>We can create and initialize a variable in the same line:</a:t>
            </a:r>
          </a:p>
          <a:p>
            <a:pPr lvl="1"/>
            <a:r>
              <a:rPr lang="en-US" dirty="0" err="1" smtClean="0">
                <a:solidFill>
                  <a:srgbClr val="0070C0"/>
                </a:solidFill>
              </a:rPr>
              <a:t>int</a:t>
            </a:r>
            <a:r>
              <a:rPr lang="en-US" dirty="0" smtClean="0">
                <a:solidFill>
                  <a:srgbClr val="0070C0"/>
                </a:solidFill>
              </a:rPr>
              <a:t> i = 3;</a:t>
            </a:r>
          </a:p>
          <a:p>
            <a:pPr lvl="1"/>
            <a:r>
              <a:rPr lang="en-US" dirty="0" smtClean="0">
                <a:solidFill>
                  <a:srgbClr val="0070C0"/>
                </a:solidFill>
              </a:rPr>
              <a:t>byte b = 0x2B;</a:t>
            </a:r>
          </a:p>
          <a:p>
            <a:pPr lvl="1"/>
            <a:r>
              <a:rPr lang="en-US" dirty="0" smtClean="0">
                <a:solidFill>
                  <a:srgbClr val="0070C0"/>
                </a:solidFill>
              </a:rPr>
              <a:t>float f = 234.23F;</a:t>
            </a:r>
          </a:p>
          <a:p>
            <a:pPr lvl="1"/>
            <a:r>
              <a:rPr lang="en-US" dirty="0" smtClean="0">
                <a:solidFill>
                  <a:srgbClr val="0070C0"/>
                </a:solidFill>
              </a:rPr>
              <a:t>long l = 234234L;</a:t>
            </a:r>
          </a:p>
          <a:p>
            <a:pPr lvl="1"/>
            <a:r>
              <a:rPr lang="en-US" dirty="0" smtClean="0">
                <a:solidFill>
                  <a:srgbClr val="0070C0"/>
                </a:solidFill>
              </a:rPr>
              <a:t>double d = 2332432.22;</a:t>
            </a:r>
          </a:p>
          <a:p>
            <a:pPr lvl="1"/>
            <a:r>
              <a:rPr lang="en-US" dirty="0" err="1" smtClean="0">
                <a:solidFill>
                  <a:srgbClr val="0070C0"/>
                </a:solidFill>
              </a:rPr>
              <a:t>boolean</a:t>
            </a:r>
            <a:r>
              <a:rPr lang="en-US" dirty="0" smtClean="0">
                <a:solidFill>
                  <a:srgbClr val="0070C0"/>
                </a:solidFill>
              </a:rPr>
              <a:t> b = true;</a:t>
            </a:r>
          </a:p>
          <a:p>
            <a:r>
              <a:rPr lang="en-US" dirty="0" smtClean="0"/>
              <a:t>Several variables of the same type can be declared in one statement.</a:t>
            </a:r>
          </a:p>
          <a:p>
            <a:pPr lvl="1"/>
            <a:r>
              <a:rPr lang="en-US" dirty="0" err="1" smtClean="0">
                <a:solidFill>
                  <a:srgbClr val="0070C0"/>
                </a:solidFill>
              </a:rPr>
              <a:t>int</a:t>
            </a:r>
            <a:r>
              <a:rPr lang="en-US" dirty="0" smtClean="0">
                <a:solidFill>
                  <a:srgbClr val="0070C0"/>
                </a:solidFill>
              </a:rPr>
              <a:t> i, j, k;</a:t>
            </a:r>
          </a:p>
          <a:p>
            <a:pPr lvl="1"/>
            <a:r>
              <a:rPr lang="en-US" dirty="0" err="1" smtClean="0">
                <a:solidFill>
                  <a:srgbClr val="0070C0"/>
                </a:solidFill>
              </a:rPr>
              <a:t>int</a:t>
            </a:r>
            <a:r>
              <a:rPr lang="en-US" dirty="0" smtClean="0">
                <a:solidFill>
                  <a:srgbClr val="0070C0"/>
                </a:solidFill>
              </a:rPr>
              <a:t> i, j = 3, k;</a:t>
            </a:r>
          </a:p>
        </p:txBody>
      </p:sp>
    </p:spTree>
    <p:extLst>
      <p:ext uri="{BB962C8B-B14F-4D97-AF65-F5344CB8AC3E}">
        <p14:creationId xmlns:p14="http://schemas.microsoft.com/office/powerpoint/2010/main" val="187531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Assignment </a:t>
            </a:r>
            <a:r>
              <a:rPr lang="en-US" dirty="0">
                <a:solidFill>
                  <a:srgbClr val="0070C0"/>
                </a:solidFill>
              </a:rPr>
              <a:t>O</a:t>
            </a:r>
            <a:r>
              <a:rPr lang="en-US" dirty="0" smtClean="0">
                <a:solidFill>
                  <a:srgbClr val="0070C0"/>
                </a:solidFill>
              </a:rPr>
              <a:t>perator</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will use </a:t>
            </a:r>
            <a:r>
              <a:rPr lang="en-US" sz="2400" dirty="0" smtClean="0">
                <a:solidFill>
                  <a:srgbClr val="FF0000"/>
                </a:solidFill>
              </a:rPr>
              <a:t>=</a:t>
            </a:r>
            <a:r>
              <a:rPr lang="en-US" sz="2400" dirty="0" smtClean="0"/>
              <a:t> to assign a value to a variable. </a:t>
            </a:r>
            <a:r>
              <a:rPr lang="en-US" sz="2400" dirty="0" smtClean="0">
                <a:solidFill>
                  <a:srgbClr val="FF0000"/>
                </a:solidFill>
              </a:rPr>
              <a:t>The left side must be a single variable. </a:t>
            </a:r>
            <a:r>
              <a:rPr lang="en-US" sz="2400" dirty="0" smtClean="0"/>
              <a:t>The right side can be an expression that involves variables and/or literals.</a:t>
            </a:r>
          </a:p>
          <a:p>
            <a:r>
              <a:rPr lang="en-US" sz="2400" dirty="0">
                <a:solidFill>
                  <a:srgbClr val="0070C0"/>
                </a:solidFill>
              </a:rPr>
              <a:t>b</a:t>
            </a:r>
            <a:r>
              <a:rPr lang="en-US" sz="2400" dirty="0" smtClean="0">
                <a:solidFill>
                  <a:srgbClr val="0070C0"/>
                </a:solidFill>
              </a:rPr>
              <a:t> = 3; </a:t>
            </a:r>
            <a:r>
              <a:rPr lang="en-US" sz="2400" dirty="0" smtClean="0"/>
              <a:t>// The value 3 is assigned to the variable b</a:t>
            </a:r>
          </a:p>
          <a:p>
            <a:r>
              <a:rPr lang="en-US" sz="2400" dirty="0" smtClean="0">
                <a:solidFill>
                  <a:srgbClr val="0070C0"/>
                </a:solidFill>
              </a:rPr>
              <a:t>c = 2+3; </a:t>
            </a:r>
            <a:r>
              <a:rPr lang="en-US" sz="2400" dirty="0" smtClean="0"/>
              <a:t>// The value 5 is assigned to the variable c</a:t>
            </a:r>
          </a:p>
          <a:p>
            <a:r>
              <a:rPr lang="en-US" sz="2400" dirty="0" smtClean="0">
                <a:solidFill>
                  <a:srgbClr val="0070C0"/>
                </a:solidFill>
              </a:rPr>
              <a:t>a = </a:t>
            </a:r>
            <a:r>
              <a:rPr lang="en-US" sz="2400" dirty="0" err="1" smtClean="0">
                <a:solidFill>
                  <a:srgbClr val="0070C0"/>
                </a:solidFill>
              </a:rPr>
              <a:t>b+c</a:t>
            </a:r>
            <a:r>
              <a:rPr lang="en-US" sz="2400" dirty="0" smtClean="0">
                <a:solidFill>
                  <a:srgbClr val="0070C0"/>
                </a:solidFill>
              </a:rPr>
              <a:t>; </a:t>
            </a:r>
            <a:r>
              <a:rPr lang="en-US" sz="2400" dirty="0" smtClean="0"/>
              <a:t>// The value of </a:t>
            </a:r>
            <a:r>
              <a:rPr lang="en-US" sz="2400" dirty="0" err="1" smtClean="0">
                <a:solidFill>
                  <a:srgbClr val="0070C0"/>
                </a:solidFill>
              </a:rPr>
              <a:t>b+c</a:t>
            </a:r>
            <a:r>
              <a:rPr lang="en-US" sz="2400" dirty="0" smtClean="0"/>
              <a:t> is assigned to the variable a. If </a:t>
            </a:r>
            <a:r>
              <a:rPr lang="en-US" sz="2400" dirty="0" smtClean="0">
                <a:solidFill>
                  <a:srgbClr val="0070C0"/>
                </a:solidFill>
              </a:rPr>
              <a:t>b = 3 </a:t>
            </a:r>
            <a:r>
              <a:rPr lang="en-US" sz="2400" dirty="0" smtClean="0"/>
              <a:t>and </a:t>
            </a:r>
            <a:r>
              <a:rPr lang="en-US" sz="2400" dirty="0" smtClean="0">
                <a:solidFill>
                  <a:srgbClr val="0070C0"/>
                </a:solidFill>
              </a:rPr>
              <a:t>c=5</a:t>
            </a:r>
            <a:r>
              <a:rPr lang="en-US" sz="2400" dirty="0" smtClean="0"/>
              <a:t>, then the new value of the variable </a:t>
            </a:r>
            <a:r>
              <a:rPr lang="en-US" sz="2400" dirty="0" smtClean="0">
                <a:solidFill>
                  <a:srgbClr val="0070C0"/>
                </a:solidFill>
              </a:rPr>
              <a:t>a</a:t>
            </a:r>
            <a:r>
              <a:rPr lang="en-US" sz="2400" dirty="0" smtClean="0"/>
              <a:t> will </a:t>
            </a:r>
            <a:r>
              <a:rPr lang="en-US" sz="2400" dirty="0" smtClean="0"/>
              <a:t>become equal to 8</a:t>
            </a:r>
            <a:r>
              <a:rPr lang="en-US" sz="2400" dirty="0" smtClean="0"/>
              <a:t>.</a:t>
            </a:r>
          </a:p>
          <a:p>
            <a:r>
              <a:rPr lang="en-US" sz="2400" dirty="0" err="1" smtClean="0">
                <a:solidFill>
                  <a:srgbClr val="0070C0"/>
                </a:solidFill>
              </a:rPr>
              <a:t>b+c</a:t>
            </a:r>
            <a:r>
              <a:rPr lang="en-US" sz="2400" dirty="0" smtClean="0">
                <a:solidFill>
                  <a:srgbClr val="0070C0"/>
                </a:solidFill>
              </a:rPr>
              <a:t> = a; </a:t>
            </a:r>
            <a:r>
              <a:rPr lang="en-US" sz="2400" dirty="0" smtClean="0"/>
              <a:t>// </a:t>
            </a:r>
            <a:r>
              <a:rPr lang="en-US" sz="2400" dirty="0" smtClean="0">
                <a:solidFill>
                  <a:srgbClr val="FF0000"/>
                </a:solidFill>
              </a:rPr>
              <a:t>Wrong! Will not compile!</a:t>
            </a:r>
          </a:p>
        </p:txBody>
      </p:sp>
    </p:spTree>
    <p:extLst>
      <p:ext uri="{BB962C8B-B14F-4D97-AF65-F5344CB8AC3E}">
        <p14:creationId xmlns:p14="http://schemas.microsoft.com/office/powerpoint/2010/main" val="2621078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Assignment Operator (cont'd)</a:t>
            </a:r>
            <a:endParaRPr lang="en-US"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US" dirty="0" smtClean="0"/>
              <a:t>It is perfectly legal to write:</a:t>
            </a:r>
          </a:p>
          <a:p>
            <a:pPr lvl="1"/>
            <a:r>
              <a:rPr lang="en-US" dirty="0" smtClean="0">
                <a:solidFill>
                  <a:srgbClr val="0070C0"/>
                </a:solidFill>
              </a:rPr>
              <a:t>a = b = c = 3;</a:t>
            </a:r>
          </a:p>
          <a:p>
            <a:r>
              <a:rPr lang="en-US" dirty="0" smtClean="0"/>
              <a:t>This is equivalent to </a:t>
            </a:r>
          </a:p>
          <a:p>
            <a:pPr lvl="1"/>
            <a:r>
              <a:rPr lang="en-US" dirty="0" smtClean="0">
                <a:solidFill>
                  <a:srgbClr val="0070C0"/>
                </a:solidFill>
              </a:rPr>
              <a:t>a=3;</a:t>
            </a:r>
          </a:p>
          <a:p>
            <a:pPr lvl="1"/>
            <a:r>
              <a:rPr lang="en-US" dirty="0" smtClean="0">
                <a:solidFill>
                  <a:srgbClr val="0070C0"/>
                </a:solidFill>
              </a:rPr>
              <a:t>b=3;</a:t>
            </a:r>
          </a:p>
          <a:p>
            <a:pPr lvl="1"/>
            <a:r>
              <a:rPr lang="en-US" dirty="0" smtClean="0">
                <a:solidFill>
                  <a:srgbClr val="0070C0"/>
                </a:solidFill>
              </a:rPr>
              <a:t>c=3;</a:t>
            </a:r>
          </a:p>
          <a:p>
            <a:r>
              <a:rPr lang="en-US" dirty="0" smtClean="0"/>
              <a:t>Also equivalent to:</a:t>
            </a:r>
          </a:p>
          <a:p>
            <a:pPr lvl="1"/>
            <a:r>
              <a:rPr lang="en-US" dirty="0" smtClean="0">
                <a:solidFill>
                  <a:srgbClr val="0070C0"/>
                </a:solidFill>
              </a:rPr>
              <a:t>a = (b = (c=3));</a:t>
            </a:r>
          </a:p>
          <a:p>
            <a:r>
              <a:rPr lang="en-US" dirty="0" smtClean="0"/>
              <a:t>In other words, the assignment operator performs two tasks:</a:t>
            </a:r>
          </a:p>
          <a:p>
            <a:pPr lvl="1"/>
            <a:r>
              <a:rPr lang="en-US" dirty="0" smtClean="0"/>
              <a:t>it assigns a value to the variable on the left side and</a:t>
            </a:r>
          </a:p>
          <a:p>
            <a:pPr lvl="1"/>
            <a:r>
              <a:rPr lang="en-US" dirty="0" smtClean="0"/>
              <a:t>it returns the new value of this variable.</a:t>
            </a:r>
          </a:p>
        </p:txBody>
      </p:sp>
    </p:spTree>
    <p:extLst>
      <p:ext uri="{BB962C8B-B14F-4D97-AF65-F5344CB8AC3E}">
        <p14:creationId xmlns:p14="http://schemas.microsoft.com/office/powerpoint/2010/main" val="2735259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Precedence of Operations</a:t>
            </a:r>
            <a:endParaRPr lang="en-US" dirty="0"/>
          </a:p>
        </p:txBody>
      </p:sp>
      <p:sp>
        <p:nvSpPr>
          <p:cNvPr id="3" name="Content Placeholder 2"/>
          <p:cNvSpPr>
            <a:spLocks noGrp="1"/>
          </p:cNvSpPr>
          <p:nvPr>
            <p:ph idx="1"/>
          </p:nvPr>
        </p:nvSpPr>
        <p:spPr/>
        <p:txBody>
          <a:bodyPr/>
          <a:lstStyle/>
          <a:p>
            <a:r>
              <a:rPr lang="en-US" sz="2000" dirty="0">
                <a:solidFill>
                  <a:srgbClr val="FF0000"/>
                </a:solidFill>
              </a:rPr>
              <a:t>Multiplication and division are executed before addition and subtraction.</a:t>
            </a:r>
            <a:r>
              <a:rPr lang="en-US" sz="2000" dirty="0"/>
              <a:t> </a:t>
            </a:r>
            <a:r>
              <a:rPr lang="en-US" sz="2000" dirty="0" smtClean="0"/>
              <a:t>Operations with the same precedence are executed left to right.</a:t>
            </a:r>
            <a:endParaRPr lang="en-US" sz="2000" dirty="0"/>
          </a:p>
          <a:p>
            <a:r>
              <a:rPr lang="en-US" sz="2000" dirty="0">
                <a:solidFill>
                  <a:srgbClr val="0070C0"/>
                </a:solidFill>
              </a:rPr>
              <a:t>c = 3+2*5; </a:t>
            </a:r>
            <a:r>
              <a:rPr lang="en-US" sz="2000" dirty="0"/>
              <a:t>// The </a:t>
            </a:r>
            <a:r>
              <a:rPr lang="en-US" sz="2000" dirty="0" smtClean="0"/>
              <a:t>new </a:t>
            </a:r>
            <a:r>
              <a:rPr lang="en-US" sz="2000" dirty="0"/>
              <a:t>value of the variable </a:t>
            </a:r>
            <a:r>
              <a:rPr lang="en-US" sz="2000" dirty="0">
                <a:solidFill>
                  <a:srgbClr val="0070C0"/>
                </a:solidFill>
              </a:rPr>
              <a:t>c</a:t>
            </a:r>
            <a:r>
              <a:rPr lang="en-US" sz="2000" dirty="0"/>
              <a:t> is </a:t>
            </a:r>
            <a:r>
              <a:rPr lang="en-US" sz="2000" dirty="0">
                <a:solidFill>
                  <a:srgbClr val="0070C0"/>
                </a:solidFill>
              </a:rPr>
              <a:t>13</a:t>
            </a:r>
            <a:r>
              <a:rPr lang="en-US" sz="2000" dirty="0"/>
              <a:t> because multiplication is executed </a:t>
            </a:r>
            <a:r>
              <a:rPr lang="en-US" sz="2000" dirty="0" smtClean="0"/>
              <a:t>first.</a:t>
            </a:r>
          </a:p>
          <a:p>
            <a:r>
              <a:rPr lang="en-US" sz="2000" dirty="0" smtClean="0">
                <a:solidFill>
                  <a:srgbClr val="0070C0"/>
                </a:solidFill>
              </a:rPr>
              <a:t>d = 3/1*7; </a:t>
            </a:r>
            <a:r>
              <a:rPr lang="en-US" sz="2000" dirty="0" smtClean="0"/>
              <a:t>// The </a:t>
            </a:r>
            <a:r>
              <a:rPr lang="en-US" sz="2000" dirty="0"/>
              <a:t>new value of the variable </a:t>
            </a:r>
            <a:r>
              <a:rPr lang="en-US" sz="2000" dirty="0" smtClean="0">
                <a:solidFill>
                  <a:srgbClr val="0070C0"/>
                </a:solidFill>
              </a:rPr>
              <a:t>d </a:t>
            </a:r>
            <a:r>
              <a:rPr lang="en-US" sz="2000" dirty="0" smtClean="0"/>
              <a:t>is </a:t>
            </a:r>
            <a:r>
              <a:rPr lang="en-US" sz="2000" dirty="0" smtClean="0">
                <a:solidFill>
                  <a:srgbClr val="0070C0"/>
                </a:solidFill>
              </a:rPr>
              <a:t>21</a:t>
            </a:r>
            <a:r>
              <a:rPr lang="en-US" sz="2000" dirty="0" smtClean="0"/>
              <a:t> </a:t>
            </a:r>
            <a:r>
              <a:rPr lang="en-US" sz="2000" dirty="0"/>
              <a:t>because </a:t>
            </a:r>
            <a:r>
              <a:rPr lang="en-US" sz="2000" dirty="0" smtClean="0"/>
              <a:t>the expression is executed left to right.</a:t>
            </a:r>
          </a:p>
          <a:p>
            <a:r>
              <a:rPr lang="en-US" sz="2000" dirty="0" smtClean="0"/>
              <a:t>Although legal, the above two expression are tricky. It is always better to use parenthesis.  </a:t>
            </a:r>
            <a:r>
              <a:rPr lang="en-US" sz="2000" dirty="0" smtClean="0">
                <a:solidFill>
                  <a:srgbClr val="FF0000"/>
                </a:solidFill>
              </a:rPr>
              <a:t>Parenthesis fix the order of execution of the operations.</a:t>
            </a:r>
          </a:p>
          <a:p>
            <a:r>
              <a:rPr lang="en-US" sz="2000" dirty="0">
                <a:solidFill>
                  <a:srgbClr val="0070C0"/>
                </a:solidFill>
              </a:rPr>
              <a:t>c = 3</a:t>
            </a:r>
            <a:r>
              <a:rPr lang="en-US" sz="2000" dirty="0" smtClean="0">
                <a:solidFill>
                  <a:srgbClr val="0070C0"/>
                </a:solidFill>
              </a:rPr>
              <a:t>+(2*5);</a:t>
            </a:r>
          </a:p>
          <a:p>
            <a:r>
              <a:rPr lang="en-US" sz="2000" dirty="0">
                <a:solidFill>
                  <a:srgbClr val="0070C0"/>
                </a:solidFill>
              </a:rPr>
              <a:t>d = </a:t>
            </a:r>
            <a:r>
              <a:rPr lang="en-US" sz="2000" dirty="0" smtClean="0">
                <a:solidFill>
                  <a:srgbClr val="0070C0"/>
                </a:solidFill>
              </a:rPr>
              <a:t>(3/1)*</a:t>
            </a:r>
            <a:r>
              <a:rPr lang="en-US" sz="2000" dirty="0">
                <a:solidFill>
                  <a:srgbClr val="0070C0"/>
                </a:solidFill>
              </a:rPr>
              <a:t>7;</a:t>
            </a:r>
            <a:endParaRPr lang="en-US" sz="2000" dirty="0" smtClean="0"/>
          </a:p>
          <a:p>
            <a:endParaRPr lang="en-US" dirty="0"/>
          </a:p>
          <a:p>
            <a:endParaRPr lang="en-US" dirty="0"/>
          </a:p>
        </p:txBody>
      </p:sp>
    </p:spTree>
    <p:extLst>
      <p:ext uri="{BB962C8B-B14F-4D97-AF65-F5344CB8AC3E}">
        <p14:creationId xmlns:p14="http://schemas.microsoft.com/office/powerpoint/2010/main" val="2832968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Limit to Using Variables of Primitive Types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A variable is not all powerful.</a:t>
            </a:r>
          </a:p>
          <a:p>
            <a:r>
              <a:rPr lang="en-US" sz="2400" dirty="0" smtClean="0"/>
              <a:t>Consider the definition:</a:t>
            </a:r>
          </a:p>
          <a:p>
            <a:pPr lvl="1"/>
            <a:r>
              <a:rPr lang="en-US" sz="2400" dirty="0" smtClean="0">
                <a:solidFill>
                  <a:srgbClr val="0070C0"/>
                </a:solidFill>
              </a:rPr>
              <a:t>long l = 23433L;</a:t>
            </a:r>
          </a:p>
          <a:p>
            <a:r>
              <a:rPr lang="en-US" sz="2400" dirty="0" smtClean="0"/>
              <a:t>This works. However, we cannot assign an arbitrary integer to the variable </a:t>
            </a:r>
            <a:r>
              <a:rPr lang="en-US" sz="2400" dirty="0" smtClean="0">
                <a:solidFill>
                  <a:srgbClr val="0070C0"/>
                </a:solidFill>
              </a:rPr>
              <a:t>l</a:t>
            </a:r>
            <a:r>
              <a:rPr lang="en-US" sz="2400" dirty="0" smtClean="0"/>
              <a:t>. The reason is that there are infinitely many integers and the memory of a computer is finite.</a:t>
            </a:r>
          </a:p>
          <a:p>
            <a:r>
              <a:rPr lang="en-US" sz="2400" dirty="0" smtClean="0"/>
              <a:t>Consider the definition:</a:t>
            </a:r>
          </a:p>
          <a:p>
            <a:pPr lvl="1"/>
            <a:r>
              <a:rPr lang="en-US" sz="2000" dirty="0" smtClean="0">
                <a:solidFill>
                  <a:srgbClr val="0070C0"/>
                </a:solidFill>
              </a:rPr>
              <a:t>float f = 2342.23222233F</a:t>
            </a:r>
          </a:p>
          <a:p>
            <a:r>
              <a:rPr lang="en-US" sz="2400" dirty="0" smtClean="0"/>
              <a:t>Only a finite number of real numbers can be represented using a float. If the specified literal cannot be represented, then the closest literal that can be represented is chosen.</a:t>
            </a:r>
          </a:p>
        </p:txBody>
      </p:sp>
    </p:spTree>
    <p:extLst>
      <p:ext uri="{BB962C8B-B14F-4D97-AF65-F5344CB8AC3E}">
        <p14:creationId xmlns:p14="http://schemas.microsoft.com/office/powerpoint/2010/main" val="3236563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 Program</a:t>
            </a:r>
            <a:endParaRPr lang="en-US" dirty="0">
              <a:solidFill>
                <a:srgbClr val="0070C0"/>
              </a:solidFill>
            </a:endParaRPr>
          </a:p>
        </p:txBody>
      </p:sp>
      <p:sp>
        <p:nvSpPr>
          <p:cNvPr id="4" name="TextBox 3"/>
          <p:cNvSpPr txBox="1"/>
          <p:nvPr/>
        </p:nvSpPr>
        <p:spPr>
          <a:xfrm>
            <a:off x="762000" y="1447800"/>
            <a:ext cx="7225632" cy="4339650"/>
          </a:xfrm>
          <a:prstGeom prst="rect">
            <a:avLst/>
          </a:prstGeom>
          <a:noFill/>
        </p:spPr>
        <p:txBody>
          <a:bodyPr wrap="none" rtlCol="0">
            <a:spAutoFit/>
          </a:bodyPr>
          <a:lstStyle/>
          <a:p>
            <a:r>
              <a:rPr lang="en-US" sz="2000" dirty="0">
                <a:latin typeface="Courier New" pitchFamily="49" charset="0"/>
                <a:cs typeface="Courier New" pitchFamily="49" charset="0"/>
              </a:rPr>
              <a:t>public class </a:t>
            </a:r>
            <a:r>
              <a:rPr lang="en-US" sz="2000" dirty="0" smtClean="0">
                <a:latin typeface="Courier New" pitchFamily="49" charset="0"/>
                <a:cs typeface="Courier New" pitchFamily="49" charset="0"/>
              </a:rPr>
              <a:t>Test </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float x = 1 / 3F;</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(x);</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a:t>
            </a:r>
          </a:p>
          <a:p>
            <a:endParaRPr lang="en-US" b="1" dirty="0" smtClean="0">
              <a:latin typeface="Courier New" pitchFamily="49" charset="0"/>
              <a:cs typeface="Courier New" pitchFamily="49" charset="0"/>
            </a:endParaRPr>
          </a:p>
          <a:p>
            <a:r>
              <a:rPr lang="en-US" sz="2400" dirty="0">
                <a:cs typeface="Courier New" pitchFamily="49" charset="0"/>
              </a:rPr>
              <a:t>It prints </a:t>
            </a:r>
            <a:r>
              <a:rPr lang="en-US" sz="2400" dirty="0" smtClean="0">
                <a:cs typeface="Courier New" pitchFamily="49" charset="0"/>
              </a:rPr>
              <a:t>0.33333334. </a:t>
            </a:r>
          </a:p>
          <a:p>
            <a:endParaRPr lang="en-US" sz="2400" dirty="0">
              <a:cs typeface="Courier New" pitchFamily="49" charset="0"/>
            </a:endParaRPr>
          </a:p>
          <a:p>
            <a:r>
              <a:rPr lang="en-US" sz="2400" dirty="0" smtClean="0">
                <a:cs typeface="Courier New" pitchFamily="49" charset="0"/>
              </a:rPr>
              <a:t>If we used </a:t>
            </a:r>
            <a:r>
              <a:rPr lang="en-US" sz="2400" dirty="0" smtClean="0">
                <a:solidFill>
                  <a:srgbClr val="0070C0"/>
                </a:solidFill>
                <a:cs typeface="Courier New" pitchFamily="49" charset="0"/>
              </a:rPr>
              <a:t>double</a:t>
            </a:r>
            <a:r>
              <a:rPr lang="en-US" sz="2400" dirty="0" smtClean="0">
                <a:cs typeface="Courier New" pitchFamily="49" charset="0"/>
              </a:rPr>
              <a:t>, we will get better precision.</a:t>
            </a:r>
          </a:p>
          <a:p>
            <a:r>
              <a:rPr lang="en-US" sz="2400" dirty="0" smtClean="0">
                <a:cs typeface="Courier New" pitchFamily="49" charset="0"/>
              </a:rPr>
              <a:t>However, there still can be precision problems.</a:t>
            </a:r>
          </a:p>
          <a:p>
            <a:r>
              <a:rPr lang="en-US" sz="2400" dirty="0" smtClean="0">
                <a:cs typeface="Courier New" pitchFamily="49" charset="0"/>
              </a:rPr>
              <a:t>Throughout the slides, we will mostly use </a:t>
            </a:r>
            <a:r>
              <a:rPr lang="en-US" sz="2400" dirty="0" smtClean="0">
                <a:solidFill>
                  <a:srgbClr val="FF0000"/>
                </a:solidFill>
                <a:cs typeface="Courier New" pitchFamily="49" charset="0"/>
              </a:rPr>
              <a:t>double</a:t>
            </a:r>
            <a:r>
              <a:rPr lang="en-US" sz="2400" dirty="0" smtClean="0">
                <a:cs typeface="Courier New" pitchFamily="49" charset="0"/>
              </a:rPr>
              <a:t> and </a:t>
            </a:r>
            <a:r>
              <a:rPr lang="en-US" sz="2400" dirty="0" smtClean="0">
                <a:solidFill>
                  <a:srgbClr val="FF0000"/>
                </a:solidFill>
                <a:cs typeface="Courier New" pitchFamily="49" charset="0"/>
              </a:rPr>
              <a:t>int</a:t>
            </a:r>
            <a:r>
              <a:rPr lang="en-US" sz="2400" dirty="0" smtClean="0">
                <a:cs typeface="Courier New" pitchFamily="49" charset="0"/>
              </a:rPr>
              <a:t>.</a:t>
            </a:r>
            <a:endParaRPr lang="en-US" sz="2400" dirty="0">
              <a:cs typeface="Courier New" pitchFamily="49" charset="0"/>
            </a:endParaRPr>
          </a:p>
          <a:p>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3574689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Reading Data From Keyboard</a:t>
            </a:r>
            <a:endParaRPr lang="en-US" dirty="0">
              <a:solidFill>
                <a:srgbClr val="0070C0"/>
              </a:solidFill>
            </a:endParaRPr>
          </a:p>
        </p:txBody>
      </p:sp>
      <p:sp>
        <p:nvSpPr>
          <p:cNvPr id="5" name="TextBox 4"/>
          <p:cNvSpPr txBox="1"/>
          <p:nvPr/>
        </p:nvSpPr>
        <p:spPr>
          <a:xfrm>
            <a:off x="838200" y="1371600"/>
            <a:ext cx="8061374" cy="4678204"/>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smtClean="0">
                <a:latin typeface="Courier New" pitchFamily="49" charset="0"/>
                <a:cs typeface="Courier New" pitchFamily="49" charset="0"/>
              </a:rPr>
              <a:t>.*;// needed to read data</a:t>
            </a:r>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CalculatorPanel</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("Enter an integer: ");</a:t>
            </a:r>
          </a:p>
          <a:p>
            <a:r>
              <a:rPr lang="en-US" sz="2000" dirty="0">
                <a:latin typeface="Courier New" pitchFamily="49" charset="0"/>
                <a:cs typeface="Courier New" pitchFamily="49" charset="0"/>
              </a:rPr>
              <a:t>    Scanner keyboard = new Scanner(System.in);</a:t>
            </a:r>
          </a:p>
          <a:p>
            <a:r>
              <a:rPr lang="en-US" sz="2000" dirty="0">
                <a:latin typeface="Courier New" pitchFamily="49" charset="0"/>
                <a:cs typeface="Courier New" pitchFamily="49" charset="0"/>
              </a:rPr>
              <a:t>    i = </a:t>
            </a:r>
            <a:r>
              <a:rPr lang="en-US" sz="2000" dirty="0" err="1">
                <a:solidFill>
                  <a:srgbClr val="FF0000"/>
                </a:solidFill>
                <a:latin typeface="Courier New" pitchFamily="49" charset="0"/>
                <a:cs typeface="Courier New" pitchFamily="49" charset="0"/>
              </a:rPr>
              <a:t>keyboard.nextInt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("You entered</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i);</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smtClean="0">
                <a:cs typeface="Courier New" pitchFamily="49" charset="0"/>
              </a:rPr>
              <a:t>We need to create a </a:t>
            </a:r>
            <a:r>
              <a:rPr lang="en-US" sz="2000" dirty="0" smtClean="0">
                <a:solidFill>
                  <a:srgbClr val="FF0000"/>
                </a:solidFill>
                <a:cs typeface="Courier New" pitchFamily="49" charset="0"/>
              </a:rPr>
              <a:t>Scanner</a:t>
            </a:r>
            <a:r>
              <a:rPr lang="en-US" sz="2000" dirty="0" smtClean="0">
                <a:cs typeface="Courier New" pitchFamily="49" charset="0"/>
              </a:rPr>
              <a:t> object and then call a method on it. Next slide</a:t>
            </a:r>
          </a:p>
          <a:p>
            <a:r>
              <a:rPr lang="en-US" sz="2000" dirty="0" smtClean="0">
                <a:cs typeface="Courier New" pitchFamily="49" charset="0"/>
              </a:rPr>
              <a:t>shows possible methods that we can call.</a:t>
            </a:r>
            <a:endParaRPr lang="en-US" sz="2000" dirty="0">
              <a:cs typeface="Courier New" pitchFamily="49" charset="0"/>
            </a:endParaRPr>
          </a:p>
          <a:p>
            <a:endParaRPr lang="en-US" dirty="0"/>
          </a:p>
        </p:txBody>
      </p:sp>
    </p:spTree>
    <p:extLst>
      <p:ext uri="{BB962C8B-B14F-4D97-AF65-F5344CB8AC3E}">
        <p14:creationId xmlns:p14="http://schemas.microsoft.com/office/powerpoint/2010/main" val="2362743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Scanner</a:t>
            </a:r>
            <a:r>
              <a:rPr lang="en-US" dirty="0" smtClean="0">
                <a:solidFill>
                  <a:srgbClr val="0070C0"/>
                </a:solidFill>
              </a:rPr>
              <a:t> Methods</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err="1" smtClean="0">
                <a:solidFill>
                  <a:srgbClr val="0070C0"/>
                </a:solidFill>
              </a:rPr>
              <a:t>nextInt</a:t>
            </a:r>
            <a:r>
              <a:rPr lang="en-US" dirty="0" smtClean="0">
                <a:solidFill>
                  <a:srgbClr val="0070C0"/>
                </a:solidFill>
              </a:rPr>
              <a:t>() </a:t>
            </a:r>
            <a:r>
              <a:rPr lang="en-US" dirty="0" smtClean="0"/>
              <a:t>- gets the next integer</a:t>
            </a:r>
          </a:p>
          <a:p>
            <a:r>
              <a:rPr lang="en-US" dirty="0" err="1" smtClean="0">
                <a:solidFill>
                  <a:srgbClr val="0070C0"/>
                </a:solidFill>
              </a:rPr>
              <a:t>nextBoolean</a:t>
            </a:r>
            <a:r>
              <a:rPr lang="en-US" dirty="0" smtClean="0">
                <a:solidFill>
                  <a:srgbClr val="0070C0"/>
                </a:solidFill>
              </a:rPr>
              <a:t>() </a:t>
            </a:r>
            <a:r>
              <a:rPr lang="en-US" dirty="0"/>
              <a:t>- gets the </a:t>
            </a:r>
            <a:r>
              <a:rPr lang="en-US" dirty="0" smtClean="0"/>
              <a:t>next </a:t>
            </a:r>
            <a:r>
              <a:rPr lang="en-US" dirty="0"/>
              <a:t>B</a:t>
            </a:r>
            <a:r>
              <a:rPr lang="en-US" dirty="0" smtClean="0"/>
              <a:t>oolean</a:t>
            </a:r>
          </a:p>
          <a:p>
            <a:r>
              <a:rPr lang="en-US" dirty="0" err="1" smtClean="0">
                <a:solidFill>
                  <a:srgbClr val="0070C0"/>
                </a:solidFill>
              </a:rPr>
              <a:t>nextDouble</a:t>
            </a:r>
            <a:r>
              <a:rPr lang="en-US" dirty="0" smtClean="0">
                <a:solidFill>
                  <a:srgbClr val="0070C0"/>
                </a:solidFill>
              </a:rPr>
              <a:t>() </a:t>
            </a:r>
            <a:r>
              <a:rPr lang="en-US" dirty="0" smtClean="0"/>
              <a:t>- gets the next double</a:t>
            </a:r>
          </a:p>
          <a:p>
            <a:r>
              <a:rPr lang="en-US" dirty="0" err="1" smtClean="0">
                <a:solidFill>
                  <a:srgbClr val="0070C0"/>
                </a:solidFill>
              </a:rPr>
              <a:t>nextFloat</a:t>
            </a:r>
            <a:r>
              <a:rPr lang="en-US" dirty="0" smtClean="0">
                <a:solidFill>
                  <a:srgbClr val="0070C0"/>
                </a:solidFill>
              </a:rPr>
              <a:t>() </a:t>
            </a:r>
            <a:r>
              <a:rPr lang="en-US" dirty="0" smtClean="0"/>
              <a:t>- gets the next float</a:t>
            </a:r>
          </a:p>
          <a:p>
            <a:r>
              <a:rPr lang="en-US" dirty="0" err="1" smtClean="0">
                <a:solidFill>
                  <a:srgbClr val="0070C0"/>
                </a:solidFill>
              </a:rPr>
              <a:t>nextShort</a:t>
            </a:r>
            <a:r>
              <a:rPr lang="en-US" dirty="0" smtClean="0">
                <a:solidFill>
                  <a:srgbClr val="0070C0"/>
                </a:solidFill>
              </a:rPr>
              <a:t>() </a:t>
            </a:r>
            <a:r>
              <a:rPr lang="en-US" dirty="0" smtClean="0"/>
              <a:t>- gets the next short</a:t>
            </a:r>
          </a:p>
          <a:p>
            <a:r>
              <a:rPr lang="en-US" dirty="0" smtClean="0">
                <a:solidFill>
                  <a:srgbClr val="0070C0"/>
                </a:solidFill>
              </a:rPr>
              <a:t>next() </a:t>
            </a:r>
            <a:r>
              <a:rPr lang="en-US" dirty="0" smtClean="0"/>
              <a:t>- gets the next string (a line can have multiple strings separated by space)</a:t>
            </a:r>
          </a:p>
          <a:p>
            <a:r>
              <a:rPr lang="en-US" dirty="0" err="1" smtClean="0">
                <a:solidFill>
                  <a:srgbClr val="0070C0"/>
                </a:solidFill>
              </a:rPr>
              <a:t>nextLine</a:t>
            </a:r>
            <a:r>
              <a:rPr lang="en-US" dirty="0" smtClean="0">
                <a:solidFill>
                  <a:srgbClr val="0070C0"/>
                </a:solidFill>
              </a:rPr>
              <a:t>() </a:t>
            </a:r>
            <a:r>
              <a:rPr lang="en-US" dirty="0" smtClean="0"/>
              <a:t>- gets the next line</a:t>
            </a:r>
            <a:endParaRPr lang="en-US" dirty="0"/>
          </a:p>
        </p:txBody>
      </p:sp>
    </p:spTree>
    <p:extLst>
      <p:ext uri="{BB962C8B-B14F-4D97-AF65-F5344CB8AC3E}">
        <p14:creationId xmlns:p14="http://schemas.microsoft.com/office/powerpoint/2010/main" val="3036354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Overview</a:t>
            </a:r>
            <a:endParaRPr lang="en-US" dirty="0">
              <a:solidFill>
                <a:srgbClr val="0070C0"/>
              </a:solidFill>
            </a:endParaRPr>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Introduction to </a:t>
            </a:r>
            <a:r>
              <a:rPr lang="en-US" dirty="0" err="1" smtClean="0">
                <a:solidFill>
                  <a:srgbClr val="FF0000"/>
                </a:solidFill>
              </a:rPr>
              <a:t>NetBeans</a:t>
            </a:r>
            <a:endParaRPr lang="en-US" dirty="0" smtClean="0">
              <a:solidFill>
                <a:srgbClr val="FF0000"/>
              </a:solidFill>
            </a:endParaRPr>
          </a:p>
          <a:p>
            <a:r>
              <a:rPr lang="en-US" dirty="0" smtClean="0"/>
              <a:t>Simple Java program (including comments)</a:t>
            </a:r>
          </a:p>
          <a:p>
            <a:r>
              <a:rPr lang="en-US" dirty="0" smtClean="0"/>
              <a:t>Introduction to variables</a:t>
            </a:r>
          </a:p>
          <a:p>
            <a:r>
              <a:rPr lang="en-US" dirty="0" smtClean="0"/>
              <a:t>The assignment operator</a:t>
            </a:r>
          </a:p>
          <a:p>
            <a:r>
              <a:rPr lang="en-US" dirty="0" smtClean="0">
                <a:solidFill>
                  <a:srgbClr val="FF0000"/>
                </a:solidFill>
              </a:rPr>
              <a:t>Integer division</a:t>
            </a:r>
          </a:p>
          <a:p>
            <a:r>
              <a:rPr lang="en-US" dirty="0" smtClean="0"/>
              <a:t>Casting</a:t>
            </a:r>
          </a:p>
          <a:p>
            <a:r>
              <a:rPr lang="en-US" dirty="0" smtClean="0"/>
              <a:t>Printing </a:t>
            </a:r>
            <a:r>
              <a:rPr lang="en-US" dirty="0" smtClean="0"/>
              <a:t>to the screen and </a:t>
            </a:r>
            <a:r>
              <a:rPr lang="en-US" dirty="0" smtClean="0"/>
              <a:t>reading from the keyboard</a:t>
            </a:r>
          </a:p>
          <a:p>
            <a:r>
              <a:rPr lang="en-US" dirty="0">
                <a:solidFill>
                  <a:srgbClr val="FF0000"/>
                </a:solidFill>
              </a:rPr>
              <a:t>i</a:t>
            </a:r>
            <a:r>
              <a:rPr lang="en-US" dirty="0" smtClean="0">
                <a:solidFill>
                  <a:srgbClr val="FF0000"/>
                </a:solidFill>
              </a:rPr>
              <a:t>f</a:t>
            </a:r>
            <a:r>
              <a:rPr lang="en-US" dirty="0" smtClean="0"/>
              <a:t> and </a:t>
            </a:r>
            <a:r>
              <a:rPr lang="en-US" dirty="0" smtClean="0">
                <a:solidFill>
                  <a:srgbClr val="FF0000"/>
                </a:solidFill>
              </a:rPr>
              <a:t>if/else </a:t>
            </a:r>
            <a:r>
              <a:rPr lang="en-US" dirty="0" smtClean="0"/>
              <a:t>structures</a:t>
            </a:r>
          </a:p>
          <a:p>
            <a:r>
              <a:rPr lang="en-US" dirty="0"/>
              <a:t>S</a:t>
            </a:r>
            <a:r>
              <a:rPr lang="en-US" dirty="0" smtClean="0"/>
              <a:t>trings</a:t>
            </a:r>
          </a:p>
          <a:p>
            <a:r>
              <a:rPr lang="en-US" dirty="0" smtClean="0"/>
              <a:t>The</a:t>
            </a:r>
            <a:r>
              <a:rPr lang="en-US" dirty="0" smtClean="0">
                <a:solidFill>
                  <a:srgbClr val="FF0000"/>
                </a:solidFill>
              </a:rPr>
              <a:t> switch</a:t>
            </a:r>
            <a:r>
              <a:rPr lang="en-US" dirty="0" smtClean="0"/>
              <a:t> operation</a:t>
            </a:r>
          </a:p>
          <a:p>
            <a:r>
              <a:rPr lang="en-US" dirty="0" smtClean="0"/>
              <a:t>The conditional operator</a:t>
            </a:r>
          </a:p>
          <a:p>
            <a:endParaRPr lang="en-US" dirty="0"/>
          </a:p>
        </p:txBody>
      </p:sp>
    </p:spTree>
    <p:extLst>
      <p:ext uri="{BB962C8B-B14F-4D97-AF65-F5344CB8AC3E}">
        <p14:creationId xmlns:p14="http://schemas.microsoft.com/office/powerpoint/2010/main" val="1199353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Converting Celsius to Fahrenheit</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Before writing any program, we need to create an </a:t>
            </a:r>
            <a:r>
              <a:rPr lang="en-US" sz="2400" dirty="0" smtClean="0">
                <a:solidFill>
                  <a:srgbClr val="FF0000"/>
                </a:solidFill>
              </a:rPr>
              <a:t>algorithm</a:t>
            </a:r>
            <a:r>
              <a:rPr lang="en-US" sz="2400" dirty="0" smtClean="0"/>
              <a:t>. Here is an example:</a:t>
            </a:r>
          </a:p>
          <a:p>
            <a:pPr marL="0" indent="0">
              <a:buNone/>
            </a:pPr>
            <a:r>
              <a:rPr lang="en-US" sz="2400" dirty="0" smtClean="0"/>
              <a:t>1. Prompt </a:t>
            </a:r>
            <a:r>
              <a:rPr lang="en-US" sz="2400" dirty="0"/>
              <a:t>the user to enter temperature in Celsius.</a:t>
            </a:r>
          </a:p>
          <a:p>
            <a:pPr marL="0" indent="0">
              <a:buNone/>
            </a:pPr>
            <a:r>
              <a:rPr lang="en-US" sz="2400" dirty="0" smtClean="0"/>
              <a:t>2. Read </a:t>
            </a:r>
            <a:r>
              <a:rPr lang="en-US" sz="2400" dirty="0"/>
              <a:t>an integer form the keyboard and save it in memory location </a:t>
            </a:r>
            <a:r>
              <a:rPr lang="en-US" sz="2400" dirty="0" smtClean="0">
                <a:solidFill>
                  <a:srgbClr val="0070C0"/>
                </a:solidFill>
              </a:rPr>
              <a:t>x</a:t>
            </a:r>
            <a:r>
              <a:rPr lang="en-US" sz="2400" dirty="0" smtClean="0"/>
              <a:t>.</a:t>
            </a:r>
            <a:endParaRPr lang="en-US" sz="2400" dirty="0"/>
          </a:p>
          <a:p>
            <a:pPr marL="0" indent="0">
              <a:buNone/>
            </a:pPr>
            <a:r>
              <a:rPr lang="en-US" sz="2400" dirty="0" smtClean="0"/>
              <a:t>3. Calculate </a:t>
            </a:r>
            <a:r>
              <a:rPr lang="en-US" sz="2400" dirty="0"/>
              <a:t>the result of </a:t>
            </a:r>
            <a:r>
              <a:rPr lang="en-US" sz="2400" dirty="0" smtClean="0">
                <a:solidFill>
                  <a:srgbClr val="0070C0"/>
                </a:solidFill>
              </a:rPr>
              <a:t>y=32</a:t>
            </a:r>
            <a:r>
              <a:rPr lang="en-US" sz="2400" dirty="0">
                <a:solidFill>
                  <a:srgbClr val="0070C0"/>
                </a:solidFill>
              </a:rPr>
              <a:t>+(9/5)*</a:t>
            </a:r>
            <a:r>
              <a:rPr lang="en-US" sz="2400" dirty="0" smtClean="0">
                <a:solidFill>
                  <a:srgbClr val="0070C0"/>
                </a:solidFill>
              </a:rPr>
              <a:t>x</a:t>
            </a:r>
            <a:r>
              <a:rPr lang="en-US" sz="2400" dirty="0" smtClean="0"/>
              <a:t>, </a:t>
            </a:r>
            <a:r>
              <a:rPr lang="en-US" sz="2400" dirty="0"/>
              <a:t>that is, the temperature in Fahrenheit, and save</a:t>
            </a:r>
            <a:r>
              <a:rPr lang="en-US" sz="2400" dirty="0">
                <a:solidFill>
                  <a:srgbClr val="0070C0"/>
                </a:solidFill>
              </a:rPr>
              <a:t> </a:t>
            </a:r>
            <a:r>
              <a:rPr lang="en-US" sz="2400" dirty="0" smtClean="0">
                <a:solidFill>
                  <a:srgbClr val="0070C0"/>
                </a:solidFill>
              </a:rPr>
              <a:t>y </a:t>
            </a:r>
            <a:r>
              <a:rPr lang="en-US" sz="2400" dirty="0"/>
              <a:t>in memory.</a:t>
            </a:r>
          </a:p>
          <a:p>
            <a:pPr marL="0" indent="0">
              <a:buNone/>
            </a:pPr>
            <a:r>
              <a:rPr lang="en-US" sz="2400" dirty="0" smtClean="0"/>
              <a:t>4. Print </a:t>
            </a:r>
            <a:r>
              <a:rPr lang="en-US" sz="2400" dirty="0"/>
              <a:t>the value of </a:t>
            </a:r>
            <a:r>
              <a:rPr lang="en-US" sz="2400" dirty="0" smtClean="0">
                <a:solidFill>
                  <a:srgbClr val="0070C0"/>
                </a:solidFill>
              </a:rPr>
              <a:t>y</a:t>
            </a:r>
            <a:r>
              <a:rPr lang="en-US" sz="2400" dirty="0" smtClean="0"/>
              <a:t> to </a:t>
            </a:r>
            <a:r>
              <a:rPr lang="en-US" sz="2400" dirty="0"/>
              <a:t>the screen.</a:t>
            </a:r>
          </a:p>
        </p:txBody>
      </p:sp>
    </p:spTree>
    <p:extLst>
      <p:ext uri="{BB962C8B-B14F-4D97-AF65-F5344CB8AC3E}">
        <p14:creationId xmlns:p14="http://schemas.microsoft.com/office/powerpoint/2010/main" val="507321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 Implementation</a:t>
            </a:r>
            <a:endParaRPr lang="en-US" dirty="0">
              <a:solidFill>
                <a:srgbClr val="0070C0"/>
              </a:solidFill>
            </a:endParaRPr>
          </a:p>
        </p:txBody>
      </p:sp>
      <p:sp>
        <p:nvSpPr>
          <p:cNvPr id="4" name="TextBox 3"/>
          <p:cNvSpPr txBox="1"/>
          <p:nvPr/>
        </p:nvSpPr>
        <p:spPr>
          <a:xfrm>
            <a:off x="76200" y="1409700"/>
            <a:ext cx="9264075" cy="4708981"/>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Main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x;</a:t>
            </a:r>
          </a:p>
          <a:p>
            <a:r>
              <a:rPr lang="en-US" sz="2000" dirty="0">
                <a:latin typeface="Courier New" pitchFamily="49" charset="0"/>
                <a:cs typeface="Courier New" pitchFamily="49" charset="0"/>
              </a:rPr>
              <a:t>    double </a:t>
            </a:r>
            <a:r>
              <a:rPr lang="en-US" sz="2000" dirty="0" err="1">
                <a:latin typeface="Courier New" pitchFamily="49" charset="0"/>
                <a:cs typeface="Courier New" pitchFamily="49" charset="0"/>
              </a:rPr>
              <a:t>y,c</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("Enter temperature is Celsius: ");</a:t>
            </a:r>
          </a:p>
          <a:p>
            <a:r>
              <a:rPr lang="en-US" sz="2000" dirty="0">
                <a:latin typeface="Courier New" pitchFamily="49" charset="0"/>
                <a:cs typeface="Courier New" pitchFamily="49" charset="0"/>
              </a:rPr>
              <a:t>    Scanner keyboard = new Scanner(System.in);</a:t>
            </a:r>
          </a:p>
          <a:p>
            <a:r>
              <a:rPr lang="en-US" sz="2000" dirty="0">
                <a:latin typeface="Courier New" pitchFamily="49" charset="0"/>
                <a:cs typeface="Courier New" pitchFamily="49" charset="0"/>
              </a:rPr>
              <a:t>    x=</a:t>
            </a:r>
            <a:r>
              <a:rPr lang="en-US" sz="2000" dirty="0" err="1">
                <a:latin typeface="Courier New" pitchFamily="49" charset="0"/>
                <a:cs typeface="Courier New" pitchFamily="49" charset="0"/>
              </a:rPr>
              <a:t>keyboard.nextInt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c = 9/5;</a:t>
            </a:r>
          </a:p>
          <a:p>
            <a:r>
              <a:rPr lang="en-US" sz="2000" dirty="0">
                <a:latin typeface="Courier New" pitchFamily="49" charset="0"/>
                <a:cs typeface="Courier New" pitchFamily="49" charset="0"/>
              </a:rPr>
              <a:t>    y = 32+c*x;</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("The temperature in Fahrenheit is: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(y);</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1290212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Notes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All variables must be declared before they can be used.</a:t>
            </a:r>
          </a:p>
          <a:p>
            <a:r>
              <a:rPr lang="en-US" sz="2400" dirty="0" smtClean="0"/>
              <a:t>Variables </a:t>
            </a:r>
            <a:r>
              <a:rPr lang="en-US" sz="2400" dirty="0" smtClean="0"/>
              <a:t>are usually defined </a:t>
            </a:r>
            <a:r>
              <a:rPr lang="en-US" sz="2400" dirty="0" smtClean="0"/>
              <a:t>at the beginning of a block (the main method in our case).</a:t>
            </a:r>
          </a:p>
          <a:p>
            <a:r>
              <a:rPr lang="en-US" sz="2400" dirty="0" smtClean="0"/>
              <a:t>We must always have the main method. This is where the program starts executing.</a:t>
            </a:r>
          </a:p>
          <a:p>
            <a:r>
              <a:rPr lang="en-US" sz="2400" dirty="0" smtClean="0"/>
              <a:t>We could have also written:</a:t>
            </a:r>
          </a:p>
          <a:p>
            <a:pPr lvl="1"/>
            <a:r>
              <a:rPr lang="en-US" sz="2400" dirty="0" smtClean="0">
                <a:latin typeface="Courier New" pitchFamily="49" charset="0"/>
                <a:cs typeface="Courier New" pitchFamily="49" charset="0"/>
              </a:rPr>
              <a:t>y </a:t>
            </a:r>
            <a:r>
              <a:rPr lang="en-US" sz="2400" dirty="0">
                <a:latin typeface="Courier New" pitchFamily="49" charset="0"/>
                <a:cs typeface="Courier New" pitchFamily="49" charset="0"/>
              </a:rPr>
              <a:t>= 32</a:t>
            </a:r>
            <a:r>
              <a:rPr lang="en-US" sz="2400" dirty="0" smtClean="0">
                <a:latin typeface="Courier New" pitchFamily="49" charset="0"/>
                <a:cs typeface="Courier New" pitchFamily="49" charset="0"/>
              </a:rPr>
              <a:t>+(9/5)*x</a:t>
            </a:r>
            <a:r>
              <a:rPr lang="en-US" sz="2400" dirty="0">
                <a:latin typeface="Courier New" pitchFamily="49" charset="0"/>
                <a:cs typeface="Courier New" pitchFamily="49" charset="0"/>
              </a:rPr>
              <a:t>;</a:t>
            </a:r>
            <a:endParaRPr lang="en-US" sz="2400" dirty="0" smtClean="0"/>
          </a:p>
          <a:p>
            <a:r>
              <a:rPr lang="en-US" sz="2400" dirty="0" smtClean="0"/>
              <a:t>Always display a prompt before reading user input.</a:t>
            </a:r>
          </a:p>
          <a:p>
            <a:r>
              <a:rPr lang="en-US" sz="2400" dirty="0" smtClean="0"/>
              <a:t>The program will crash if the user does not enter an integer.</a:t>
            </a:r>
          </a:p>
          <a:p>
            <a:endParaRPr lang="en-US" sz="2400" dirty="0"/>
          </a:p>
        </p:txBody>
      </p:sp>
    </p:spTree>
    <p:extLst>
      <p:ext uri="{BB962C8B-B14F-4D97-AF65-F5344CB8AC3E}">
        <p14:creationId xmlns:p14="http://schemas.microsoft.com/office/powerpoint/2010/main" val="994819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Program Debugging</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If we run the program, then we will see that it produces incorrect output. To find the problem, we need to </a:t>
            </a:r>
            <a:r>
              <a:rPr lang="en-US" sz="2400" dirty="0" smtClean="0">
                <a:solidFill>
                  <a:srgbClr val="FF0000"/>
                </a:solidFill>
              </a:rPr>
              <a:t>debug</a:t>
            </a:r>
            <a:r>
              <a:rPr lang="en-US" sz="2400" dirty="0" smtClean="0"/>
              <a:t> it. That is, execute the program line by line.</a:t>
            </a:r>
          </a:p>
          <a:p>
            <a:r>
              <a:rPr lang="en-US" sz="2400" dirty="0" smtClean="0"/>
              <a:t>We first need to set a </a:t>
            </a:r>
            <a:r>
              <a:rPr lang="en-US" sz="2400" dirty="0" smtClean="0">
                <a:solidFill>
                  <a:srgbClr val="FF0000"/>
                </a:solidFill>
              </a:rPr>
              <a:t>break point</a:t>
            </a:r>
            <a:r>
              <a:rPr lang="en-US" sz="2400" dirty="0" smtClean="0"/>
              <a:t>.</a:t>
            </a:r>
          </a:p>
          <a:p>
            <a:r>
              <a:rPr lang="en-US" sz="2400" dirty="0" smtClean="0"/>
              <a:t>This is where the program stops.</a:t>
            </a:r>
          </a:p>
          <a:p>
            <a:r>
              <a:rPr lang="en-US" sz="2400" dirty="0" smtClean="0"/>
              <a:t>We can then execute it line by line. In </a:t>
            </a:r>
            <a:r>
              <a:rPr lang="en-US" sz="2400" dirty="0" err="1" smtClean="0">
                <a:solidFill>
                  <a:srgbClr val="0070C0"/>
                </a:solidFill>
              </a:rPr>
              <a:t>NetBeans</a:t>
            </a:r>
            <a:r>
              <a:rPr lang="en-US" sz="2400" dirty="0" smtClean="0"/>
              <a:t>:</a:t>
            </a:r>
          </a:p>
          <a:p>
            <a:pPr lvl="1"/>
            <a:r>
              <a:rPr lang="en-US" sz="2400" dirty="0" smtClean="0">
                <a:solidFill>
                  <a:srgbClr val="0070C0"/>
                </a:solidFill>
              </a:rPr>
              <a:t>F8</a:t>
            </a:r>
            <a:r>
              <a:rPr lang="en-US" sz="2400" dirty="0" smtClean="0"/>
              <a:t>: step over: goes to next line</a:t>
            </a:r>
          </a:p>
          <a:p>
            <a:pPr lvl="1"/>
            <a:r>
              <a:rPr lang="en-US" sz="2400" dirty="0" smtClean="0">
                <a:solidFill>
                  <a:srgbClr val="0070C0"/>
                </a:solidFill>
              </a:rPr>
              <a:t>F7</a:t>
            </a:r>
            <a:r>
              <a:rPr lang="en-US" sz="2400" dirty="0" smtClean="0"/>
              <a:t>: step in: will go inside a method</a:t>
            </a:r>
          </a:p>
          <a:p>
            <a:pPr lvl="1"/>
            <a:r>
              <a:rPr lang="en-US" sz="2400" dirty="0" smtClean="0">
                <a:solidFill>
                  <a:srgbClr val="0070C0"/>
                </a:solidFill>
              </a:rPr>
              <a:t>F4</a:t>
            </a:r>
            <a:r>
              <a:rPr lang="en-US" sz="2400" dirty="0" smtClean="0"/>
              <a:t>: runs to cursor</a:t>
            </a:r>
          </a:p>
          <a:p>
            <a:r>
              <a:rPr lang="en-US" sz="2400" dirty="0" smtClean="0"/>
              <a:t>Hover over a variable to see its value.</a:t>
            </a:r>
            <a:endParaRPr lang="en-US" sz="2400" dirty="0"/>
          </a:p>
        </p:txBody>
      </p:sp>
    </p:spTree>
    <p:extLst>
      <p:ext uri="{BB962C8B-B14F-4D97-AF65-F5344CB8AC3E}">
        <p14:creationId xmlns:p14="http://schemas.microsoft.com/office/powerpoint/2010/main" val="495218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Corrected Version</a:t>
            </a:r>
            <a:endParaRPr lang="en-US" dirty="0">
              <a:solidFill>
                <a:srgbClr val="0070C0"/>
              </a:solidFill>
            </a:endParaRPr>
          </a:p>
        </p:txBody>
      </p:sp>
      <p:sp>
        <p:nvSpPr>
          <p:cNvPr id="5" name="TextBox 4"/>
          <p:cNvSpPr txBox="1"/>
          <p:nvPr/>
        </p:nvSpPr>
        <p:spPr>
          <a:xfrm>
            <a:off x="762000" y="1752600"/>
            <a:ext cx="8318303" cy="4524315"/>
          </a:xfrm>
          <a:prstGeom prst="rect">
            <a:avLst/>
          </a:prstGeom>
          <a:noFill/>
        </p:spPr>
        <p:txBody>
          <a:bodyPr wrap="none" rtlCol="0">
            <a:spAutoFit/>
          </a:bodyPr>
          <a:lstStyle/>
          <a:p>
            <a:r>
              <a:rPr lang="en-US" dirty="0">
                <a:latin typeface="Courier New" pitchFamily="49" charset="0"/>
                <a:cs typeface="Courier New" pitchFamily="49" charset="0"/>
              </a:rPr>
              <a:t>import </a:t>
            </a:r>
            <a:r>
              <a:rPr lang="en-US" dirty="0" err="1">
                <a:latin typeface="Courier New" pitchFamily="49" charset="0"/>
                <a:cs typeface="Courier New" pitchFamily="49" charset="0"/>
              </a:rPr>
              <a:t>java.util</a:t>
            </a:r>
            <a:r>
              <a:rPr lang="en-US" dirty="0">
                <a:latin typeface="Courier New" pitchFamily="49" charset="0"/>
                <a:cs typeface="Courier New" pitchFamily="49" charset="0"/>
              </a:rPr>
              <a:t>.*;</a:t>
            </a:r>
          </a:p>
          <a:p>
            <a:endParaRPr lang="en-US" dirty="0">
              <a:latin typeface="Courier New" pitchFamily="49" charset="0"/>
              <a:cs typeface="Courier New" pitchFamily="49" charset="0"/>
            </a:endParaRPr>
          </a:p>
          <a:p>
            <a:r>
              <a:rPr lang="en-US" dirty="0">
                <a:latin typeface="Courier New" pitchFamily="49" charset="0"/>
                <a:cs typeface="Courier New" pitchFamily="49" charset="0"/>
              </a:rPr>
              <a:t>public class Main {</a:t>
            </a:r>
          </a:p>
          <a:p>
            <a:r>
              <a:rPr lang="en-US" dirty="0">
                <a:latin typeface="Courier New" pitchFamily="49" charset="0"/>
                <a:cs typeface="Courier New" pitchFamily="49" charset="0"/>
              </a:rPr>
              <a:t>  public static void main(String </a:t>
            </a:r>
            <a:r>
              <a:rPr lang="en-US" dirty="0" err="1">
                <a:latin typeface="Courier New" pitchFamily="49" charset="0"/>
                <a:cs typeface="Courier New" pitchFamily="49" charset="0"/>
              </a:rPr>
              <a:t>args</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int</a:t>
            </a:r>
            <a:r>
              <a:rPr lang="en-US" dirty="0">
                <a:latin typeface="Courier New" pitchFamily="49" charset="0"/>
                <a:cs typeface="Courier New" pitchFamily="49" charset="0"/>
              </a:rPr>
              <a:t> x;</a:t>
            </a:r>
          </a:p>
          <a:p>
            <a:r>
              <a:rPr lang="en-US" dirty="0">
                <a:latin typeface="Courier New" pitchFamily="49" charset="0"/>
                <a:cs typeface="Courier New" pitchFamily="49" charset="0"/>
              </a:rPr>
              <a:t>    double </a:t>
            </a:r>
            <a:r>
              <a:rPr lang="en-US" dirty="0" err="1">
                <a:latin typeface="Courier New" pitchFamily="49" charset="0"/>
                <a:cs typeface="Courier New" pitchFamily="49" charset="0"/>
              </a:rPr>
              <a:t>y,c</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a:t>
            </a:r>
            <a:r>
              <a:rPr lang="en-US" dirty="0">
                <a:latin typeface="Courier New" pitchFamily="49" charset="0"/>
                <a:cs typeface="Courier New" pitchFamily="49" charset="0"/>
              </a:rPr>
              <a:t>("Enter temperature is Celsius: ");</a:t>
            </a:r>
          </a:p>
          <a:p>
            <a:r>
              <a:rPr lang="en-US" dirty="0">
                <a:latin typeface="Courier New" pitchFamily="49" charset="0"/>
                <a:cs typeface="Courier New" pitchFamily="49" charset="0"/>
              </a:rPr>
              <a:t>    Scanner keyboard = new Scanner(System.in);</a:t>
            </a:r>
          </a:p>
          <a:p>
            <a:r>
              <a:rPr lang="en-US" dirty="0">
                <a:latin typeface="Courier New" pitchFamily="49" charset="0"/>
                <a:cs typeface="Courier New" pitchFamily="49" charset="0"/>
              </a:rPr>
              <a:t>    x=</a:t>
            </a:r>
            <a:r>
              <a:rPr lang="en-US" dirty="0" err="1">
                <a:latin typeface="Courier New" pitchFamily="49" charset="0"/>
                <a:cs typeface="Courier New" pitchFamily="49" charset="0"/>
              </a:rPr>
              <a:t>keyboard.nextInt</a:t>
            </a:r>
            <a:r>
              <a:rPr lang="en-US" dirty="0">
                <a:latin typeface="Courier New" pitchFamily="49" charset="0"/>
                <a:cs typeface="Courier New" pitchFamily="49" charset="0"/>
              </a:rPr>
              <a:t>();</a:t>
            </a:r>
          </a:p>
          <a:p>
            <a:r>
              <a:rPr lang="en-US" dirty="0">
                <a:latin typeface="Courier New" pitchFamily="49" charset="0"/>
                <a:cs typeface="Courier New" pitchFamily="49" charset="0"/>
              </a:rPr>
              <a:t>    c = </a:t>
            </a:r>
            <a:r>
              <a:rPr lang="en-US" dirty="0" smtClean="0">
                <a:latin typeface="Courier New" pitchFamily="49" charset="0"/>
                <a:cs typeface="Courier New" pitchFamily="49" charset="0"/>
              </a:rPr>
              <a:t>9/5.0;</a:t>
            </a:r>
            <a:endParaRPr lang="en-US" dirty="0">
              <a:latin typeface="Courier New" pitchFamily="49" charset="0"/>
              <a:cs typeface="Courier New" pitchFamily="49" charset="0"/>
            </a:endParaRPr>
          </a:p>
          <a:p>
            <a:r>
              <a:rPr lang="en-US" dirty="0">
                <a:latin typeface="Courier New" pitchFamily="49" charset="0"/>
                <a:cs typeface="Courier New" pitchFamily="49" charset="0"/>
              </a:rPr>
              <a:t>    y = 32+c*x;</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a:t>
            </a:r>
            <a:r>
              <a:rPr lang="en-US" dirty="0">
                <a:latin typeface="Courier New" pitchFamily="49" charset="0"/>
                <a:cs typeface="Courier New" pitchFamily="49" charset="0"/>
              </a:rPr>
              <a:t>("The temperature in Fahrenheit is: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(y);</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p>
          <a:p>
            <a:endParaRPr lang="en-US" dirty="0"/>
          </a:p>
        </p:txBody>
      </p:sp>
    </p:spTree>
    <p:extLst>
      <p:ext uri="{BB962C8B-B14F-4D97-AF65-F5344CB8AC3E}">
        <p14:creationId xmlns:p14="http://schemas.microsoft.com/office/powerpoint/2010/main" val="4080721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Integer Division</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Always be careful when you divide.</a:t>
            </a:r>
          </a:p>
          <a:p>
            <a:r>
              <a:rPr lang="en-US" sz="2400" dirty="0" smtClean="0"/>
              <a:t>What can go wrong:</a:t>
            </a:r>
          </a:p>
          <a:p>
            <a:pPr lvl="1"/>
            <a:r>
              <a:rPr lang="en-US" sz="2400" dirty="0" err="1" smtClean="0"/>
              <a:t>int</a:t>
            </a:r>
            <a:r>
              <a:rPr lang="en-US" sz="2400" dirty="0" smtClean="0"/>
              <a:t> i = 3/a; // </a:t>
            </a:r>
            <a:r>
              <a:rPr lang="en-US" sz="2400" dirty="0" smtClean="0">
                <a:solidFill>
                  <a:srgbClr val="FF0000"/>
                </a:solidFill>
              </a:rPr>
              <a:t>What if a=0?</a:t>
            </a:r>
          </a:p>
          <a:p>
            <a:r>
              <a:rPr lang="en-US" sz="2400" dirty="0" smtClean="0"/>
              <a:t>What if a=2. Then the result is 1!</a:t>
            </a:r>
          </a:p>
          <a:p>
            <a:r>
              <a:rPr lang="en-US" sz="2400" dirty="0" smtClean="0">
                <a:solidFill>
                  <a:srgbClr val="FF0000"/>
                </a:solidFill>
              </a:rPr>
              <a:t>The result of dividing two integers is always an integer!</a:t>
            </a:r>
          </a:p>
          <a:p>
            <a:r>
              <a:rPr lang="en-US" sz="2400" dirty="0" smtClean="0"/>
              <a:t>The digits after the decimal dot are pruned out and no rounding occurs. Therefore, 999/1000 will be equal to 0.</a:t>
            </a:r>
          </a:p>
          <a:p>
            <a:endParaRPr lang="en-US" sz="2400" dirty="0"/>
          </a:p>
        </p:txBody>
      </p:sp>
    </p:spTree>
    <p:extLst>
      <p:ext uri="{BB962C8B-B14F-4D97-AF65-F5344CB8AC3E}">
        <p14:creationId xmlns:p14="http://schemas.microsoft.com/office/powerpoint/2010/main" val="1605710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Casting</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Possible solutions:</a:t>
            </a:r>
          </a:p>
          <a:p>
            <a:pPr lvl="1"/>
            <a:r>
              <a:rPr lang="en-US" dirty="0" smtClean="0"/>
              <a:t>(9/5.0) divides by the </a:t>
            </a:r>
            <a:r>
              <a:rPr lang="en-US" dirty="0" smtClean="0">
                <a:solidFill>
                  <a:srgbClr val="FF0000"/>
                </a:solidFill>
              </a:rPr>
              <a:t>double</a:t>
            </a:r>
            <a:r>
              <a:rPr lang="en-US" dirty="0" smtClean="0"/>
              <a:t> 5.0</a:t>
            </a:r>
          </a:p>
          <a:p>
            <a:pPr lvl="1"/>
            <a:r>
              <a:rPr lang="en-US" dirty="0" smtClean="0"/>
              <a:t>(9*1.0/5) When we multiply by 1.0 we convert 9 to a double.</a:t>
            </a:r>
          </a:p>
          <a:p>
            <a:pPr lvl="1"/>
            <a:r>
              <a:rPr lang="en-US" dirty="0" smtClean="0"/>
              <a:t>(9/</a:t>
            </a:r>
            <a:r>
              <a:rPr lang="en-US" dirty="0" smtClean="0">
                <a:solidFill>
                  <a:srgbClr val="FF0000"/>
                </a:solidFill>
              </a:rPr>
              <a:t>(double)</a:t>
            </a:r>
            <a:r>
              <a:rPr lang="en-US" dirty="0" smtClean="0"/>
              <a:t>5) converts the integer 5 to the double 5.0</a:t>
            </a:r>
          </a:p>
          <a:p>
            <a:pPr marL="457200" lvl="1" indent="0">
              <a:buNone/>
            </a:pPr>
            <a:endParaRPr lang="en-US" dirty="0"/>
          </a:p>
        </p:txBody>
      </p:sp>
    </p:spTree>
    <p:extLst>
      <p:ext uri="{BB962C8B-B14F-4D97-AF65-F5344CB8AC3E}">
        <p14:creationId xmlns:p14="http://schemas.microsoft.com/office/powerpoint/2010/main" val="3557562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Generating Random Numbers</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double d = </a:t>
            </a:r>
            <a:r>
              <a:rPr lang="en-US" dirty="0" err="1" smtClean="0">
                <a:solidFill>
                  <a:srgbClr val="FF0000"/>
                </a:solidFill>
              </a:rPr>
              <a:t>Math.random</a:t>
            </a:r>
            <a:r>
              <a:rPr lang="en-US" dirty="0" smtClean="0">
                <a:solidFill>
                  <a:srgbClr val="FF0000"/>
                </a:solidFill>
              </a:rPr>
              <a:t>();</a:t>
            </a:r>
          </a:p>
          <a:p>
            <a:r>
              <a:rPr lang="en-US" dirty="0" smtClean="0"/>
              <a:t>Returns a random number between 0 (inclusive) and 1(exclusive).</a:t>
            </a:r>
          </a:p>
          <a:p>
            <a:r>
              <a:rPr lang="en-US" dirty="0" smtClean="0"/>
              <a:t>Must import </a:t>
            </a:r>
            <a:r>
              <a:rPr lang="en-US" dirty="0" smtClean="0">
                <a:solidFill>
                  <a:srgbClr val="FF0000"/>
                </a:solidFill>
              </a:rPr>
              <a:t>java.math.*</a:t>
            </a:r>
            <a:r>
              <a:rPr lang="en-US" dirty="0" smtClean="0"/>
              <a:t> </a:t>
            </a:r>
            <a:endParaRPr lang="en-US" dirty="0"/>
          </a:p>
        </p:txBody>
      </p:sp>
    </p:spTree>
    <p:extLst>
      <p:ext uri="{BB962C8B-B14F-4D97-AF65-F5344CB8AC3E}">
        <p14:creationId xmlns:p14="http://schemas.microsoft.com/office/powerpoint/2010/main" val="4010980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Multiplication Game</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Used to teach children to multiply numbers.</a:t>
            </a:r>
          </a:p>
          <a:p>
            <a:r>
              <a:rPr lang="en-US" sz="2400" dirty="0" smtClean="0"/>
              <a:t>Asks the user to multiply two random digits and gives feedback.</a:t>
            </a:r>
          </a:p>
          <a:p>
            <a:r>
              <a:rPr lang="en-US" sz="2400" dirty="0" smtClean="0"/>
              <a:t>Algorithm:</a:t>
            </a:r>
          </a:p>
          <a:p>
            <a:pPr lvl="1"/>
            <a:r>
              <a:rPr lang="en-US" sz="2400" dirty="0" smtClean="0"/>
              <a:t>Create </a:t>
            </a:r>
            <a:r>
              <a:rPr lang="en-US" sz="2400" dirty="0"/>
              <a:t>two random </a:t>
            </a:r>
            <a:r>
              <a:rPr lang="en-US" sz="2400" dirty="0" smtClean="0"/>
              <a:t>numbers: </a:t>
            </a:r>
            <a:r>
              <a:rPr lang="en-US" sz="2400" dirty="0" smtClean="0">
                <a:solidFill>
                  <a:srgbClr val="0070C0"/>
                </a:solidFill>
              </a:rPr>
              <a:t>x</a:t>
            </a:r>
            <a:r>
              <a:rPr lang="en-US" sz="2400" dirty="0" smtClean="0"/>
              <a:t> </a:t>
            </a:r>
            <a:r>
              <a:rPr lang="en-US" sz="2400" dirty="0"/>
              <a:t>and </a:t>
            </a:r>
            <a:r>
              <a:rPr lang="en-US" sz="2400" dirty="0" smtClean="0">
                <a:solidFill>
                  <a:srgbClr val="0070C0"/>
                </a:solidFill>
              </a:rPr>
              <a:t>y</a:t>
            </a:r>
            <a:r>
              <a:rPr lang="en-US" sz="2400" dirty="0" smtClean="0"/>
              <a:t>.</a:t>
            </a:r>
          </a:p>
          <a:p>
            <a:pPr lvl="1"/>
            <a:r>
              <a:rPr lang="en-US" sz="2400" dirty="0" smtClean="0"/>
              <a:t>Display </a:t>
            </a:r>
            <a:r>
              <a:rPr lang="en-US" sz="2400" dirty="0"/>
              <a:t>the two random numbers and asks the user to enter the result of </a:t>
            </a:r>
            <a:r>
              <a:rPr lang="en-US" sz="2400" dirty="0" smtClean="0">
                <a:solidFill>
                  <a:srgbClr val="0070C0"/>
                </a:solidFill>
              </a:rPr>
              <a:t>x*y</a:t>
            </a:r>
            <a:r>
              <a:rPr lang="en-US" sz="2400" dirty="0" smtClean="0"/>
              <a:t>.</a:t>
            </a:r>
            <a:endParaRPr lang="en-US" sz="2400" dirty="0"/>
          </a:p>
          <a:p>
            <a:r>
              <a:rPr lang="en-US" sz="2400" dirty="0" smtClean="0"/>
              <a:t>Read </a:t>
            </a:r>
            <a:r>
              <a:rPr lang="en-US" sz="2400" dirty="0"/>
              <a:t>the user input in </a:t>
            </a:r>
            <a:r>
              <a:rPr lang="en-US" sz="2400" dirty="0" smtClean="0">
                <a:solidFill>
                  <a:srgbClr val="0070C0"/>
                </a:solidFill>
              </a:rPr>
              <a:t>z</a:t>
            </a:r>
            <a:r>
              <a:rPr lang="en-US" sz="2400" dirty="0" smtClean="0"/>
              <a:t>.</a:t>
            </a:r>
            <a:endParaRPr lang="en-US" sz="2400" dirty="0"/>
          </a:p>
          <a:p>
            <a:r>
              <a:rPr lang="en-US" sz="2400" dirty="0" smtClean="0"/>
              <a:t>If </a:t>
            </a:r>
            <a:r>
              <a:rPr lang="en-US" sz="2400" dirty="0" smtClean="0">
                <a:solidFill>
                  <a:srgbClr val="0070C0"/>
                </a:solidFill>
              </a:rPr>
              <a:t>z=x*y</a:t>
            </a:r>
            <a:r>
              <a:rPr lang="en-US" sz="2400" dirty="0" smtClean="0"/>
              <a:t>, </a:t>
            </a:r>
            <a:r>
              <a:rPr lang="en-US" sz="2400" dirty="0"/>
              <a:t>then congratulate the user. Otherwise, </a:t>
            </a:r>
            <a:r>
              <a:rPr lang="en-US" sz="2400" dirty="0" smtClean="0"/>
              <a:t>suggest that they </a:t>
            </a:r>
            <a:r>
              <a:rPr lang="en-US" sz="2400" dirty="0">
                <a:solidFill>
                  <a:srgbClr val="FF0000"/>
                </a:solidFill>
              </a:rPr>
              <a:t>study harder</a:t>
            </a:r>
            <a:r>
              <a:rPr lang="en-US" sz="2400" dirty="0"/>
              <a:t>.</a:t>
            </a:r>
          </a:p>
        </p:txBody>
      </p:sp>
    </p:spTree>
    <p:extLst>
      <p:ext uri="{BB962C8B-B14F-4D97-AF65-F5344CB8AC3E}">
        <p14:creationId xmlns:p14="http://schemas.microsoft.com/office/powerpoint/2010/main" val="20935195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Source Code for Multiplication Game</a:t>
            </a:r>
            <a:endParaRPr lang="en-US" dirty="0">
              <a:solidFill>
                <a:srgbClr val="0070C0"/>
              </a:solidFill>
            </a:endParaRPr>
          </a:p>
        </p:txBody>
      </p:sp>
      <p:sp>
        <p:nvSpPr>
          <p:cNvPr id="4" name="TextBox 3"/>
          <p:cNvSpPr txBox="1"/>
          <p:nvPr/>
        </p:nvSpPr>
        <p:spPr>
          <a:xfrm>
            <a:off x="381000" y="1447800"/>
            <a:ext cx="8032968" cy="4708981"/>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public class Arithmetic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x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Math.random</a:t>
            </a:r>
            <a:r>
              <a:rPr lang="en-US" sz="2000" dirty="0">
                <a:latin typeface="Courier New" pitchFamily="49" charset="0"/>
                <a:cs typeface="Courier New" pitchFamily="49" charset="0"/>
              </a:rPr>
              <a:t>() * 10);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y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Math.random</a:t>
            </a:r>
            <a:r>
              <a:rPr lang="en-US" sz="2000" dirty="0">
                <a:latin typeface="Courier New" pitchFamily="49" charset="0"/>
                <a:cs typeface="Courier New" pitchFamily="49" charset="0"/>
              </a:rPr>
              <a:t>() * 10);</a:t>
            </a:r>
          </a:p>
          <a:p>
            <a:r>
              <a:rPr lang="en-US" sz="2000" dirty="0">
                <a:latin typeface="Courier New" pitchFamily="49" charset="0"/>
                <a:cs typeface="Courier New" pitchFamily="49" charset="0"/>
              </a:rPr>
              <a:t>    Scanner keyboard = new Scanner(System.in);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(x + "*" + y + " =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z = </a:t>
            </a:r>
            <a:r>
              <a:rPr lang="en-US" sz="2000" dirty="0" err="1">
                <a:latin typeface="Courier New" pitchFamily="49" charset="0"/>
                <a:cs typeface="Courier New" pitchFamily="49" charset="0"/>
              </a:rPr>
              <a:t>keyboard.nextInt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(z == x * y)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("Congratulations!");</a:t>
            </a:r>
          </a:p>
          <a:p>
            <a:r>
              <a:rPr lang="en-US" sz="2000" dirty="0">
                <a:latin typeface="Courier New" pitchFamily="49" charset="0"/>
                <a:cs typeface="Courier New" pitchFamily="49" charset="0"/>
              </a:rPr>
              <a:t>    } else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("You need more practice");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822894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70C0"/>
                </a:solidFill>
              </a:rPr>
              <a:t>NetBeans</a:t>
            </a:r>
            <a:r>
              <a:rPr lang="en-US" dirty="0" smtClean="0">
                <a:solidFill>
                  <a:srgbClr val="0070C0"/>
                </a:solidFill>
              </a:rPr>
              <a:t> (example of IDE)</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Can be used to format the code. Go to </a:t>
            </a:r>
            <a:r>
              <a:rPr lang="en-US" dirty="0" smtClean="0">
                <a:solidFill>
                  <a:srgbClr val="FF0000"/>
                </a:solidFill>
              </a:rPr>
              <a:t>Source-Format</a:t>
            </a:r>
            <a:r>
              <a:rPr lang="en-US" dirty="0" smtClean="0"/>
              <a:t>.</a:t>
            </a:r>
          </a:p>
          <a:p>
            <a:r>
              <a:rPr lang="en-US" dirty="0" smtClean="0"/>
              <a:t>Execute the code by clicking the green arrow.</a:t>
            </a:r>
          </a:p>
          <a:p>
            <a:r>
              <a:rPr lang="en-US" dirty="0" smtClean="0"/>
              <a:t>Red underlined means syntax error. Hoover over error for explanation.</a:t>
            </a:r>
          </a:p>
          <a:p>
            <a:r>
              <a:rPr lang="en-US" dirty="0" smtClean="0"/>
              <a:t>Press </a:t>
            </a:r>
            <a:r>
              <a:rPr lang="en-US" dirty="0" err="1" smtClean="0">
                <a:solidFill>
                  <a:srgbClr val="FF0000"/>
                </a:solidFill>
              </a:rPr>
              <a:t>Ctrl+Space</a:t>
            </a:r>
            <a:r>
              <a:rPr lang="en-US" dirty="0" smtClean="0"/>
              <a:t> for auto-complete.</a:t>
            </a:r>
          </a:p>
          <a:p>
            <a:r>
              <a:rPr lang="en-US" dirty="0" err="1" smtClean="0">
                <a:solidFill>
                  <a:srgbClr val="FF0000"/>
                </a:solidFill>
              </a:rPr>
              <a:t>JavaDoc</a:t>
            </a:r>
            <a:r>
              <a:rPr lang="en-US" dirty="0" smtClean="0"/>
              <a:t> (explanation of method) is shown during autocomplete. </a:t>
            </a:r>
            <a:endParaRPr lang="en-US" dirty="0"/>
          </a:p>
        </p:txBody>
      </p:sp>
    </p:spTree>
    <p:extLst>
      <p:ext uri="{BB962C8B-B14F-4D97-AF65-F5344CB8AC3E}">
        <p14:creationId xmlns:p14="http://schemas.microsoft.com/office/powerpoint/2010/main" val="2704761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Notes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000" dirty="0" err="1">
                <a:solidFill>
                  <a:srgbClr val="0070C0"/>
                </a:solidFill>
                <a:latin typeface="Courier New" pitchFamily="49" charset="0"/>
                <a:cs typeface="Courier New" pitchFamily="49" charset="0"/>
              </a:rPr>
              <a:t>int</a:t>
            </a:r>
            <a:r>
              <a:rPr lang="en-US" sz="2000" dirty="0">
                <a:solidFill>
                  <a:srgbClr val="0070C0"/>
                </a:solidFill>
                <a:latin typeface="Courier New" pitchFamily="49" charset="0"/>
                <a:cs typeface="Courier New" pitchFamily="49" charset="0"/>
              </a:rPr>
              <a:t> x = (</a:t>
            </a:r>
            <a:r>
              <a:rPr lang="en-US" sz="2000" dirty="0" err="1">
                <a:solidFill>
                  <a:srgbClr val="0070C0"/>
                </a:solidFill>
                <a:latin typeface="Courier New" pitchFamily="49" charset="0"/>
                <a:cs typeface="Courier New" pitchFamily="49" charset="0"/>
              </a:rPr>
              <a:t>int</a:t>
            </a:r>
            <a:r>
              <a:rPr lang="en-US" sz="2000" dirty="0">
                <a:solidFill>
                  <a:srgbClr val="0070C0"/>
                </a:solidFill>
                <a:latin typeface="Courier New" pitchFamily="49" charset="0"/>
                <a:cs typeface="Courier New" pitchFamily="49" charset="0"/>
              </a:rPr>
              <a:t>) (</a:t>
            </a:r>
            <a:r>
              <a:rPr lang="en-US" sz="2000" dirty="0" err="1">
                <a:solidFill>
                  <a:srgbClr val="0070C0"/>
                </a:solidFill>
                <a:latin typeface="Courier New" pitchFamily="49" charset="0"/>
                <a:cs typeface="Courier New" pitchFamily="49" charset="0"/>
              </a:rPr>
              <a:t>Math.random</a:t>
            </a:r>
            <a:r>
              <a:rPr lang="en-US" sz="2000" dirty="0">
                <a:solidFill>
                  <a:srgbClr val="0070C0"/>
                </a:solidFill>
                <a:latin typeface="Courier New" pitchFamily="49" charset="0"/>
                <a:cs typeface="Courier New" pitchFamily="49" charset="0"/>
              </a:rPr>
              <a:t>() * 10</a:t>
            </a:r>
            <a:r>
              <a:rPr lang="en-US" sz="2000" dirty="0" smtClean="0">
                <a:solidFill>
                  <a:srgbClr val="0070C0"/>
                </a:solidFill>
                <a:latin typeface="Courier New" pitchFamily="49" charset="0"/>
                <a:cs typeface="Courier New" pitchFamily="49" charset="0"/>
              </a:rPr>
              <a:t>);</a:t>
            </a:r>
            <a:r>
              <a:rPr lang="en-US" sz="2000" dirty="0" smtClean="0"/>
              <a:t> x is between 0 and 9</a:t>
            </a:r>
          </a:p>
          <a:p>
            <a:r>
              <a:rPr lang="en-US" sz="2000" dirty="0" err="1">
                <a:solidFill>
                  <a:srgbClr val="FF0000"/>
                </a:solidFill>
                <a:latin typeface="Courier New" pitchFamily="49" charset="0"/>
                <a:cs typeface="Courier New" pitchFamily="49" charset="0"/>
              </a:rPr>
              <a:t>int</a:t>
            </a:r>
            <a:r>
              <a:rPr lang="en-US" sz="2000" dirty="0">
                <a:solidFill>
                  <a:srgbClr val="FF0000"/>
                </a:solidFill>
                <a:latin typeface="Courier New" pitchFamily="49" charset="0"/>
                <a:cs typeface="Courier New" pitchFamily="49" charset="0"/>
              </a:rPr>
              <a:t> x = (</a:t>
            </a:r>
            <a:r>
              <a:rPr lang="en-US" sz="2000" dirty="0" err="1">
                <a:solidFill>
                  <a:srgbClr val="FF0000"/>
                </a:solidFill>
                <a:latin typeface="Courier New" pitchFamily="49" charset="0"/>
                <a:cs typeface="Courier New" pitchFamily="49" charset="0"/>
              </a:rPr>
              <a:t>int</a:t>
            </a:r>
            <a:r>
              <a:rPr lang="en-US" sz="2000" dirty="0">
                <a:solidFill>
                  <a:srgbClr val="FF0000"/>
                </a:solidFill>
                <a:latin typeface="Courier New" pitchFamily="49" charset="0"/>
                <a:cs typeface="Courier New" pitchFamily="49" charset="0"/>
              </a:rPr>
              <a:t>) </a:t>
            </a:r>
            <a:r>
              <a:rPr lang="en-US" sz="2000" dirty="0" err="1" smtClean="0">
                <a:solidFill>
                  <a:srgbClr val="FF0000"/>
                </a:solidFill>
                <a:latin typeface="Courier New" pitchFamily="49" charset="0"/>
                <a:cs typeface="Courier New" pitchFamily="49" charset="0"/>
              </a:rPr>
              <a:t>Math.random</a:t>
            </a:r>
            <a:r>
              <a:rPr lang="en-US" sz="2000" dirty="0">
                <a:solidFill>
                  <a:srgbClr val="FF0000"/>
                </a:solidFill>
                <a:latin typeface="Courier New" pitchFamily="49" charset="0"/>
                <a:cs typeface="Courier New" pitchFamily="49" charset="0"/>
              </a:rPr>
              <a:t>() * </a:t>
            </a:r>
            <a:r>
              <a:rPr lang="en-US" sz="2000" dirty="0" smtClean="0">
                <a:solidFill>
                  <a:srgbClr val="FF0000"/>
                </a:solidFill>
                <a:latin typeface="Courier New" pitchFamily="49" charset="0"/>
                <a:cs typeface="Courier New" pitchFamily="49" charset="0"/>
              </a:rPr>
              <a:t>10;</a:t>
            </a:r>
            <a:r>
              <a:rPr lang="en-US" sz="2000" dirty="0" smtClean="0">
                <a:solidFill>
                  <a:srgbClr val="FF0000"/>
                </a:solidFill>
              </a:rPr>
              <a:t> </a:t>
            </a:r>
            <a:r>
              <a:rPr lang="en-US" sz="2000" dirty="0">
                <a:solidFill>
                  <a:srgbClr val="FF0000"/>
                </a:solidFill>
              </a:rPr>
              <a:t>x </a:t>
            </a:r>
            <a:r>
              <a:rPr lang="en-US" sz="2000" dirty="0" smtClean="0">
                <a:solidFill>
                  <a:srgbClr val="FF0000"/>
                </a:solidFill>
              </a:rPr>
              <a:t>becomes 0</a:t>
            </a:r>
          </a:p>
          <a:p>
            <a:r>
              <a:rPr lang="en-US" sz="2000" dirty="0" smtClean="0"/>
              <a:t>+ can be used to concatenate strings. It can be also used to concatenate a string and an integer (the result is a string).</a:t>
            </a:r>
          </a:p>
          <a:p>
            <a:r>
              <a:rPr lang="en-US" sz="2000" dirty="0" smtClean="0">
                <a:solidFill>
                  <a:srgbClr val="FF0000"/>
                </a:solidFill>
              </a:rPr>
              <a:t>2+"" </a:t>
            </a:r>
            <a:r>
              <a:rPr lang="en-US" sz="2000" dirty="0" smtClean="0"/>
              <a:t>will convert the number 2 to a string.</a:t>
            </a:r>
            <a:endParaRPr lang="en-US" sz="2000" dirty="0"/>
          </a:p>
          <a:p>
            <a:r>
              <a:rPr lang="en-US" sz="2000" dirty="0" smtClean="0">
                <a:cs typeface="Courier New" pitchFamily="49" charset="0"/>
              </a:rPr>
              <a:t>The </a:t>
            </a:r>
            <a:r>
              <a:rPr lang="en-US" sz="2000" dirty="0" smtClean="0">
                <a:solidFill>
                  <a:srgbClr val="FF0000"/>
                </a:solidFill>
                <a:cs typeface="Courier New" pitchFamily="49" charset="0"/>
              </a:rPr>
              <a:t>if/else</a:t>
            </a:r>
            <a:r>
              <a:rPr lang="en-US" sz="2000" dirty="0" smtClean="0">
                <a:cs typeface="Courier New" pitchFamily="49" charset="0"/>
              </a:rPr>
              <a:t> statement checks a condition</a:t>
            </a:r>
          </a:p>
          <a:p>
            <a:r>
              <a:rPr lang="en-US" sz="2000" dirty="0" smtClean="0">
                <a:cs typeface="Courier New" pitchFamily="49" charset="0"/>
              </a:rPr>
              <a:t>Always put code in blocks using {} after </a:t>
            </a:r>
            <a:r>
              <a:rPr lang="en-US" sz="2000" dirty="0" smtClean="0">
                <a:solidFill>
                  <a:srgbClr val="FF0000"/>
                </a:solidFill>
                <a:cs typeface="Courier New" pitchFamily="49" charset="0"/>
              </a:rPr>
              <a:t>if</a:t>
            </a:r>
            <a:r>
              <a:rPr lang="en-US" sz="2000" dirty="0" smtClean="0">
                <a:cs typeface="Courier New" pitchFamily="49" charset="0"/>
              </a:rPr>
              <a:t> and </a:t>
            </a:r>
            <a:br>
              <a:rPr lang="en-US" sz="2000" dirty="0" smtClean="0">
                <a:cs typeface="Courier New" pitchFamily="49" charset="0"/>
              </a:rPr>
            </a:br>
            <a:r>
              <a:rPr lang="en-US" sz="2000" dirty="0" smtClean="0">
                <a:cs typeface="Courier New" pitchFamily="49" charset="0"/>
              </a:rPr>
              <a:t>after </a:t>
            </a:r>
            <a:r>
              <a:rPr lang="en-US" sz="2000" dirty="0" smtClean="0">
                <a:solidFill>
                  <a:srgbClr val="FF0000"/>
                </a:solidFill>
                <a:cs typeface="Courier New" pitchFamily="49" charset="0"/>
              </a:rPr>
              <a:t>else</a:t>
            </a:r>
            <a:r>
              <a:rPr lang="en-US" sz="2000" dirty="0" smtClean="0">
                <a:cs typeface="Courier New" pitchFamily="49" charset="0"/>
              </a:rPr>
              <a:t>.</a:t>
            </a:r>
          </a:p>
          <a:p>
            <a:r>
              <a:rPr lang="en-US" sz="2000" dirty="0" smtClean="0">
                <a:solidFill>
                  <a:srgbClr val="FF0000"/>
                </a:solidFill>
                <a:cs typeface="Courier New" pitchFamily="49" charset="0"/>
              </a:rPr>
              <a:t>== </a:t>
            </a:r>
            <a:r>
              <a:rPr lang="en-US" sz="2000" dirty="0" smtClean="0">
                <a:cs typeface="Courier New" pitchFamily="49" charset="0"/>
              </a:rPr>
              <a:t>checks for equality, </a:t>
            </a:r>
            <a:r>
              <a:rPr lang="en-US" sz="2000" dirty="0" smtClean="0">
                <a:solidFill>
                  <a:srgbClr val="FF0000"/>
                </a:solidFill>
                <a:cs typeface="Courier New" pitchFamily="49" charset="0"/>
              </a:rPr>
              <a:t>=</a:t>
            </a:r>
            <a:r>
              <a:rPr lang="en-US" sz="2000" dirty="0" smtClean="0">
                <a:cs typeface="Courier New" pitchFamily="49" charset="0"/>
              </a:rPr>
              <a:t> performs assignment</a:t>
            </a:r>
          </a:p>
          <a:p>
            <a:r>
              <a:rPr lang="en-US" sz="2000" dirty="0" smtClean="0">
                <a:cs typeface="Courier New" pitchFamily="49" charset="0"/>
              </a:rPr>
              <a:t>Always use </a:t>
            </a:r>
            <a:r>
              <a:rPr lang="en-US" sz="2000" dirty="0" smtClean="0">
                <a:solidFill>
                  <a:srgbClr val="FF0000"/>
                </a:solidFill>
                <a:cs typeface="Courier New" pitchFamily="49" charset="0"/>
              </a:rPr>
              <a:t>==</a:t>
            </a:r>
            <a:r>
              <a:rPr lang="en-US" sz="2000" dirty="0" smtClean="0">
                <a:cs typeface="Courier New" pitchFamily="49" charset="0"/>
              </a:rPr>
              <a:t> inside a condition.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6646" y="2971799"/>
            <a:ext cx="3685954" cy="2971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7268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Avoid Using </a:t>
            </a:r>
            <a:r>
              <a:rPr lang="en-US" dirty="0" smtClean="0">
                <a:solidFill>
                  <a:srgbClr val="FF0000"/>
                </a:solidFill>
              </a:rPr>
              <a:t>if-else</a:t>
            </a:r>
            <a:r>
              <a:rPr lang="en-US" dirty="0" smtClean="0">
                <a:solidFill>
                  <a:srgbClr val="0070C0"/>
                </a:solidFill>
              </a:rPr>
              <a:t> when Possible</a:t>
            </a:r>
            <a:endParaRPr lang="en-US" dirty="0">
              <a:solidFill>
                <a:srgbClr val="0070C0"/>
              </a:solidFill>
            </a:endParaRPr>
          </a:p>
        </p:txBody>
      </p:sp>
      <p:sp>
        <p:nvSpPr>
          <p:cNvPr id="4" name="TextBox 3"/>
          <p:cNvSpPr txBox="1"/>
          <p:nvPr/>
        </p:nvSpPr>
        <p:spPr>
          <a:xfrm>
            <a:off x="457200" y="1676400"/>
            <a:ext cx="6939720" cy="4524315"/>
          </a:xfrm>
          <a:prstGeom prst="rect">
            <a:avLst/>
          </a:prstGeom>
          <a:noFill/>
        </p:spPr>
        <p:txBody>
          <a:bodyPr wrap="none" rtlCol="0">
            <a:spAutoFit/>
          </a:bodyPr>
          <a:lstStyle/>
          <a:p>
            <a:r>
              <a:rPr lang="en-US" dirty="0">
                <a:latin typeface="Courier New" pitchFamily="49" charset="0"/>
                <a:cs typeface="Courier New" pitchFamily="49" charset="0"/>
              </a:rPr>
              <a:t>import </a:t>
            </a:r>
            <a:r>
              <a:rPr lang="en-US" dirty="0" err="1">
                <a:latin typeface="Courier New" pitchFamily="49" charset="0"/>
                <a:cs typeface="Courier New" pitchFamily="49" charset="0"/>
              </a:rPr>
              <a:t>java.util</a:t>
            </a:r>
            <a:r>
              <a:rPr lang="en-US" dirty="0">
                <a:latin typeface="Courier New" pitchFamily="49" charset="0"/>
                <a:cs typeface="Courier New" pitchFamily="49" charset="0"/>
              </a:rPr>
              <a:t>.*;</a:t>
            </a:r>
          </a:p>
          <a:p>
            <a:r>
              <a:rPr lang="en-US" dirty="0">
                <a:latin typeface="Courier New" pitchFamily="49" charset="0"/>
                <a:cs typeface="Courier New" pitchFamily="49" charset="0"/>
              </a:rPr>
              <a:t>public class Arithmetic {</a:t>
            </a:r>
          </a:p>
          <a:p>
            <a:r>
              <a:rPr lang="en-US" dirty="0">
                <a:latin typeface="Courier New" pitchFamily="49" charset="0"/>
                <a:cs typeface="Courier New" pitchFamily="49" charset="0"/>
              </a:rPr>
              <a:t>  public static void main(String[] </a:t>
            </a:r>
            <a:r>
              <a:rPr lang="en-US" dirty="0" err="1">
                <a:latin typeface="Courier New" pitchFamily="49" charset="0"/>
                <a:cs typeface="Courier New" pitchFamily="49" charset="0"/>
              </a:rPr>
              <a:t>args</a:t>
            </a:r>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int</a:t>
            </a:r>
            <a:r>
              <a:rPr lang="en-US" dirty="0">
                <a:latin typeface="Courier New" pitchFamily="49" charset="0"/>
                <a:cs typeface="Courier New" pitchFamily="49" charset="0"/>
              </a:rPr>
              <a:t> x = (</a:t>
            </a:r>
            <a:r>
              <a:rPr lang="en-US" dirty="0" err="1">
                <a:latin typeface="Courier New" pitchFamily="49" charset="0"/>
                <a:cs typeface="Courier New" pitchFamily="49" charset="0"/>
              </a:rPr>
              <a:t>int</a:t>
            </a:r>
            <a:r>
              <a:rPr lang="en-US" dirty="0">
                <a:latin typeface="Courier New" pitchFamily="49" charset="0"/>
                <a:cs typeface="Courier New" pitchFamily="49" charset="0"/>
              </a:rPr>
              <a:t>) (</a:t>
            </a:r>
            <a:r>
              <a:rPr lang="en-US" dirty="0" err="1">
                <a:latin typeface="Courier New" pitchFamily="49" charset="0"/>
                <a:cs typeface="Courier New" pitchFamily="49" charset="0"/>
              </a:rPr>
              <a:t>Math.random</a:t>
            </a:r>
            <a:r>
              <a:rPr lang="en-US" dirty="0">
                <a:latin typeface="Courier New" pitchFamily="49" charset="0"/>
                <a:cs typeface="Courier New" pitchFamily="49" charset="0"/>
              </a:rPr>
              <a:t>() * 10);</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int</a:t>
            </a:r>
            <a:r>
              <a:rPr lang="en-US" dirty="0">
                <a:latin typeface="Courier New" pitchFamily="49" charset="0"/>
                <a:cs typeface="Courier New" pitchFamily="49" charset="0"/>
              </a:rPr>
              <a:t> y = (</a:t>
            </a:r>
            <a:r>
              <a:rPr lang="en-US" dirty="0" err="1">
                <a:latin typeface="Courier New" pitchFamily="49" charset="0"/>
                <a:cs typeface="Courier New" pitchFamily="49" charset="0"/>
              </a:rPr>
              <a:t>int</a:t>
            </a:r>
            <a:r>
              <a:rPr lang="en-US" dirty="0">
                <a:latin typeface="Courier New" pitchFamily="49" charset="0"/>
                <a:cs typeface="Courier New" pitchFamily="49" charset="0"/>
              </a:rPr>
              <a:t>) (</a:t>
            </a:r>
            <a:r>
              <a:rPr lang="en-US" dirty="0" err="1">
                <a:latin typeface="Courier New" pitchFamily="49" charset="0"/>
                <a:cs typeface="Courier New" pitchFamily="49" charset="0"/>
              </a:rPr>
              <a:t>Math.random</a:t>
            </a:r>
            <a:r>
              <a:rPr lang="en-US" dirty="0">
                <a:latin typeface="Courier New" pitchFamily="49" charset="0"/>
                <a:cs typeface="Courier New" pitchFamily="49" charset="0"/>
              </a:rPr>
              <a:t>() * 10);</a:t>
            </a:r>
          </a:p>
          <a:p>
            <a:r>
              <a:rPr lang="en-US" dirty="0">
                <a:latin typeface="Courier New" pitchFamily="49" charset="0"/>
                <a:cs typeface="Courier New" pitchFamily="49" charset="0"/>
              </a:rPr>
              <a:t>    Scanner keyboard = new Scanner(System.in);</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a:t>
            </a:r>
            <a:r>
              <a:rPr lang="en-US" dirty="0">
                <a:latin typeface="Courier New" pitchFamily="49" charset="0"/>
                <a:cs typeface="Courier New" pitchFamily="49" charset="0"/>
              </a:rPr>
              <a:t>(x + "*" + y + " =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int</a:t>
            </a:r>
            <a:r>
              <a:rPr lang="en-US" dirty="0">
                <a:latin typeface="Courier New" pitchFamily="49" charset="0"/>
                <a:cs typeface="Courier New" pitchFamily="49" charset="0"/>
              </a:rPr>
              <a:t> z = </a:t>
            </a:r>
            <a:r>
              <a:rPr lang="en-US" dirty="0" err="1">
                <a:latin typeface="Courier New" pitchFamily="49" charset="0"/>
                <a:cs typeface="Courier New" pitchFamily="49" charset="0"/>
              </a:rPr>
              <a:t>keyboard.nextInt</a:t>
            </a:r>
            <a:r>
              <a:rPr lang="en-US" dirty="0">
                <a:latin typeface="Courier New" pitchFamily="49" charset="0"/>
                <a:cs typeface="Courier New" pitchFamily="49" charset="0"/>
              </a:rPr>
              <a:t>();</a:t>
            </a:r>
          </a:p>
          <a:p>
            <a:r>
              <a:rPr lang="en-US" dirty="0">
                <a:latin typeface="Courier New" pitchFamily="49" charset="0"/>
                <a:cs typeface="Courier New" pitchFamily="49" charset="0"/>
              </a:rPr>
              <a:t>    if (z == x * y)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("Congratulations</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return; </a:t>
            </a:r>
            <a:r>
              <a:rPr lang="en-US" dirty="0" smtClean="0">
                <a:solidFill>
                  <a:srgbClr val="FF0000"/>
                </a:solidFill>
                <a:latin typeface="Courier New" pitchFamily="49" charset="0"/>
                <a:cs typeface="Courier New" pitchFamily="49" charset="0"/>
              </a:rPr>
              <a:t>// exits the method</a:t>
            </a:r>
          </a:p>
          <a:p>
            <a:r>
              <a:rPr lang="en-US" dirty="0" smtClean="0">
                <a:latin typeface="Courier New" pitchFamily="49" charset="0"/>
                <a:cs typeface="Courier New" pitchFamily="49" charset="0"/>
              </a:rPr>
              <a:t>    }</a:t>
            </a:r>
            <a:endParaRPr lang="en-US" dirty="0">
              <a:latin typeface="Courier New" pitchFamily="49" charset="0"/>
              <a:cs typeface="Courier New" pitchFamily="49" charset="0"/>
            </a:endParaRPr>
          </a:p>
          <a:p>
            <a:r>
              <a:rPr lang="en-US" dirty="0">
                <a:latin typeface="Courier New" pitchFamily="49" charset="0"/>
                <a:cs typeface="Courier New" pitchFamily="49" charset="0"/>
              </a:rPr>
              <a:t>    </a:t>
            </a:r>
            <a:r>
              <a:rPr lang="en-US" dirty="0" err="1" smtClean="0">
                <a:latin typeface="Courier New" pitchFamily="49" charset="0"/>
                <a:cs typeface="Courier New" pitchFamily="49" charset="0"/>
              </a:rPr>
              <a:t>System.out.println</a:t>
            </a:r>
            <a:r>
              <a:rPr lang="en-US" dirty="0">
                <a:latin typeface="Courier New" pitchFamily="49" charset="0"/>
                <a:cs typeface="Courier New" pitchFamily="49" charset="0"/>
              </a:rPr>
              <a:t>("You need more practice</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p>
          <a:p>
            <a:endParaRPr lang="en-US" dirty="0"/>
          </a:p>
        </p:txBody>
      </p:sp>
    </p:spTree>
    <p:extLst>
      <p:ext uri="{BB962C8B-B14F-4D97-AF65-F5344CB8AC3E}">
        <p14:creationId xmlns:p14="http://schemas.microsoft.com/office/powerpoint/2010/main" val="3623312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a:t>
            </a:r>
            <a:r>
              <a:rPr lang="en-US" dirty="0" smtClean="0">
                <a:solidFill>
                  <a:srgbClr val="FF0000"/>
                </a:solidFill>
              </a:rPr>
              <a:t>if</a:t>
            </a:r>
            <a:r>
              <a:rPr lang="en-US" dirty="0" smtClean="0">
                <a:solidFill>
                  <a:srgbClr val="0070C0"/>
                </a:solidFill>
              </a:rPr>
              <a:t> Statement</a:t>
            </a:r>
            <a:endParaRPr lang="en-US" dirty="0">
              <a:solidFill>
                <a:srgbClr val="0070C0"/>
              </a:solidFill>
            </a:endParaRPr>
          </a:p>
        </p:txBody>
      </p:sp>
      <p:sp>
        <p:nvSpPr>
          <p:cNvPr id="5" name="TextBox 4"/>
          <p:cNvSpPr txBox="1"/>
          <p:nvPr/>
        </p:nvSpPr>
        <p:spPr>
          <a:xfrm>
            <a:off x="228600" y="5031598"/>
            <a:ext cx="8686800" cy="1815882"/>
          </a:xfrm>
          <a:prstGeom prst="rect">
            <a:avLst/>
          </a:prstGeom>
          <a:noFill/>
        </p:spPr>
        <p:txBody>
          <a:bodyPr wrap="square" rtlCol="0">
            <a:spAutoFit/>
          </a:bodyPr>
          <a:lstStyle/>
          <a:p>
            <a:r>
              <a:rPr lang="en-US" sz="2400" dirty="0" smtClean="0"/>
              <a:t>-Always create a block. If block does not exist, then the </a:t>
            </a:r>
            <a:r>
              <a:rPr lang="en-US" sz="2400" dirty="0" smtClean="0">
                <a:solidFill>
                  <a:srgbClr val="00B0F0"/>
                </a:solidFill>
              </a:rPr>
              <a:t>if</a:t>
            </a:r>
            <a:r>
              <a:rPr lang="en-US" sz="2400" dirty="0" smtClean="0"/>
              <a:t> applies to </a:t>
            </a:r>
            <a:r>
              <a:rPr lang="en-US" sz="2400" dirty="0" smtClean="0"/>
              <a:t>the first </a:t>
            </a:r>
            <a:r>
              <a:rPr lang="en-US" sz="2400" dirty="0" smtClean="0"/>
              <a:t>line only.</a:t>
            </a:r>
          </a:p>
          <a:p>
            <a:r>
              <a:rPr lang="en-US" sz="2400" dirty="0" smtClean="0"/>
              <a:t>-Never put ; at the end of an </a:t>
            </a:r>
            <a:r>
              <a:rPr lang="en-US" sz="2400" dirty="0" smtClean="0">
                <a:solidFill>
                  <a:srgbClr val="0070C0"/>
                </a:solidFill>
              </a:rPr>
              <a:t>if</a:t>
            </a:r>
            <a:r>
              <a:rPr lang="en-US" sz="2400" dirty="0" smtClean="0"/>
              <a:t>.</a:t>
            </a:r>
          </a:p>
          <a:p>
            <a:endParaRPr lang="en-US" sz="2000" dirty="0" smtClean="0"/>
          </a:p>
          <a:p>
            <a:endParaRPr 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95399"/>
            <a:ext cx="4419600" cy="3452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552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Condition Operators</a:t>
            </a:r>
            <a:endParaRPr lang="en-US"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52599"/>
            <a:ext cx="8229600" cy="4298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0148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Grade Computation Program</a:t>
            </a:r>
            <a:endParaRPr lang="en-US"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r>
              <a:rPr lang="en-US" dirty="0" smtClean="0"/>
              <a:t>Ask </a:t>
            </a:r>
            <a:r>
              <a:rPr lang="en-US" dirty="0"/>
              <a:t>the user to enter grade as </a:t>
            </a:r>
            <a:r>
              <a:rPr lang="en-US" dirty="0" smtClean="0"/>
              <a:t>a number</a:t>
            </a:r>
            <a:r>
              <a:rPr lang="en-US" dirty="0"/>
              <a:t>.</a:t>
            </a:r>
          </a:p>
          <a:p>
            <a:r>
              <a:rPr lang="en-US" dirty="0" smtClean="0"/>
              <a:t>Read </a:t>
            </a:r>
            <a:r>
              <a:rPr lang="en-US" dirty="0"/>
              <a:t>number in variable </a:t>
            </a:r>
            <a:r>
              <a:rPr lang="en-US" dirty="0" smtClean="0">
                <a:solidFill>
                  <a:srgbClr val="0070C0"/>
                </a:solidFill>
              </a:rPr>
              <a:t>x</a:t>
            </a:r>
            <a:r>
              <a:rPr lang="en-US" dirty="0" smtClean="0"/>
              <a:t>.</a:t>
            </a:r>
            <a:endParaRPr lang="en-US" dirty="0"/>
          </a:p>
          <a:p>
            <a:r>
              <a:rPr lang="en-US" dirty="0" smtClean="0"/>
              <a:t>Declare </a:t>
            </a:r>
            <a:r>
              <a:rPr lang="en-US" dirty="0"/>
              <a:t>a variable </a:t>
            </a:r>
            <a:r>
              <a:rPr lang="en-US" dirty="0" smtClean="0">
                <a:solidFill>
                  <a:srgbClr val="0070C0"/>
                </a:solidFill>
              </a:rPr>
              <a:t>grade</a:t>
            </a:r>
            <a:r>
              <a:rPr lang="en-US" dirty="0" smtClean="0"/>
              <a:t>.</a:t>
            </a:r>
            <a:endParaRPr lang="en-US" dirty="0"/>
          </a:p>
          <a:p>
            <a:r>
              <a:rPr lang="en-US" dirty="0" smtClean="0"/>
              <a:t>If </a:t>
            </a:r>
            <a:r>
              <a:rPr lang="en-US" dirty="0" smtClean="0">
                <a:solidFill>
                  <a:srgbClr val="0070C0"/>
                </a:solidFill>
              </a:rPr>
              <a:t>x</a:t>
            </a:r>
            <a:r>
              <a:rPr lang="en-US" dirty="0">
                <a:solidFill>
                  <a:srgbClr val="0070C0"/>
                </a:solidFill>
              </a:rPr>
              <a:t>&gt;=</a:t>
            </a:r>
            <a:r>
              <a:rPr lang="en-US" dirty="0" smtClean="0">
                <a:solidFill>
                  <a:srgbClr val="0070C0"/>
                </a:solidFill>
              </a:rPr>
              <a:t>90 </a:t>
            </a:r>
            <a:r>
              <a:rPr lang="en-US" dirty="0">
                <a:solidFill>
                  <a:srgbClr val="0070C0"/>
                </a:solidFill>
              </a:rPr>
              <a:t>and </a:t>
            </a:r>
            <a:r>
              <a:rPr lang="en-US" dirty="0" smtClean="0">
                <a:solidFill>
                  <a:srgbClr val="0070C0"/>
                </a:solidFill>
              </a:rPr>
              <a:t>x</a:t>
            </a:r>
            <a:r>
              <a:rPr lang="en-US" dirty="0">
                <a:solidFill>
                  <a:srgbClr val="0070C0"/>
                </a:solidFill>
              </a:rPr>
              <a:t>&lt;=</a:t>
            </a:r>
            <a:r>
              <a:rPr lang="en-US" dirty="0" smtClean="0">
                <a:solidFill>
                  <a:srgbClr val="0070C0"/>
                </a:solidFill>
              </a:rPr>
              <a:t>100</a:t>
            </a:r>
            <a:r>
              <a:rPr lang="en-US" dirty="0" smtClean="0"/>
              <a:t>, </a:t>
            </a:r>
            <a:r>
              <a:rPr lang="en-US" dirty="0"/>
              <a:t>then set grade to be equal to </a:t>
            </a:r>
            <a:r>
              <a:rPr lang="en-US" dirty="0" smtClean="0">
                <a:solidFill>
                  <a:srgbClr val="0070C0"/>
                </a:solidFill>
              </a:rPr>
              <a:t>A</a:t>
            </a:r>
            <a:r>
              <a:rPr lang="en-US" dirty="0" smtClean="0"/>
              <a:t>.</a:t>
            </a:r>
            <a:endParaRPr lang="en-US" dirty="0"/>
          </a:p>
          <a:p>
            <a:r>
              <a:rPr lang="en-US" dirty="0" smtClean="0"/>
              <a:t>If </a:t>
            </a:r>
            <a:r>
              <a:rPr lang="en-US" dirty="0" smtClean="0">
                <a:solidFill>
                  <a:srgbClr val="0070C0"/>
                </a:solidFill>
              </a:rPr>
              <a:t>x</a:t>
            </a:r>
            <a:r>
              <a:rPr lang="en-US" dirty="0">
                <a:solidFill>
                  <a:srgbClr val="0070C0"/>
                </a:solidFill>
              </a:rPr>
              <a:t>&gt;=</a:t>
            </a:r>
            <a:r>
              <a:rPr lang="en-US" dirty="0" smtClean="0">
                <a:solidFill>
                  <a:srgbClr val="0070C0"/>
                </a:solidFill>
              </a:rPr>
              <a:t>80 </a:t>
            </a:r>
            <a:r>
              <a:rPr lang="en-US" dirty="0">
                <a:solidFill>
                  <a:srgbClr val="0070C0"/>
                </a:solidFill>
              </a:rPr>
              <a:t>and </a:t>
            </a:r>
            <a:r>
              <a:rPr lang="en-US" dirty="0" smtClean="0">
                <a:solidFill>
                  <a:srgbClr val="0070C0"/>
                </a:solidFill>
              </a:rPr>
              <a:t>x&lt;90</a:t>
            </a:r>
            <a:r>
              <a:rPr lang="en-US" dirty="0" smtClean="0"/>
              <a:t>, </a:t>
            </a:r>
            <a:r>
              <a:rPr lang="en-US" dirty="0"/>
              <a:t>then set grade to be equal to </a:t>
            </a:r>
            <a:r>
              <a:rPr lang="en-US" dirty="0" smtClean="0">
                <a:solidFill>
                  <a:srgbClr val="0070C0"/>
                </a:solidFill>
              </a:rPr>
              <a:t>B</a:t>
            </a:r>
            <a:r>
              <a:rPr lang="en-US" dirty="0" smtClean="0"/>
              <a:t>.</a:t>
            </a:r>
            <a:endParaRPr lang="en-US" dirty="0"/>
          </a:p>
          <a:p>
            <a:r>
              <a:rPr lang="en-US" dirty="0" smtClean="0"/>
              <a:t>If </a:t>
            </a:r>
            <a:r>
              <a:rPr lang="en-US" dirty="0" smtClean="0">
                <a:solidFill>
                  <a:srgbClr val="0070C0"/>
                </a:solidFill>
              </a:rPr>
              <a:t>x</a:t>
            </a:r>
            <a:r>
              <a:rPr lang="en-US" dirty="0">
                <a:solidFill>
                  <a:srgbClr val="0070C0"/>
                </a:solidFill>
              </a:rPr>
              <a:t>&gt;=</a:t>
            </a:r>
            <a:r>
              <a:rPr lang="en-US" dirty="0" smtClean="0">
                <a:solidFill>
                  <a:srgbClr val="0070C0"/>
                </a:solidFill>
              </a:rPr>
              <a:t>70 </a:t>
            </a:r>
            <a:r>
              <a:rPr lang="en-US" dirty="0">
                <a:solidFill>
                  <a:srgbClr val="0070C0"/>
                </a:solidFill>
              </a:rPr>
              <a:t>and </a:t>
            </a:r>
            <a:r>
              <a:rPr lang="en-US" dirty="0" smtClean="0">
                <a:solidFill>
                  <a:srgbClr val="0070C0"/>
                </a:solidFill>
              </a:rPr>
              <a:t>x&lt;80</a:t>
            </a:r>
            <a:r>
              <a:rPr lang="en-US" dirty="0" smtClean="0"/>
              <a:t>, </a:t>
            </a:r>
            <a:r>
              <a:rPr lang="en-US" dirty="0"/>
              <a:t>then set grade to be equal to </a:t>
            </a:r>
            <a:r>
              <a:rPr lang="en-US" dirty="0" smtClean="0">
                <a:solidFill>
                  <a:srgbClr val="0070C0"/>
                </a:solidFill>
              </a:rPr>
              <a:t>C</a:t>
            </a:r>
            <a:r>
              <a:rPr lang="en-US" dirty="0" smtClean="0"/>
              <a:t>.</a:t>
            </a:r>
            <a:endParaRPr lang="en-US" dirty="0"/>
          </a:p>
          <a:p>
            <a:r>
              <a:rPr lang="en-US" dirty="0" smtClean="0"/>
              <a:t>If </a:t>
            </a:r>
            <a:r>
              <a:rPr lang="en-US" dirty="0" smtClean="0">
                <a:solidFill>
                  <a:srgbClr val="0070C0"/>
                </a:solidFill>
              </a:rPr>
              <a:t>x</a:t>
            </a:r>
            <a:r>
              <a:rPr lang="en-US" dirty="0">
                <a:solidFill>
                  <a:srgbClr val="0070C0"/>
                </a:solidFill>
              </a:rPr>
              <a:t>&gt;=</a:t>
            </a:r>
            <a:r>
              <a:rPr lang="en-US" dirty="0" smtClean="0">
                <a:solidFill>
                  <a:srgbClr val="0070C0"/>
                </a:solidFill>
              </a:rPr>
              <a:t>60 </a:t>
            </a:r>
            <a:r>
              <a:rPr lang="en-US" dirty="0">
                <a:solidFill>
                  <a:srgbClr val="0070C0"/>
                </a:solidFill>
              </a:rPr>
              <a:t>and </a:t>
            </a:r>
            <a:r>
              <a:rPr lang="en-US" dirty="0" smtClean="0">
                <a:solidFill>
                  <a:srgbClr val="0070C0"/>
                </a:solidFill>
              </a:rPr>
              <a:t>x&lt;70</a:t>
            </a:r>
            <a:r>
              <a:rPr lang="en-US" dirty="0" smtClean="0"/>
              <a:t>, </a:t>
            </a:r>
            <a:r>
              <a:rPr lang="en-US" dirty="0"/>
              <a:t>then set grade to be equal to </a:t>
            </a:r>
            <a:r>
              <a:rPr lang="en-US" dirty="0" smtClean="0">
                <a:solidFill>
                  <a:srgbClr val="0070C0"/>
                </a:solidFill>
              </a:rPr>
              <a:t>D</a:t>
            </a:r>
            <a:r>
              <a:rPr lang="en-US" dirty="0" smtClean="0"/>
              <a:t>.</a:t>
            </a:r>
            <a:endParaRPr lang="en-US" dirty="0"/>
          </a:p>
          <a:p>
            <a:r>
              <a:rPr lang="en-US" dirty="0" smtClean="0"/>
              <a:t>If </a:t>
            </a:r>
            <a:r>
              <a:rPr lang="en-US" dirty="0" smtClean="0">
                <a:solidFill>
                  <a:srgbClr val="0070C0"/>
                </a:solidFill>
              </a:rPr>
              <a:t>x&lt;60</a:t>
            </a:r>
            <a:r>
              <a:rPr lang="en-US" dirty="0" smtClean="0"/>
              <a:t>, </a:t>
            </a:r>
            <a:r>
              <a:rPr lang="en-US" dirty="0"/>
              <a:t>then set grade to be equal to </a:t>
            </a:r>
            <a:r>
              <a:rPr lang="en-US" dirty="0" smtClean="0">
                <a:solidFill>
                  <a:srgbClr val="0070C0"/>
                </a:solidFill>
              </a:rPr>
              <a:t>F</a:t>
            </a:r>
            <a:r>
              <a:rPr lang="en-US" dirty="0" smtClean="0"/>
              <a:t>.</a:t>
            </a:r>
            <a:endParaRPr lang="en-US" dirty="0"/>
          </a:p>
        </p:txBody>
      </p:sp>
    </p:spTree>
    <p:extLst>
      <p:ext uri="{BB962C8B-B14F-4D97-AF65-F5344CB8AC3E}">
        <p14:creationId xmlns:p14="http://schemas.microsoft.com/office/powerpoint/2010/main" val="3902388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0"/>
            <a:ext cx="7215437" cy="7017306"/>
          </a:xfrm>
          <a:prstGeom prst="rect">
            <a:avLst/>
          </a:prstGeom>
          <a:noFill/>
        </p:spPr>
        <p:txBody>
          <a:bodyPr wrap="none" rtlCol="0">
            <a:spAutoFit/>
          </a:bodyPr>
          <a:lstStyle/>
          <a:p>
            <a:r>
              <a:rPr lang="en-US" dirty="0" smtClean="0">
                <a:latin typeface="Courier New" pitchFamily="49" charset="0"/>
                <a:cs typeface="Courier New" pitchFamily="49" charset="0"/>
              </a:rPr>
              <a:t>public </a:t>
            </a:r>
            <a:r>
              <a:rPr lang="en-US" dirty="0">
                <a:latin typeface="Courier New" pitchFamily="49" charset="0"/>
                <a:cs typeface="Courier New" pitchFamily="49" charset="0"/>
              </a:rPr>
              <a:t>class Grade {</a:t>
            </a:r>
          </a:p>
          <a:p>
            <a:r>
              <a:rPr lang="en-US" dirty="0">
                <a:latin typeface="Courier New" pitchFamily="49" charset="0"/>
                <a:cs typeface="Courier New" pitchFamily="49" charset="0"/>
              </a:rPr>
              <a:t>  public static void main(String[] </a:t>
            </a:r>
            <a:r>
              <a:rPr lang="en-US" dirty="0" err="1">
                <a:latin typeface="Courier New" pitchFamily="49" charset="0"/>
                <a:cs typeface="Courier New" pitchFamily="49" charset="0"/>
              </a:rPr>
              <a:t>args</a:t>
            </a:r>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int</a:t>
            </a:r>
            <a:r>
              <a:rPr lang="en-US" dirty="0">
                <a:latin typeface="Courier New" pitchFamily="49" charset="0"/>
                <a:cs typeface="Courier New" pitchFamily="49" charset="0"/>
              </a:rPr>
              <a:t> x;</a:t>
            </a:r>
          </a:p>
          <a:p>
            <a:r>
              <a:rPr lang="en-US" dirty="0">
                <a:latin typeface="Courier New" pitchFamily="49" charset="0"/>
                <a:cs typeface="Courier New" pitchFamily="49" charset="0"/>
              </a:rPr>
              <a:t>    char c='O';</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("Enter numeric grade: ");</a:t>
            </a:r>
          </a:p>
          <a:p>
            <a:r>
              <a:rPr lang="en-US" dirty="0">
                <a:latin typeface="Courier New" pitchFamily="49" charset="0"/>
                <a:cs typeface="Courier New" pitchFamily="49" charset="0"/>
              </a:rPr>
              <a:t>    Scanner keyboard = new Scanner(System.in);</a:t>
            </a:r>
          </a:p>
          <a:p>
            <a:r>
              <a:rPr lang="en-US" dirty="0">
                <a:latin typeface="Courier New" pitchFamily="49" charset="0"/>
                <a:cs typeface="Courier New" pitchFamily="49" charset="0"/>
              </a:rPr>
              <a:t>    x = </a:t>
            </a:r>
            <a:r>
              <a:rPr lang="en-US" dirty="0" err="1">
                <a:latin typeface="Courier New" pitchFamily="49" charset="0"/>
                <a:cs typeface="Courier New" pitchFamily="49" charset="0"/>
              </a:rPr>
              <a:t>keyboard.nextInt</a:t>
            </a:r>
            <a:r>
              <a:rPr lang="en-US" dirty="0">
                <a:latin typeface="Courier New" pitchFamily="49" charset="0"/>
                <a:cs typeface="Courier New" pitchFamily="49" charset="0"/>
              </a:rPr>
              <a:t>();</a:t>
            </a:r>
          </a:p>
          <a:p>
            <a:r>
              <a:rPr lang="en-US" dirty="0">
                <a:latin typeface="Courier New" pitchFamily="49" charset="0"/>
                <a:cs typeface="Courier New" pitchFamily="49" charset="0"/>
              </a:rPr>
              <a:t>    if(x&lt;=100 &amp;&amp; x &gt;= 90){</a:t>
            </a:r>
          </a:p>
          <a:p>
            <a:r>
              <a:rPr lang="en-US" dirty="0">
                <a:latin typeface="Courier New" pitchFamily="49" charset="0"/>
                <a:cs typeface="Courier New" pitchFamily="49" charset="0"/>
              </a:rPr>
              <a:t>      c = 'A';</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if(x&lt;90 &amp;&amp; x &gt;= 80){</a:t>
            </a:r>
          </a:p>
          <a:p>
            <a:r>
              <a:rPr lang="en-US" dirty="0">
                <a:latin typeface="Courier New" pitchFamily="49" charset="0"/>
                <a:cs typeface="Courier New" pitchFamily="49" charset="0"/>
              </a:rPr>
              <a:t>      c = 'B';</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if(x&lt;80 &amp;&amp; x &gt;= 70){</a:t>
            </a:r>
          </a:p>
          <a:p>
            <a:r>
              <a:rPr lang="en-US" dirty="0">
                <a:latin typeface="Courier New" pitchFamily="49" charset="0"/>
                <a:cs typeface="Courier New" pitchFamily="49" charset="0"/>
              </a:rPr>
              <a:t>      c = 'C';</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if(x&lt;70 &amp;&amp; x &gt;= 60){</a:t>
            </a:r>
          </a:p>
          <a:p>
            <a:r>
              <a:rPr lang="en-US" dirty="0">
                <a:latin typeface="Courier New" pitchFamily="49" charset="0"/>
                <a:cs typeface="Courier New" pitchFamily="49" charset="0"/>
              </a:rPr>
              <a:t>      c = 'D';</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if(x&lt;60){</a:t>
            </a:r>
          </a:p>
          <a:p>
            <a:r>
              <a:rPr lang="en-US" dirty="0">
                <a:latin typeface="Courier New" pitchFamily="49" charset="0"/>
                <a:cs typeface="Courier New" pitchFamily="49" charset="0"/>
              </a:rPr>
              <a:t>      c = 'F';</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("Your letter grade is: "+c);</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p>
        </p:txBody>
      </p:sp>
    </p:spTree>
    <p:extLst>
      <p:ext uri="{BB962C8B-B14F-4D97-AF65-F5344CB8AC3E}">
        <p14:creationId xmlns:p14="http://schemas.microsoft.com/office/powerpoint/2010/main" val="6166966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Combining Conditions</a:t>
            </a:r>
            <a:endParaRPr lang="en-US" dirty="0">
              <a:solidFill>
                <a:srgbClr val="0070C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199" y="1676400"/>
            <a:ext cx="735535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14400" y="3886200"/>
            <a:ext cx="2438488" cy="1938992"/>
          </a:xfrm>
          <a:prstGeom prst="rect">
            <a:avLst/>
          </a:prstGeom>
          <a:noFill/>
        </p:spPr>
        <p:txBody>
          <a:bodyPr wrap="none" rtlCol="0">
            <a:spAutoFit/>
          </a:bodyPr>
          <a:lstStyle/>
          <a:p>
            <a:r>
              <a:rPr lang="en-US" sz="2400" dirty="0" smtClean="0"/>
              <a:t>Examples:</a:t>
            </a:r>
          </a:p>
          <a:p>
            <a:pPr marL="285750" indent="-285750">
              <a:buFont typeface="Arial" pitchFamily="34" charset="0"/>
              <a:buChar char="•"/>
            </a:pPr>
            <a:r>
              <a:rPr lang="en-US" sz="2400" dirty="0" smtClean="0"/>
              <a:t>(3==2 || 4&lt;1)</a:t>
            </a:r>
          </a:p>
          <a:p>
            <a:pPr marL="285750" indent="-285750">
              <a:buFont typeface="Arial" pitchFamily="34" charset="0"/>
              <a:buChar char="•"/>
            </a:pPr>
            <a:r>
              <a:rPr lang="en-US" sz="2400" dirty="0" smtClean="0"/>
              <a:t>(3==3 &amp;&amp; 1 &gt; 5)</a:t>
            </a:r>
          </a:p>
          <a:p>
            <a:pPr marL="285750" indent="-285750">
              <a:buFont typeface="Arial" pitchFamily="34" charset="0"/>
              <a:buChar char="•"/>
            </a:pPr>
            <a:r>
              <a:rPr lang="en-US" sz="2400" dirty="0" smtClean="0"/>
              <a:t>(8&gt;7 &amp;&amp; 2&gt;1)</a:t>
            </a:r>
          </a:p>
          <a:p>
            <a:pPr marL="285750" indent="-285750">
              <a:buFont typeface="Arial" pitchFamily="34" charset="0"/>
              <a:buChar char="•"/>
            </a:pPr>
            <a:r>
              <a:rPr lang="en-US" sz="2400" dirty="0" smtClean="0"/>
              <a:t>!(4&gt;3)</a:t>
            </a:r>
            <a:endParaRPr lang="en-US" sz="2400" dirty="0"/>
          </a:p>
        </p:txBody>
      </p:sp>
    </p:spTree>
    <p:extLst>
      <p:ext uri="{BB962C8B-B14F-4D97-AF65-F5344CB8AC3E}">
        <p14:creationId xmlns:p14="http://schemas.microsoft.com/office/powerpoint/2010/main" val="11822594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Reverse Grade Computation</a:t>
            </a:r>
            <a:endParaRPr lang="en-US"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US" dirty="0" smtClean="0"/>
              <a:t>Ask </a:t>
            </a:r>
            <a:r>
              <a:rPr lang="en-US" dirty="0"/>
              <a:t>the user to enter the grade as string.</a:t>
            </a:r>
          </a:p>
          <a:p>
            <a:r>
              <a:rPr lang="en-US" dirty="0" smtClean="0"/>
              <a:t>Save </a:t>
            </a:r>
            <a:r>
              <a:rPr lang="en-US" dirty="0"/>
              <a:t>the result in the string </a:t>
            </a:r>
            <a:r>
              <a:rPr lang="en-US" dirty="0" smtClean="0">
                <a:solidFill>
                  <a:srgbClr val="0070C0"/>
                </a:solidFill>
              </a:rPr>
              <a:t>s</a:t>
            </a:r>
            <a:r>
              <a:rPr lang="en-US" dirty="0" smtClean="0"/>
              <a:t>.</a:t>
            </a:r>
            <a:endParaRPr lang="en-US" dirty="0"/>
          </a:p>
          <a:p>
            <a:r>
              <a:rPr lang="en-US" dirty="0" smtClean="0"/>
              <a:t>If </a:t>
            </a:r>
            <a:r>
              <a:rPr lang="en-US" dirty="0" smtClean="0">
                <a:solidFill>
                  <a:srgbClr val="0070C0"/>
                </a:solidFill>
              </a:rPr>
              <a:t>s</a:t>
            </a:r>
            <a:r>
              <a:rPr lang="en-US" dirty="0" smtClean="0"/>
              <a:t> is </a:t>
            </a:r>
            <a:r>
              <a:rPr lang="en-US" dirty="0"/>
              <a:t>equal to </a:t>
            </a:r>
            <a:r>
              <a:rPr lang="en-US" dirty="0" smtClean="0"/>
              <a:t>A, </a:t>
            </a:r>
            <a:r>
              <a:rPr lang="en-US" dirty="0"/>
              <a:t>then tell the user </a:t>
            </a:r>
            <a:r>
              <a:rPr lang="en-US" dirty="0" smtClean="0"/>
              <a:t>that the </a:t>
            </a:r>
            <a:r>
              <a:rPr lang="en-US" dirty="0"/>
              <a:t>grade is between 90 and 100.</a:t>
            </a:r>
          </a:p>
          <a:p>
            <a:r>
              <a:rPr lang="en-US" dirty="0" smtClean="0"/>
              <a:t>If </a:t>
            </a:r>
            <a:r>
              <a:rPr lang="en-US" dirty="0" smtClean="0">
                <a:solidFill>
                  <a:srgbClr val="0070C0"/>
                </a:solidFill>
              </a:rPr>
              <a:t>s</a:t>
            </a:r>
            <a:r>
              <a:rPr lang="en-US" dirty="0" smtClean="0"/>
              <a:t> is </a:t>
            </a:r>
            <a:r>
              <a:rPr lang="en-US" dirty="0"/>
              <a:t>equal to </a:t>
            </a:r>
            <a:r>
              <a:rPr lang="en-US" dirty="0" smtClean="0"/>
              <a:t>B, </a:t>
            </a:r>
            <a:r>
              <a:rPr lang="en-US" dirty="0"/>
              <a:t>then tell the user </a:t>
            </a:r>
            <a:r>
              <a:rPr lang="en-US" dirty="0" smtClean="0"/>
              <a:t>that the </a:t>
            </a:r>
            <a:r>
              <a:rPr lang="en-US" dirty="0"/>
              <a:t>grade is between 80 and 90.</a:t>
            </a:r>
          </a:p>
          <a:p>
            <a:r>
              <a:rPr lang="en-US" dirty="0" smtClean="0"/>
              <a:t>If </a:t>
            </a:r>
            <a:r>
              <a:rPr lang="en-US" dirty="0" smtClean="0">
                <a:solidFill>
                  <a:srgbClr val="0070C0"/>
                </a:solidFill>
              </a:rPr>
              <a:t>s</a:t>
            </a:r>
            <a:r>
              <a:rPr lang="en-US" dirty="0" smtClean="0"/>
              <a:t> is </a:t>
            </a:r>
            <a:r>
              <a:rPr lang="en-US" dirty="0"/>
              <a:t>equal to </a:t>
            </a:r>
            <a:r>
              <a:rPr lang="en-US" dirty="0" smtClean="0"/>
              <a:t>C, </a:t>
            </a:r>
            <a:r>
              <a:rPr lang="en-US" dirty="0"/>
              <a:t>then tell the user </a:t>
            </a:r>
            <a:r>
              <a:rPr lang="en-US" dirty="0" smtClean="0"/>
              <a:t>that the </a:t>
            </a:r>
            <a:r>
              <a:rPr lang="en-US" dirty="0"/>
              <a:t>grade is between 70 and 80.</a:t>
            </a:r>
          </a:p>
          <a:p>
            <a:r>
              <a:rPr lang="en-US" dirty="0" smtClean="0"/>
              <a:t>If </a:t>
            </a:r>
            <a:r>
              <a:rPr lang="en-US" dirty="0" smtClean="0">
                <a:solidFill>
                  <a:srgbClr val="0070C0"/>
                </a:solidFill>
              </a:rPr>
              <a:t>s</a:t>
            </a:r>
            <a:r>
              <a:rPr lang="en-US" dirty="0" smtClean="0"/>
              <a:t> is </a:t>
            </a:r>
            <a:r>
              <a:rPr lang="en-US" dirty="0"/>
              <a:t>equal to </a:t>
            </a:r>
            <a:r>
              <a:rPr lang="en-US" dirty="0" smtClean="0"/>
              <a:t>D, </a:t>
            </a:r>
            <a:r>
              <a:rPr lang="en-US" dirty="0"/>
              <a:t>then tell the user </a:t>
            </a:r>
            <a:r>
              <a:rPr lang="en-US" dirty="0" smtClean="0"/>
              <a:t>that the </a:t>
            </a:r>
            <a:r>
              <a:rPr lang="en-US" dirty="0"/>
              <a:t>grade is between 60 and 70.</a:t>
            </a:r>
          </a:p>
          <a:p>
            <a:r>
              <a:rPr lang="en-US" dirty="0" smtClean="0"/>
              <a:t>If </a:t>
            </a:r>
            <a:r>
              <a:rPr lang="en-US" dirty="0" smtClean="0">
                <a:solidFill>
                  <a:srgbClr val="0070C0"/>
                </a:solidFill>
              </a:rPr>
              <a:t>s</a:t>
            </a:r>
            <a:r>
              <a:rPr lang="en-US" dirty="0" smtClean="0"/>
              <a:t> is </a:t>
            </a:r>
            <a:r>
              <a:rPr lang="en-US" dirty="0"/>
              <a:t>equal to </a:t>
            </a:r>
            <a:r>
              <a:rPr lang="en-US" dirty="0" smtClean="0"/>
              <a:t>F, </a:t>
            </a:r>
            <a:r>
              <a:rPr lang="en-US" dirty="0"/>
              <a:t>then tell the user </a:t>
            </a:r>
            <a:r>
              <a:rPr lang="en-US" dirty="0" smtClean="0"/>
              <a:t>that the </a:t>
            </a:r>
            <a:r>
              <a:rPr lang="en-US" dirty="0"/>
              <a:t>grade is lower than 60.</a:t>
            </a:r>
          </a:p>
        </p:txBody>
      </p:sp>
    </p:spTree>
    <p:extLst>
      <p:ext uri="{BB962C8B-B14F-4D97-AF65-F5344CB8AC3E}">
        <p14:creationId xmlns:p14="http://schemas.microsoft.com/office/powerpoint/2010/main" val="2320855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50800"/>
            <a:ext cx="8594019" cy="6740307"/>
          </a:xfrm>
          <a:prstGeom prst="rect">
            <a:avLst/>
          </a:prstGeom>
          <a:noFill/>
        </p:spPr>
        <p:txBody>
          <a:bodyPr wrap="none" rtlCol="0">
            <a:spAutoFit/>
          </a:bodyPr>
          <a:lstStyle/>
          <a:p>
            <a:r>
              <a:rPr lang="en-US" dirty="0">
                <a:latin typeface="Courier New" pitchFamily="49" charset="0"/>
                <a:cs typeface="Courier New" pitchFamily="49" charset="0"/>
              </a:rPr>
              <a:t>import </a:t>
            </a:r>
            <a:r>
              <a:rPr lang="en-US" dirty="0" err="1">
                <a:latin typeface="Courier New" pitchFamily="49" charset="0"/>
                <a:cs typeface="Courier New" pitchFamily="49" charset="0"/>
              </a:rPr>
              <a:t>java.util</a:t>
            </a:r>
            <a:r>
              <a:rPr lang="en-US" dirty="0">
                <a:latin typeface="Courier New" pitchFamily="49" charset="0"/>
                <a:cs typeface="Courier New" pitchFamily="49" charset="0"/>
              </a:rPr>
              <a:t>.*;</a:t>
            </a:r>
          </a:p>
          <a:p>
            <a:endParaRPr lang="en-US" dirty="0">
              <a:latin typeface="Courier New" pitchFamily="49" charset="0"/>
              <a:cs typeface="Courier New" pitchFamily="49" charset="0"/>
            </a:endParaRPr>
          </a:p>
          <a:p>
            <a:r>
              <a:rPr lang="en-US" dirty="0">
                <a:latin typeface="Courier New" pitchFamily="49" charset="0"/>
                <a:cs typeface="Courier New" pitchFamily="49" charset="0"/>
              </a:rPr>
              <a:t>public class Grade {</a:t>
            </a:r>
          </a:p>
          <a:p>
            <a:r>
              <a:rPr lang="en-US" dirty="0">
                <a:latin typeface="Courier New" pitchFamily="49" charset="0"/>
                <a:cs typeface="Courier New" pitchFamily="49" charset="0"/>
              </a:rPr>
              <a:t>  public static void main(String[] </a:t>
            </a:r>
            <a:r>
              <a:rPr lang="en-US" dirty="0" err="1">
                <a:latin typeface="Courier New" pitchFamily="49" charset="0"/>
                <a:cs typeface="Courier New" pitchFamily="49" charset="0"/>
              </a:rPr>
              <a:t>args</a:t>
            </a:r>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a:t>
            </a:r>
            <a:r>
              <a:rPr lang="en-US" dirty="0">
                <a:latin typeface="Courier New" pitchFamily="49" charset="0"/>
                <a:cs typeface="Courier New" pitchFamily="49" charset="0"/>
              </a:rPr>
              <a:t>("Enter letter grade: ");</a:t>
            </a:r>
          </a:p>
          <a:p>
            <a:r>
              <a:rPr lang="en-US" dirty="0">
                <a:latin typeface="Courier New" pitchFamily="49" charset="0"/>
                <a:cs typeface="Courier New" pitchFamily="49" charset="0"/>
              </a:rPr>
              <a:t>    Scanner keyboard = new Scanner(System.in);</a:t>
            </a:r>
          </a:p>
          <a:p>
            <a:r>
              <a:rPr lang="en-US" dirty="0">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String</a:t>
            </a:r>
            <a:r>
              <a:rPr lang="en-US" dirty="0">
                <a:latin typeface="Courier New" pitchFamily="49" charset="0"/>
                <a:cs typeface="Courier New" pitchFamily="49" charset="0"/>
              </a:rPr>
              <a:t> s = </a:t>
            </a:r>
            <a:r>
              <a:rPr lang="en-US" dirty="0" err="1">
                <a:latin typeface="Courier New" pitchFamily="49" charset="0"/>
                <a:cs typeface="Courier New" pitchFamily="49" charset="0"/>
              </a:rPr>
              <a:t>keyboard.next</a:t>
            </a:r>
            <a:r>
              <a:rPr lang="en-US" dirty="0" smtClean="0">
                <a:latin typeface="Courier New" pitchFamily="49" charset="0"/>
                <a:cs typeface="Courier New" pitchFamily="49" charset="0"/>
              </a:rPr>
              <a:t>();//reads next string</a:t>
            </a:r>
            <a:endParaRPr lang="en-US" dirty="0">
              <a:latin typeface="Courier New" pitchFamily="49" charset="0"/>
              <a:cs typeface="Courier New" pitchFamily="49" charset="0"/>
            </a:endParaRPr>
          </a:p>
          <a:p>
            <a:r>
              <a:rPr lang="en-US" dirty="0">
                <a:latin typeface="Courier New" pitchFamily="49" charset="0"/>
                <a:cs typeface="Courier New" pitchFamily="49" charset="0"/>
              </a:rPr>
              <a:t>    if (</a:t>
            </a:r>
            <a:r>
              <a:rPr lang="en-US" dirty="0" err="1">
                <a:latin typeface="Courier New" pitchFamily="49" charset="0"/>
                <a:cs typeface="Courier New" pitchFamily="49" charset="0"/>
              </a:rPr>
              <a:t>s.</a:t>
            </a:r>
            <a:r>
              <a:rPr lang="en-US" dirty="0" err="1">
                <a:solidFill>
                  <a:srgbClr val="FF0000"/>
                </a:solidFill>
                <a:latin typeface="Courier New" pitchFamily="49" charset="0"/>
                <a:cs typeface="Courier New" pitchFamily="49" charset="0"/>
              </a:rPr>
              <a:t>equals</a:t>
            </a:r>
            <a:r>
              <a:rPr lang="en-US" dirty="0">
                <a:latin typeface="Courier New" pitchFamily="49" charset="0"/>
                <a:cs typeface="Courier New" pitchFamily="49" charset="0"/>
              </a:rPr>
              <a:t>("A"))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("Your grade is between 90 and 100");</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if (</a:t>
            </a:r>
            <a:r>
              <a:rPr lang="en-US" dirty="0" err="1">
                <a:latin typeface="Courier New" pitchFamily="49" charset="0"/>
                <a:cs typeface="Courier New" pitchFamily="49" charset="0"/>
              </a:rPr>
              <a:t>s.equals</a:t>
            </a:r>
            <a:r>
              <a:rPr lang="en-US" dirty="0">
                <a:latin typeface="Courier New" pitchFamily="49" charset="0"/>
                <a:cs typeface="Courier New" pitchFamily="49" charset="0"/>
              </a:rPr>
              <a:t>("B"))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("Your grade is between 80 and 89");</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if (</a:t>
            </a:r>
            <a:r>
              <a:rPr lang="en-US" dirty="0" err="1">
                <a:latin typeface="Courier New" pitchFamily="49" charset="0"/>
                <a:cs typeface="Courier New" pitchFamily="49" charset="0"/>
              </a:rPr>
              <a:t>s.equals</a:t>
            </a:r>
            <a:r>
              <a:rPr lang="en-US" dirty="0">
                <a:latin typeface="Courier New" pitchFamily="49" charset="0"/>
                <a:cs typeface="Courier New" pitchFamily="49" charset="0"/>
              </a:rPr>
              <a:t>("C"))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("Your grade is between 70 and 79");</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if (</a:t>
            </a:r>
            <a:r>
              <a:rPr lang="en-US" dirty="0" err="1">
                <a:latin typeface="Courier New" pitchFamily="49" charset="0"/>
                <a:cs typeface="Courier New" pitchFamily="49" charset="0"/>
              </a:rPr>
              <a:t>s.equals</a:t>
            </a:r>
            <a:r>
              <a:rPr lang="en-US" dirty="0">
                <a:latin typeface="Courier New" pitchFamily="49" charset="0"/>
                <a:cs typeface="Courier New" pitchFamily="49" charset="0"/>
              </a:rPr>
              <a:t>("D"))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("Your grade is between 60 and 69");</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if (</a:t>
            </a:r>
            <a:r>
              <a:rPr lang="en-US" dirty="0" err="1">
                <a:latin typeface="Courier New" pitchFamily="49" charset="0"/>
                <a:cs typeface="Courier New" pitchFamily="49" charset="0"/>
              </a:rPr>
              <a:t>s.equals</a:t>
            </a:r>
            <a:r>
              <a:rPr lang="en-US" dirty="0">
                <a:latin typeface="Courier New" pitchFamily="49" charset="0"/>
                <a:cs typeface="Courier New" pitchFamily="49" charset="0"/>
              </a:rPr>
              <a:t>("F"))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("Your grade is below 60");</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p>
        </p:txBody>
      </p:sp>
    </p:spTree>
    <p:extLst>
      <p:ext uri="{BB962C8B-B14F-4D97-AF65-F5344CB8AC3E}">
        <p14:creationId xmlns:p14="http://schemas.microsoft.com/office/powerpoint/2010/main" val="3076173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Strings in Java</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Strings are declared similar to primitive type. Use double quotes to surround string literals.</a:t>
            </a:r>
          </a:p>
          <a:p>
            <a:r>
              <a:rPr lang="en-US" dirty="0" smtClean="0"/>
              <a:t>Use the method </a:t>
            </a:r>
            <a:r>
              <a:rPr lang="en-US" dirty="0" smtClean="0">
                <a:solidFill>
                  <a:srgbClr val="FF0000"/>
                </a:solidFill>
              </a:rPr>
              <a:t>equals </a:t>
            </a:r>
            <a:r>
              <a:rPr lang="en-US" dirty="0" smtClean="0"/>
              <a:t>to compare strings for equality.</a:t>
            </a:r>
          </a:p>
          <a:p>
            <a:r>
              <a:rPr lang="en-US" dirty="0" smtClean="0"/>
              <a:t>For lexicographical comparison (i.e., alphabetical), use the </a:t>
            </a:r>
            <a:r>
              <a:rPr lang="en-US" dirty="0" err="1" smtClean="0">
                <a:solidFill>
                  <a:srgbClr val="FF0000"/>
                </a:solidFill>
              </a:rPr>
              <a:t>compareTo</a:t>
            </a:r>
            <a:r>
              <a:rPr lang="en-US" dirty="0" smtClean="0"/>
              <a:t> method.</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139" y="4800600"/>
            <a:ext cx="841375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9203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Java Files Structure</a:t>
            </a:r>
            <a:endParaRPr lang="en-US"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All Java files have </a:t>
            </a:r>
            <a:r>
              <a:rPr lang="en-US" dirty="0" smtClean="0">
                <a:solidFill>
                  <a:srgbClr val="FF0000"/>
                </a:solidFill>
              </a:rPr>
              <a:t>.java </a:t>
            </a:r>
            <a:r>
              <a:rPr lang="en-US" dirty="0" smtClean="0"/>
              <a:t>extension.</a:t>
            </a:r>
          </a:p>
          <a:p>
            <a:r>
              <a:rPr lang="en-US" dirty="0" smtClean="0"/>
              <a:t>The compiled version has </a:t>
            </a:r>
            <a:r>
              <a:rPr lang="en-US" dirty="0" smtClean="0">
                <a:solidFill>
                  <a:srgbClr val="FF0000"/>
                </a:solidFill>
              </a:rPr>
              <a:t>.class </a:t>
            </a:r>
            <a:r>
              <a:rPr lang="en-US" dirty="0" smtClean="0"/>
              <a:t>extension. This is the </a:t>
            </a:r>
            <a:r>
              <a:rPr lang="en-US" dirty="0" smtClean="0">
                <a:solidFill>
                  <a:srgbClr val="FF0000"/>
                </a:solidFill>
              </a:rPr>
              <a:t>Java binary code</a:t>
            </a:r>
            <a:r>
              <a:rPr lang="en-US" dirty="0" smtClean="0"/>
              <a:t>.</a:t>
            </a:r>
          </a:p>
          <a:p>
            <a:r>
              <a:rPr lang="en-US" dirty="0" smtClean="0"/>
              <a:t>In most IDE, one creates a </a:t>
            </a:r>
            <a:r>
              <a:rPr lang="en-US" dirty="0" smtClean="0">
                <a:solidFill>
                  <a:srgbClr val="FF0000"/>
                </a:solidFill>
              </a:rPr>
              <a:t>project</a:t>
            </a:r>
            <a:r>
              <a:rPr lang="en-US" dirty="0" smtClean="0"/>
              <a:t> that contains multiple Java files.</a:t>
            </a:r>
          </a:p>
          <a:p>
            <a:r>
              <a:rPr lang="en-US" dirty="0" smtClean="0"/>
              <a:t>Every Java file corresponds to a class. When a new file and therefore a new class is created, the IDE may ask for the </a:t>
            </a:r>
            <a:r>
              <a:rPr lang="en-US" dirty="0" smtClean="0">
                <a:solidFill>
                  <a:srgbClr val="FF0000"/>
                </a:solidFill>
              </a:rPr>
              <a:t>package</a:t>
            </a:r>
            <a:r>
              <a:rPr lang="en-US" dirty="0" smtClean="0"/>
              <a:t> name. Several classes can belong to the same package. If no package name is defined, then the default package is used.</a:t>
            </a:r>
            <a:endParaRPr lang="en-US" dirty="0"/>
          </a:p>
        </p:txBody>
      </p:sp>
    </p:spTree>
    <p:extLst>
      <p:ext uri="{BB962C8B-B14F-4D97-AF65-F5344CB8AC3E}">
        <p14:creationId xmlns:p14="http://schemas.microsoft.com/office/powerpoint/2010/main" val="23668033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a:t>
            </a:r>
            <a:r>
              <a:rPr lang="en-US" dirty="0" smtClean="0">
                <a:solidFill>
                  <a:srgbClr val="FF0000"/>
                </a:solidFill>
              </a:rPr>
              <a:t>switch </a:t>
            </a:r>
            <a:r>
              <a:rPr lang="en-US" dirty="0" smtClean="0">
                <a:solidFill>
                  <a:srgbClr val="0070C0"/>
                </a:solidFill>
              </a:rPr>
              <a:t>statement</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sz="2600" dirty="0" smtClean="0"/>
              <a:t>Replaces a sequence of </a:t>
            </a:r>
            <a:r>
              <a:rPr lang="en-US" sz="2600" dirty="0" smtClean="0">
                <a:solidFill>
                  <a:srgbClr val="FF0000"/>
                </a:solidFill>
              </a:rPr>
              <a:t>equality</a:t>
            </a:r>
            <a:r>
              <a:rPr lang="en-US" sz="2600" dirty="0" smtClean="0"/>
              <a:t> checks for a variable, that is a sequence of if conditions of the form:</a:t>
            </a:r>
          </a:p>
          <a:p>
            <a:pPr marL="0" indent="0">
              <a:buNone/>
            </a:pPr>
            <a:r>
              <a:rPr lang="en-US" sz="2600" dirty="0"/>
              <a:t>	</a:t>
            </a:r>
            <a:r>
              <a:rPr lang="en-US" sz="2600" dirty="0" smtClean="0">
                <a:solidFill>
                  <a:srgbClr val="0070C0"/>
                </a:solidFill>
              </a:rPr>
              <a:t> if(a==...){</a:t>
            </a:r>
            <a:br>
              <a:rPr lang="en-US" sz="2600" dirty="0" smtClean="0">
                <a:solidFill>
                  <a:srgbClr val="0070C0"/>
                </a:solidFill>
              </a:rPr>
            </a:br>
            <a:r>
              <a:rPr lang="en-US" sz="2600" dirty="0" smtClean="0">
                <a:solidFill>
                  <a:srgbClr val="0070C0"/>
                </a:solidFill>
              </a:rPr>
              <a:t>	    ...</a:t>
            </a:r>
            <a:br>
              <a:rPr lang="en-US" sz="2600" dirty="0" smtClean="0">
                <a:solidFill>
                  <a:srgbClr val="0070C0"/>
                </a:solidFill>
              </a:rPr>
            </a:br>
            <a:r>
              <a:rPr lang="en-US" sz="2600" dirty="0" smtClean="0">
                <a:solidFill>
                  <a:srgbClr val="0070C0"/>
                </a:solidFill>
              </a:rPr>
              <a:t>	}</a:t>
            </a:r>
          </a:p>
          <a:p>
            <a:r>
              <a:rPr lang="en-US" sz="2600" dirty="0" smtClean="0"/>
              <a:t>The </a:t>
            </a:r>
            <a:r>
              <a:rPr lang="en-US" sz="2600" dirty="0" smtClean="0">
                <a:solidFill>
                  <a:srgbClr val="0070C0"/>
                </a:solidFill>
              </a:rPr>
              <a:t>switch</a:t>
            </a:r>
            <a:r>
              <a:rPr lang="en-US" sz="2600" dirty="0" smtClean="0"/>
              <a:t> statement cannot be used to replace if conditions of the form:</a:t>
            </a:r>
          </a:p>
          <a:p>
            <a:pPr marL="0" indent="0">
              <a:buNone/>
            </a:pPr>
            <a:r>
              <a:rPr lang="en-US" sz="2600" dirty="0" smtClean="0"/>
              <a:t>            </a:t>
            </a:r>
            <a:r>
              <a:rPr lang="en-US" sz="2600" dirty="0" smtClean="0">
                <a:solidFill>
                  <a:srgbClr val="FF0000"/>
                </a:solidFill>
              </a:rPr>
              <a:t>if(a&gt;...){</a:t>
            </a:r>
            <a:r>
              <a:rPr lang="en-US" sz="2600" dirty="0">
                <a:solidFill>
                  <a:srgbClr val="FF0000"/>
                </a:solidFill>
              </a:rPr>
              <a:t/>
            </a:r>
            <a:br>
              <a:rPr lang="en-US" sz="2600" dirty="0">
                <a:solidFill>
                  <a:srgbClr val="FF0000"/>
                </a:solidFill>
              </a:rPr>
            </a:br>
            <a:r>
              <a:rPr lang="en-US" sz="2600" dirty="0">
                <a:solidFill>
                  <a:srgbClr val="FF0000"/>
                </a:solidFill>
              </a:rPr>
              <a:t>	</a:t>
            </a:r>
            <a:r>
              <a:rPr lang="en-US" sz="2600" dirty="0" smtClean="0">
                <a:solidFill>
                  <a:srgbClr val="FF0000"/>
                </a:solidFill>
              </a:rPr>
              <a:t>   </a:t>
            </a:r>
            <a:r>
              <a:rPr lang="en-US" sz="2600" dirty="0">
                <a:solidFill>
                  <a:srgbClr val="FF0000"/>
                </a:solidFill>
              </a:rPr>
              <a:t>...</a:t>
            </a:r>
            <a:br>
              <a:rPr lang="en-US" sz="2600" dirty="0">
                <a:solidFill>
                  <a:srgbClr val="FF0000"/>
                </a:solidFill>
              </a:rPr>
            </a:br>
            <a:r>
              <a:rPr lang="en-US" sz="2600" dirty="0">
                <a:solidFill>
                  <a:srgbClr val="FF0000"/>
                </a:solidFill>
              </a:rPr>
              <a:t>	}</a:t>
            </a:r>
          </a:p>
          <a:p>
            <a:pPr marL="0" indent="0">
              <a:buNone/>
            </a:pPr>
            <a:endParaRPr lang="en-US" sz="2600" dirty="0" smtClean="0"/>
          </a:p>
          <a:p>
            <a:r>
              <a:rPr lang="en-US" sz="2600" dirty="0" smtClean="0"/>
              <a:t>Can be applied only to variables of type </a:t>
            </a:r>
            <a:r>
              <a:rPr lang="en-US" sz="2600" dirty="0" err="1" smtClean="0">
                <a:solidFill>
                  <a:srgbClr val="FF0000"/>
                </a:solidFill>
              </a:rPr>
              <a:t>int</a:t>
            </a:r>
            <a:r>
              <a:rPr lang="en-US" sz="2600" dirty="0" smtClean="0"/>
              <a:t>, </a:t>
            </a:r>
            <a:r>
              <a:rPr lang="en-US" sz="2600" dirty="0" smtClean="0">
                <a:solidFill>
                  <a:srgbClr val="FF0000"/>
                </a:solidFill>
              </a:rPr>
              <a:t>char</a:t>
            </a:r>
            <a:r>
              <a:rPr lang="en-US" sz="2600" dirty="0" smtClean="0"/>
              <a:t>, and </a:t>
            </a:r>
            <a:r>
              <a:rPr lang="en-US" sz="2600" dirty="0" smtClean="0">
                <a:solidFill>
                  <a:srgbClr val="FF0000"/>
                </a:solidFill>
              </a:rPr>
              <a:t>String</a:t>
            </a:r>
            <a:r>
              <a:rPr lang="en-US" sz="2600" dirty="0" smtClean="0"/>
              <a:t>.</a:t>
            </a:r>
          </a:p>
          <a:p>
            <a:endParaRPr lang="en-US" dirty="0"/>
          </a:p>
        </p:txBody>
      </p:sp>
    </p:spTree>
    <p:extLst>
      <p:ext uri="{BB962C8B-B14F-4D97-AF65-F5344CB8AC3E}">
        <p14:creationId xmlns:p14="http://schemas.microsoft.com/office/powerpoint/2010/main" val="24971995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533400"/>
            <a:ext cx="508254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14400" y="4953000"/>
            <a:ext cx="8064900" cy="954107"/>
          </a:xfrm>
          <a:prstGeom prst="rect">
            <a:avLst/>
          </a:prstGeom>
          <a:noFill/>
        </p:spPr>
        <p:txBody>
          <a:bodyPr wrap="none" rtlCol="0">
            <a:spAutoFit/>
          </a:bodyPr>
          <a:lstStyle/>
          <a:p>
            <a:r>
              <a:rPr lang="en-US" sz="2800" dirty="0" smtClean="0"/>
              <a:t>There is only a single jump. If </a:t>
            </a:r>
            <a:r>
              <a:rPr lang="en-US" sz="2800" dirty="0" smtClean="0">
                <a:solidFill>
                  <a:srgbClr val="0070C0"/>
                </a:solidFill>
              </a:rPr>
              <a:t>variable=1</a:t>
            </a:r>
            <a:r>
              <a:rPr lang="en-US" sz="2800" dirty="0" smtClean="0"/>
              <a:t>, then all code</a:t>
            </a:r>
          </a:p>
          <a:p>
            <a:r>
              <a:rPr lang="en-US" sz="2800" dirty="0" smtClean="0"/>
              <a:t>will be executed, unless we use a </a:t>
            </a:r>
            <a:r>
              <a:rPr lang="en-US" sz="2800" dirty="0" smtClean="0">
                <a:solidFill>
                  <a:srgbClr val="FF0000"/>
                </a:solidFill>
              </a:rPr>
              <a:t>break</a:t>
            </a:r>
            <a:r>
              <a:rPr lang="en-US" sz="2800" dirty="0" smtClean="0"/>
              <a:t>!</a:t>
            </a:r>
          </a:p>
        </p:txBody>
      </p:sp>
    </p:spTree>
    <p:extLst>
      <p:ext uri="{BB962C8B-B14F-4D97-AF65-F5344CB8AC3E}">
        <p14:creationId xmlns:p14="http://schemas.microsoft.com/office/powerpoint/2010/main" val="30573890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000" y="152399"/>
            <a:ext cx="8207696" cy="6740307"/>
          </a:xfrm>
          <a:prstGeom prst="rect">
            <a:avLst/>
          </a:prstGeom>
          <a:noFill/>
        </p:spPr>
        <p:txBody>
          <a:bodyPr wrap="none" rtlCol="0">
            <a:spAutoFit/>
          </a:bodyPr>
          <a:lstStyle/>
          <a:p>
            <a:r>
              <a:rPr lang="en-US" sz="1600" dirty="0">
                <a:latin typeface="Courier New" pitchFamily="49" charset="0"/>
                <a:cs typeface="Courier New" pitchFamily="49" charset="0"/>
              </a:rPr>
              <a:t>import </a:t>
            </a:r>
            <a:r>
              <a:rPr lang="en-US" sz="1600" dirty="0" err="1">
                <a:latin typeface="Courier New" pitchFamily="49" charset="0"/>
                <a:cs typeface="Courier New" pitchFamily="49" charset="0"/>
              </a:rPr>
              <a:t>java.util</a:t>
            </a: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public class Grade {</a:t>
            </a:r>
          </a:p>
          <a:p>
            <a:r>
              <a:rPr lang="en-US" sz="1600" dirty="0">
                <a:latin typeface="Courier New" pitchFamily="49" charset="0"/>
                <a:cs typeface="Courier New" pitchFamily="49" charset="0"/>
              </a:rPr>
              <a:t>  public static void main(String[] </a:t>
            </a:r>
            <a:r>
              <a:rPr lang="en-US" sz="1600" dirty="0" err="1">
                <a:latin typeface="Courier New" pitchFamily="49" charset="0"/>
                <a:cs typeface="Courier New" pitchFamily="49" charset="0"/>
              </a:rPr>
              <a:t>args</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System.out.print</a:t>
            </a:r>
            <a:r>
              <a:rPr lang="en-US" sz="1600" dirty="0">
                <a:latin typeface="Courier New" pitchFamily="49" charset="0"/>
                <a:cs typeface="Courier New" pitchFamily="49" charset="0"/>
              </a:rPr>
              <a:t>("Enter letter grade: ");</a:t>
            </a:r>
          </a:p>
          <a:p>
            <a:r>
              <a:rPr lang="en-US" sz="1600" dirty="0">
                <a:latin typeface="Courier New" pitchFamily="49" charset="0"/>
                <a:cs typeface="Courier New" pitchFamily="49" charset="0"/>
              </a:rPr>
              <a:t>    Scanner keyboard = new Scanner(System.in);</a:t>
            </a:r>
          </a:p>
          <a:p>
            <a:r>
              <a:rPr lang="en-US" sz="1600" dirty="0">
                <a:latin typeface="Courier New" pitchFamily="49" charset="0"/>
                <a:cs typeface="Courier New" pitchFamily="49" charset="0"/>
              </a:rPr>
              <a:t>    String s = </a:t>
            </a:r>
            <a:r>
              <a:rPr lang="en-US" sz="1600" dirty="0" err="1">
                <a:latin typeface="Courier New" pitchFamily="49" charset="0"/>
                <a:cs typeface="Courier New" pitchFamily="49" charset="0"/>
              </a:rPr>
              <a:t>keyboard.next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switch(s)</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case "A":</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System.out.println</a:t>
            </a:r>
            <a:r>
              <a:rPr lang="en-US" sz="1600" dirty="0">
                <a:latin typeface="Courier New" pitchFamily="49" charset="0"/>
                <a:cs typeface="Courier New" pitchFamily="49" charset="0"/>
              </a:rPr>
              <a:t>("Your grade is between 90 and 100");</a:t>
            </a:r>
          </a:p>
          <a:p>
            <a:r>
              <a:rPr lang="en-US" sz="1600" dirty="0">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break;</a:t>
            </a:r>
          </a:p>
          <a:p>
            <a:r>
              <a:rPr lang="en-US" sz="1600" dirty="0">
                <a:latin typeface="Courier New" pitchFamily="49" charset="0"/>
                <a:cs typeface="Courier New" pitchFamily="49" charset="0"/>
              </a:rPr>
              <a:t>      case "B":</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System.out.println</a:t>
            </a:r>
            <a:r>
              <a:rPr lang="en-US" sz="1600" dirty="0">
                <a:latin typeface="Courier New" pitchFamily="49" charset="0"/>
                <a:cs typeface="Courier New" pitchFamily="49" charset="0"/>
              </a:rPr>
              <a:t>("Your grade is between 80 and 89");</a:t>
            </a:r>
          </a:p>
          <a:p>
            <a:r>
              <a:rPr lang="en-US" sz="1600" dirty="0">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break;</a:t>
            </a:r>
          </a:p>
          <a:p>
            <a:r>
              <a:rPr lang="en-US" sz="1600" dirty="0">
                <a:latin typeface="Courier New" pitchFamily="49" charset="0"/>
                <a:cs typeface="Courier New" pitchFamily="49" charset="0"/>
              </a:rPr>
              <a:t>      case "C":</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System.out.println</a:t>
            </a:r>
            <a:r>
              <a:rPr lang="en-US" sz="1600" dirty="0">
                <a:latin typeface="Courier New" pitchFamily="49" charset="0"/>
                <a:cs typeface="Courier New" pitchFamily="49" charset="0"/>
              </a:rPr>
              <a:t>("Your grade is between 70 and 79");</a:t>
            </a:r>
          </a:p>
          <a:p>
            <a:r>
              <a:rPr lang="en-US" sz="1600" dirty="0">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break;</a:t>
            </a:r>
          </a:p>
          <a:p>
            <a:r>
              <a:rPr lang="en-US" sz="1600" dirty="0">
                <a:latin typeface="Courier New" pitchFamily="49" charset="0"/>
                <a:cs typeface="Courier New" pitchFamily="49" charset="0"/>
              </a:rPr>
              <a:t>      case "D":</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System.out.println</a:t>
            </a:r>
            <a:r>
              <a:rPr lang="en-US" sz="1600" dirty="0">
                <a:latin typeface="Courier New" pitchFamily="49" charset="0"/>
                <a:cs typeface="Courier New" pitchFamily="49" charset="0"/>
              </a:rPr>
              <a:t>("Your grade is between 60 and 69");</a:t>
            </a:r>
          </a:p>
          <a:p>
            <a:r>
              <a:rPr lang="en-US" sz="1600" dirty="0">
                <a:latin typeface="Courier New" pitchFamily="49" charset="0"/>
                <a:cs typeface="Courier New" pitchFamily="49" charset="0"/>
              </a:rPr>
              <a:t>        break;</a:t>
            </a:r>
          </a:p>
          <a:p>
            <a:r>
              <a:rPr lang="en-US" sz="1600" dirty="0">
                <a:latin typeface="Courier New" pitchFamily="49" charset="0"/>
                <a:cs typeface="Courier New" pitchFamily="49" charset="0"/>
              </a:rPr>
              <a:t>      case "F":</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System.out.println</a:t>
            </a:r>
            <a:r>
              <a:rPr lang="en-US" sz="1600" dirty="0">
                <a:latin typeface="Courier New" pitchFamily="49" charset="0"/>
                <a:cs typeface="Courier New" pitchFamily="49" charset="0"/>
              </a:rPr>
              <a:t>("Your grade is below 60");</a:t>
            </a:r>
          </a:p>
          <a:p>
            <a:r>
              <a:rPr lang="en-US" sz="1600" dirty="0">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break;</a:t>
            </a:r>
          </a:p>
          <a:p>
            <a:r>
              <a:rPr lang="en-US" sz="1600" dirty="0">
                <a:latin typeface="Courier New" pitchFamily="49" charset="0"/>
                <a:cs typeface="Courier New" pitchFamily="49" charset="0"/>
              </a:rPr>
              <a:t>      default:</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System.out.println</a:t>
            </a:r>
            <a:r>
              <a:rPr lang="en-US" sz="1600" dirty="0">
                <a:latin typeface="Courier New" pitchFamily="49" charset="0"/>
                <a:cs typeface="Courier New" pitchFamily="49" charset="0"/>
              </a:rPr>
              <a:t>("I have no idea what is your grade!");</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a:t>
            </a:r>
          </a:p>
        </p:txBody>
      </p:sp>
    </p:spTree>
    <p:extLst>
      <p:ext uri="{BB962C8B-B14F-4D97-AF65-F5344CB8AC3E}">
        <p14:creationId xmlns:p14="http://schemas.microsoft.com/office/powerpoint/2010/main" val="3466541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a:t>
            </a:r>
            <a:r>
              <a:rPr lang="en-US" dirty="0" smtClean="0">
                <a:solidFill>
                  <a:srgbClr val="002060"/>
                </a:solidFill>
              </a:rPr>
              <a:t> </a:t>
            </a:r>
            <a:r>
              <a:rPr lang="en-US" dirty="0" smtClean="0">
                <a:solidFill>
                  <a:srgbClr val="FF0000"/>
                </a:solidFill>
              </a:rPr>
              <a:t>break</a:t>
            </a:r>
            <a:r>
              <a:rPr lang="en-US" dirty="0" smtClean="0">
                <a:solidFill>
                  <a:srgbClr val="002060"/>
                </a:solidFill>
              </a:rPr>
              <a:t> </a:t>
            </a:r>
            <a:r>
              <a:rPr lang="en-US" dirty="0" smtClean="0">
                <a:solidFill>
                  <a:srgbClr val="0070C0"/>
                </a:solidFill>
              </a:rPr>
              <a:t>Statement</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Can be used to exit the inner-most </a:t>
            </a:r>
            <a:r>
              <a:rPr lang="en-US" dirty="0" smtClean="0">
                <a:solidFill>
                  <a:srgbClr val="FF0000"/>
                </a:solidFill>
              </a:rPr>
              <a:t>switch</a:t>
            </a:r>
            <a:r>
              <a:rPr lang="en-US" dirty="0" smtClean="0"/>
              <a:t> or loop (more on that later).</a:t>
            </a:r>
          </a:p>
          <a:p>
            <a:r>
              <a:rPr lang="en-US" dirty="0" smtClean="0"/>
              <a:t>Does not exit an </a:t>
            </a:r>
            <a:r>
              <a:rPr lang="en-US" dirty="0" smtClean="0">
                <a:solidFill>
                  <a:srgbClr val="FF0000"/>
                </a:solidFill>
              </a:rPr>
              <a:t>if</a:t>
            </a:r>
            <a:r>
              <a:rPr lang="en-US" dirty="0" smtClean="0"/>
              <a:t> block (or any other kind of block).</a:t>
            </a:r>
          </a:p>
          <a:p>
            <a:r>
              <a:rPr lang="en-US" dirty="0" smtClean="0"/>
              <a:t>Should be used together with the </a:t>
            </a:r>
            <a:r>
              <a:rPr lang="en-US" dirty="0" smtClean="0">
                <a:solidFill>
                  <a:srgbClr val="FF0000"/>
                </a:solidFill>
              </a:rPr>
              <a:t>switch </a:t>
            </a:r>
            <a:r>
              <a:rPr lang="en-US" dirty="0" smtClean="0"/>
              <a:t>statement.</a:t>
            </a:r>
            <a:endParaRPr lang="en-US" dirty="0"/>
          </a:p>
        </p:txBody>
      </p:sp>
    </p:spTree>
    <p:extLst>
      <p:ext uri="{BB962C8B-B14F-4D97-AF65-F5344CB8AC3E}">
        <p14:creationId xmlns:p14="http://schemas.microsoft.com/office/powerpoint/2010/main" val="21685436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Conditional Operator</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sz="2400" dirty="0" smtClean="0"/>
              <a:t>It is also a shorthand for some </a:t>
            </a:r>
            <a:r>
              <a:rPr lang="en-US" sz="2400" dirty="0" smtClean="0">
                <a:solidFill>
                  <a:srgbClr val="FF0000"/>
                </a:solidFill>
              </a:rPr>
              <a:t>if/else</a:t>
            </a:r>
            <a:r>
              <a:rPr lang="en-US" sz="2400" dirty="0" smtClean="0"/>
              <a:t> statements.</a:t>
            </a:r>
          </a:p>
          <a:p>
            <a:r>
              <a:rPr lang="en-US" sz="2400" dirty="0" smtClean="0"/>
              <a:t>Instead of writing:</a:t>
            </a:r>
          </a:p>
          <a:p>
            <a:pPr marL="0" indent="0">
              <a:buNone/>
            </a:pPr>
            <a:r>
              <a:rPr lang="en-US" sz="2400" dirty="0">
                <a:solidFill>
                  <a:srgbClr val="FF0000"/>
                </a:solidFill>
              </a:rPr>
              <a:t>	</a:t>
            </a:r>
            <a:r>
              <a:rPr lang="en-US" sz="2400" dirty="0" smtClean="0">
                <a:solidFill>
                  <a:srgbClr val="FF0000"/>
                </a:solidFill>
              </a:rPr>
              <a:t>if(a==3){</a:t>
            </a:r>
          </a:p>
          <a:p>
            <a:pPr marL="0" indent="0">
              <a:buNone/>
            </a:pPr>
            <a:r>
              <a:rPr lang="en-US" sz="2400" dirty="0">
                <a:solidFill>
                  <a:srgbClr val="FF0000"/>
                </a:solidFill>
              </a:rPr>
              <a:t>	 </a:t>
            </a:r>
            <a:r>
              <a:rPr lang="en-US" sz="2400" dirty="0" smtClean="0">
                <a:solidFill>
                  <a:srgbClr val="FF0000"/>
                </a:solidFill>
              </a:rPr>
              <a:t>  b= 4;</a:t>
            </a:r>
          </a:p>
          <a:p>
            <a:pPr marL="0" indent="0">
              <a:buNone/>
            </a:pPr>
            <a:r>
              <a:rPr lang="en-US" sz="2400" dirty="0">
                <a:solidFill>
                  <a:srgbClr val="FF0000"/>
                </a:solidFill>
              </a:rPr>
              <a:t>	</a:t>
            </a:r>
            <a:r>
              <a:rPr lang="en-US" sz="2400" dirty="0" smtClean="0">
                <a:solidFill>
                  <a:srgbClr val="FF0000"/>
                </a:solidFill>
              </a:rPr>
              <a:t>} else {</a:t>
            </a:r>
          </a:p>
          <a:p>
            <a:pPr marL="0" indent="0">
              <a:buNone/>
            </a:pPr>
            <a:r>
              <a:rPr lang="en-US" sz="2400" dirty="0">
                <a:solidFill>
                  <a:srgbClr val="FF0000"/>
                </a:solidFill>
              </a:rPr>
              <a:t>	 </a:t>
            </a:r>
            <a:r>
              <a:rPr lang="en-US" sz="2400" dirty="0" smtClean="0">
                <a:solidFill>
                  <a:srgbClr val="FF0000"/>
                </a:solidFill>
              </a:rPr>
              <a:t>  b = 5;</a:t>
            </a:r>
          </a:p>
          <a:p>
            <a:pPr marL="0" indent="0">
              <a:buNone/>
            </a:pPr>
            <a:r>
              <a:rPr lang="en-US" sz="2400" dirty="0">
                <a:solidFill>
                  <a:srgbClr val="FF0000"/>
                </a:solidFill>
              </a:rPr>
              <a:t>	</a:t>
            </a:r>
            <a:r>
              <a:rPr lang="en-US" sz="2400" dirty="0" smtClean="0">
                <a:solidFill>
                  <a:srgbClr val="FF0000"/>
                </a:solidFill>
              </a:rPr>
              <a:t>}</a:t>
            </a:r>
          </a:p>
          <a:p>
            <a:r>
              <a:rPr lang="en-US" sz="2400" dirty="0" smtClean="0"/>
              <a:t>We can write:</a:t>
            </a:r>
          </a:p>
          <a:p>
            <a:pPr marL="0" indent="0">
              <a:buNone/>
            </a:pPr>
            <a:r>
              <a:rPr lang="en-US" sz="2400" dirty="0"/>
              <a:t>	</a:t>
            </a:r>
            <a:r>
              <a:rPr lang="en-US" sz="2400" dirty="0" smtClean="0">
                <a:solidFill>
                  <a:srgbClr val="FF0000"/>
                </a:solidFill>
              </a:rPr>
              <a:t>b = (a==3)? 4: 5;</a:t>
            </a:r>
          </a:p>
          <a:p>
            <a:r>
              <a:rPr lang="en-US" sz="2400" dirty="0" smtClean="0"/>
              <a:t>General syntax:    </a:t>
            </a:r>
            <a:r>
              <a:rPr lang="en-US" sz="2400" dirty="0" smtClean="0">
                <a:solidFill>
                  <a:srgbClr val="FF0000"/>
                </a:solidFill>
              </a:rPr>
              <a:t>variable = (condition)? a1 : a2;</a:t>
            </a:r>
          </a:p>
          <a:p>
            <a:r>
              <a:rPr lang="en-US" sz="2400" dirty="0" smtClean="0">
                <a:solidFill>
                  <a:srgbClr val="FF0000"/>
                </a:solidFill>
              </a:rPr>
              <a:t>variable = a1 </a:t>
            </a:r>
            <a:r>
              <a:rPr lang="en-US" sz="2400" dirty="0" smtClean="0">
                <a:solidFill>
                  <a:srgbClr val="0070C0"/>
                </a:solidFill>
              </a:rPr>
              <a:t>when condition </a:t>
            </a:r>
            <a:r>
              <a:rPr lang="en-US" sz="2400" dirty="0" smtClean="0">
                <a:solidFill>
                  <a:srgbClr val="FF0000"/>
                </a:solidFill>
              </a:rPr>
              <a:t>true</a:t>
            </a:r>
          </a:p>
          <a:p>
            <a:r>
              <a:rPr lang="en-US" sz="2400" dirty="0" smtClean="0">
                <a:solidFill>
                  <a:srgbClr val="FF0000"/>
                </a:solidFill>
              </a:rPr>
              <a:t>variable = a2 </a:t>
            </a:r>
            <a:r>
              <a:rPr lang="en-US" sz="2400" dirty="0" smtClean="0">
                <a:solidFill>
                  <a:srgbClr val="0070C0"/>
                </a:solidFill>
              </a:rPr>
              <a:t>when condition </a:t>
            </a:r>
            <a:r>
              <a:rPr lang="en-US" sz="2400" dirty="0" smtClean="0">
                <a:solidFill>
                  <a:srgbClr val="FF0000"/>
                </a:solidFill>
              </a:rPr>
              <a:t>false</a:t>
            </a:r>
          </a:p>
        </p:txBody>
      </p:sp>
    </p:spTree>
    <p:extLst>
      <p:ext uri="{BB962C8B-B14F-4D97-AF65-F5344CB8AC3E}">
        <p14:creationId xmlns:p14="http://schemas.microsoft.com/office/powerpoint/2010/main" val="37192008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Example</a:t>
            </a:r>
            <a:endParaRPr lang="en-US" dirty="0">
              <a:solidFill>
                <a:srgbClr val="0070C0"/>
              </a:solidFill>
            </a:endParaRPr>
          </a:p>
        </p:txBody>
      </p:sp>
      <p:sp>
        <p:nvSpPr>
          <p:cNvPr id="4" name="TextBox 3"/>
          <p:cNvSpPr txBox="1"/>
          <p:nvPr/>
        </p:nvSpPr>
        <p:spPr>
          <a:xfrm>
            <a:off x="457200" y="1752600"/>
            <a:ext cx="8534400" cy="4401205"/>
          </a:xfrm>
          <a:prstGeom prst="rect">
            <a:avLst/>
          </a:prstGeom>
          <a:noFill/>
        </p:spPr>
        <p:txBody>
          <a:bodyPr wrap="squar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public class Arithmetic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x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Math.random</a:t>
            </a:r>
            <a:r>
              <a:rPr lang="en-US" sz="2000" dirty="0">
                <a:latin typeface="Courier New" pitchFamily="49" charset="0"/>
                <a:cs typeface="Courier New" pitchFamily="49" charset="0"/>
              </a:rPr>
              <a:t>() * 10);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y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Math.random</a:t>
            </a:r>
            <a:r>
              <a:rPr lang="en-US" sz="2000" dirty="0">
                <a:latin typeface="Courier New" pitchFamily="49" charset="0"/>
                <a:cs typeface="Courier New" pitchFamily="49" charset="0"/>
              </a:rPr>
              <a:t>() * 10);</a:t>
            </a:r>
          </a:p>
          <a:p>
            <a:r>
              <a:rPr lang="en-US" sz="2000" dirty="0">
                <a:latin typeface="Courier New" pitchFamily="49" charset="0"/>
                <a:cs typeface="Courier New" pitchFamily="49" charset="0"/>
              </a:rPr>
              <a:t>    Scanner keyboard = new Scanner(System.in);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(x + "*" + y + " =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z = </a:t>
            </a:r>
            <a:r>
              <a:rPr lang="en-US" sz="2000" dirty="0" err="1">
                <a:latin typeface="Courier New" pitchFamily="49" charset="0"/>
                <a:cs typeface="Courier New" pitchFamily="49" charset="0"/>
              </a:rPr>
              <a:t>keyboard.nextInt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String output;</a:t>
            </a:r>
          </a:p>
          <a:p>
            <a:r>
              <a:rPr lang="en-US" sz="2000" dirty="0">
                <a:latin typeface="Courier New" pitchFamily="49" charset="0"/>
                <a:cs typeface="Courier New" pitchFamily="49" charset="0"/>
              </a:rPr>
              <a:t>    output = (z == x * y) ? "Congratulations!"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You need more practice";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(output);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40761056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Conclusion</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We showed how to write a basic Java program including:</a:t>
            </a:r>
          </a:p>
          <a:p>
            <a:pPr lvl="1"/>
            <a:r>
              <a:rPr lang="en-US" dirty="0" smtClean="0"/>
              <a:t>how to define and initialize variables,</a:t>
            </a:r>
          </a:p>
          <a:p>
            <a:pPr lvl="1"/>
            <a:r>
              <a:rPr lang="en-US" dirty="0" smtClean="0"/>
              <a:t>primitive data types: </a:t>
            </a:r>
            <a:r>
              <a:rPr lang="en-US" dirty="0" err="1" smtClean="0">
                <a:solidFill>
                  <a:srgbClr val="FF0000"/>
                </a:solidFill>
              </a:rPr>
              <a:t>int</a:t>
            </a:r>
            <a:r>
              <a:rPr lang="en-US" dirty="0" smtClean="0"/>
              <a:t>, </a:t>
            </a:r>
            <a:r>
              <a:rPr lang="en-US" dirty="0" smtClean="0">
                <a:solidFill>
                  <a:srgbClr val="FF0000"/>
                </a:solidFill>
              </a:rPr>
              <a:t>double</a:t>
            </a:r>
            <a:r>
              <a:rPr lang="en-US" dirty="0" smtClean="0"/>
              <a:t>, </a:t>
            </a:r>
            <a:r>
              <a:rPr lang="en-US" dirty="0" smtClean="0">
                <a:solidFill>
                  <a:srgbClr val="FF0000"/>
                </a:solidFill>
              </a:rPr>
              <a:t>char</a:t>
            </a:r>
            <a:r>
              <a:rPr lang="en-US" dirty="0" smtClean="0"/>
              <a:t>, and </a:t>
            </a:r>
            <a:r>
              <a:rPr lang="en-US" dirty="0" err="1" smtClean="0">
                <a:solidFill>
                  <a:srgbClr val="FF0000"/>
                </a:solidFill>
              </a:rPr>
              <a:t>boolean</a:t>
            </a:r>
            <a:r>
              <a:rPr lang="en-US" dirty="0" smtClean="0"/>
              <a:t> are the main ones,</a:t>
            </a:r>
          </a:p>
          <a:p>
            <a:pPr lvl="1"/>
            <a:r>
              <a:rPr lang="en-US" dirty="0" smtClean="0"/>
              <a:t>reading from keyboard/writing to screen</a:t>
            </a:r>
          </a:p>
          <a:p>
            <a:pPr lvl="1"/>
            <a:r>
              <a:rPr lang="en-US" dirty="0" smtClean="0"/>
              <a:t>the </a:t>
            </a:r>
            <a:r>
              <a:rPr lang="en-US" dirty="0" smtClean="0">
                <a:solidFill>
                  <a:srgbClr val="0070C0"/>
                </a:solidFill>
              </a:rPr>
              <a:t>String</a:t>
            </a:r>
            <a:r>
              <a:rPr lang="en-US" dirty="0" smtClean="0"/>
              <a:t> class, and</a:t>
            </a:r>
          </a:p>
          <a:p>
            <a:pPr lvl="1"/>
            <a:r>
              <a:rPr lang="en-US" dirty="0" smtClean="0"/>
              <a:t>changing the execution flow of control using the </a:t>
            </a:r>
            <a:r>
              <a:rPr lang="en-US" dirty="0" smtClean="0">
                <a:solidFill>
                  <a:srgbClr val="FF0000"/>
                </a:solidFill>
              </a:rPr>
              <a:t>if</a:t>
            </a:r>
            <a:r>
              <a:rPr lang="en-US" dirty="0" smtClean="0"/>
              <a:t>, </a:t>
            </a:r>
            <a:r>
              <a:rPr lang="en-US" dirty="0" smtClean="0">
                <a:solidFill>
                  <a:srgbClr val="FF0000"/>
                </a:solidFill>
              </a:rPr>
              <a:t>if/else</a:t>
            </a:r>
            <a:r>
              <a:rPr lang="en-US" dirty="0" smtClean="0"/>
              <a:t>, </a:t>
            </a:r>
            <a:r>
              <a:rPr lang="en-US" dirty="0" smtClean="0">
                <a:solidFill>
                  <a:srgbClr val="FF0000"/>
                </a:solidFill>
              </a:rPr>
              <a:t>switch</a:t>
            </a:r>
            <a:r>
              <a:rPr lang="en-US" dirty="0" smtClean="0"/>
              <a:t>, and </a:t>
            </a:r>
            <a:r>
              <a:rPr lang="en-US" dirty="0" smtClean="0">
                <a:solidFill>
                  <a:srgbClr val="FF0000"/>
                </a:solidFill>
              </a:rPr>
              <a:t>break</a:t>
            </a:r>
            <a:r>
              <a:rPr lang="en-US" dirty="0" smtClean="0"/>
              <a:t> statements.</a:t>
            </a:r>
          </a:p>
        </p:txBody>
      </p:sp>
    </p:spTree>
    <p:extLst>
      <p:ext uri="{BB962C8B-B14F-4D97-AF65-F5344CB8AC3E}">
        <p14:creationId xmlns:p14="http://schemas.microsoft.com/office/powerpoint/2010/main" val="9610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First Java Program</a:t>
            </a:r>
            <a:endParaRPr lang="en-US" dirty="0">
              <a:solidFill>
                <a:srgbClr val="0070C0"/>
              </a:solidFill>
            </a:endParaRPr>
          </a:p>
        </p:txBody>
      </p:sp>
      <p:sp>
        <p:nvSpPr>
          <p:cNvPr id="3" name="Content Placeholder 2"/>
          <p:cNvSpPr>
            <a:spLocks noGrp="1"/>
          </p:cNvSpPr>
          <p:nvPr>
            <p:ph idx="1"/>
          </p:nvPr>
        </p:nvSpPr>
        <p:spPr>
          <a:xfrm>
            <a:off x="457200" y="1600200"/>
            <a:ext cx="8458200" cy="5181600"/>
          </a:xfrm>
        </p:spPr>
        <p:txBody>
          <a:bodyPr>
            <a:normAutofit lnSpcReduction="10000"/>
          </a:bodyPr>
          <a:lstStyle/>
          <a:p>
            <a:pPr marL="0" indent="0">
              <a:buNone/>
            </a:pPr>
            <a:r>
              <a:rPr lang="en-US" sz="2000" dirty="0">
                <a:latin typeface="Courier New" pitchFamily="49" charset="0"/>
                <a:cs typeface="Courier New" pitchFamily="49" charset="0"/>
              </a:rPr>
              <a:t>package </a:t>
            </a:r>
            <a:r>
              <a:rPr lang="en-US" sz="2000" dirty="0" err="1">
                <a:latin typeface="Courier New" pitchFamily="49" charset="0"/>
                <a:cs typeface="Courier New" pitchFamily="49" charset="0"/>
              </a:rPr>
              <a:t>helloworld</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public class Main {</a:t>
            </a:r>
          </a:p>
          <a:p>
            <a:pPr marL="0" indent="0">
              <a:buNone/>
            </a:pPr>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("Hello World!");</a:t>
            </a:r>
          </a:p>
          <a:p>
            <a:pPr marL="0" indent="0">
              <a:buNone/>
            </a:pPr>
            <a:r>
              <a:rPr lang="en-US" sz="2000" dirty="0">
                <a:latin typeface="Courier New" pitchFamily="49" charset="0"/>
                <a:cs typeface="Courier New" pitchFamily="49" charset="0"/>
              </a:rPr>
              <a:t>  }</a:t>
            </a:r>
          </a:p>
          <a:p>
            <a:pPr marL="0" indent="0">
              <a:buNone/>
            </a:pPr>
            <a:r>
              <a:rPr lang="en-US" sz="2000" dirty="0" smtClean="0">
                <a:latin typeface="Courier New" pitchFamily="49" charset="0"/>
                <a:cs typeface="Courier New" pitchFamily="49" charset="0"/>
              </a:rPr>
              <a:t>}</a:t>
            </a:r>
          </a:p>
          <a:p>
            <a:pPr marL="0" indent="0">
              <a:buNone/>
            </a:pPr>
            <a:endParaRPr lang="en-US" sz="2000" dirty="0">
              <a:latin typeface="Arial" pitchFamily="34" charset="0"/>
              <a:cs typeface="Arial" pitchFamily="34" charset="0"/>
            </a:endParaRPr>
          </a:p>
          <a:p>
            <a:r>
              <a:rPr lang="en-US" sz="2000" dirty="0" smtClean="0">
                <a:latin typeface="Arial" pitchFamily="34" charset="0"/>
                <a:cs typeface="Arial" pitchFamily="34" charset="0"/>
              </a:rPr>
              <a:t>First line is optional. It shows package name.</a:t>
            </a:r>
          </a:p>
          <a:p>
            <a:r>
              <a:rPr lang="en-US" sz="2000" dirty="0" smtClean="0">
                <a:latin typeface="Arial" pitchFamily="34" charset="0"/>
                <a:cs typeface="Arial" pitchFamily="34" charset="0"/>
              </a:rPr>
              <a:t>Put ; after every operation.</a:t>
            </a:r>
          </a:p>
          <a:p>
            <a:r>
              <a:rPr lang="en-US" sz="2000" dirty="0">
                <a:solidFill>
                  <a:srgbClr val="FF0000"/>
                </a:solidFill>
                <a:latin typeface="Courier New" pitchFamily="49" charset="0"/>
                <a:cs typeface="Courier New" pitchFamily="49" charset="0"/>
              </a:rPr>
              <a:t>p</a:t>
            </a:r>
            <a:r>
              <a:rPr lang="en-US" sz="2000" dirty="0" smtClean="0">
                <a:solidFill>
                  <a:srgbClr val="FF0000"/>
                </a:solidFill>
                <a:latin typeface="Courier New" pitchFamily="49" charset="0"/>
                <a:cs typeface="Courier New" pitchFamily="49" charset="0"/>
              </a:rPr>
              <a:t>ublic class Main</a:t>
            </a:r>
            <a:r>
              <a:rPr lang="en-US" sz="2000" dirty="0" smtClean="0">
                <a:solidFill>
                  <a:srgbClr val="FF0000"/>
                </a:solidFill>
                <a:latin typeface="Arial" pitchFamily="34" charset="0"/>
                <a:cs typeface="Arial" pitchFamily="34" charset="0"/>
              </a:rPr>
              <a:t> </a:t>
            </a:r>
            <a:r>
              <a:rPr lang="en-US" sz="2000" dirty="0" smtClean="0">
                <a:latin typeface="Arial" pitchFamily="34" charset="0"/>
                <a:cs typeface="Arial" pitchFamily="34" charset="0"/>
              </a:rPr>
              <a:t>must be part of the </a:t>
            </a:r>
            <a:r>
              <a:rPr lang="en-US" sz="2000" dirty="0" smtClean="0">
                <a:solidFill>
                  <a:srgbClr val="FF0000"/>
                </a:solidFill>
                <a:latin typeface="Arial" pitchFamily="34" charset="0"/>
                <a:cs typeface="Arial" pitchFamily="34" charset="0"/>
              </a:rPr>
              <a:t>Main.java </a:t>
            </a:r>
            <a:r>
              <a:rPr lang="en-US" sz="2000" dirty="0" smtClean="0">
                <a:latin typeface="Arial" pitchFamily="34" charset="0"/>
                <a:cs typeface="Arial" pitchFamily="34" charset="0"/>
              </a:rPr>
              <a:t>file. Every Java file has exactly one public class that has the same name as the name of the file.</a:t>
            </a:r>
          </a:p>
          <a:p>
            <a:r>
              <a:rPr lang="en-US" sz="2000" dirty="0" smtClean="0">
                <a:latin typeface="Arial" pitchFamily="34" charset="0"/>
                <a:cs typeface="Arial" pitchFamily="34" charset="0"/>
              </a:rPr>
              <a:t>{} are used to show start and end of block. The body of classes and methods must be in a block.</a:t>
            </a:r>
          </a:p>
          <a:p>
            <a:r>
              <a:rPr lang="en-US" sz="2000" dirty="0" smtClean="0">
                <a:latin typeface="Arial" pitchFamily="34" charset="0"/>
                <a:cs typeface="Arial" pitchFamily="34" charset="0"/>
              </a:rPr>
              <a:t>The </a:t>
            </a:r>
            <a:r>
              <a:rPr lang="en-US" sz="2000" dirty="0" smtClean="0">
                <a:solidFill>
                  <a:srgbClr val="FF0000"/>
                </a:solidFill>
                <a:latin typeface="Arial" pitchFamily="34" charset="0"/>
                <a:cs typeface="Arial" pitchFamily="34" charset="0"/>
              </a:rPr>
              <a:t>main</a:t>
            </a:r>
            <a:r>
              <a:rPr lang="en-US" sz="2000" dirty="0" smtClean="0">
                <a:latin typeface="Arial" pitchFamily="34" charset="0"/>
                <a:cs typeface="Arial" pitchFamily="34" charset="0"/>
              </a:rPr>
              <a:t> method is where is the program starts executing.</a:t>
            </a:r>
          </a:p>
          <a:p>
            <a:endParaRPr lang="en-US" sz="2000" dirty="0">
              <a:latin typeface="Arial" pitchFamily="34" charset="0"/>
              <a:cs typeface="Arial" pitchFamily="34" charset="0"/>
            </a:endParaRPr>
          </a:p>
        </p:txBody>
      </p:sp>
    </p:spTree>
    <p:extLst>
      <p:ext uri="{BB962C8B-B14F-4D97-AF65-F5344CB8AC3E}">
        <p14:creationId xmlns:p14="http://schemas.microsoft.com/office/powerpoint/2010/main" val="89305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Comments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000" dirty="0" smtClean="0"/>
              <a:t>Use // for single line comments.</a:t>
            </a:r>
          </a:p>
          <a:p>
            <a:r>
              <a:rPr lang="en-US" sz="2000" dirty="0" smtClean="0"/>
              <a:t>Use /* …   */ for multi-line comments.</a:t>
            </a:r>
          </a:p>
          <a:p>
            <a:r>
              <a:rPr lang="en-US" sz="2000" dirty="0" smtClean="0"/>
              <a:t>Comments are not processed by the compiler.</a:t>
            </a:r>
          </a:p>
          <a:p>
            <a:r>
              <a:rPr lang="en-US" sz="2000" dirty="0" smtClean="0"/>
              <a:t>They are written for the human reader, not for the computer.</a:t>
            </a:r>
          </a:p>
          <a:p>
            <a:pPr marL="0" indent="0">
              <a:buNone/>
            </a:pPr>
            <a:endParaRPr lang="en-US" sz="2000" dirty="0"/>
          </a:p>
          <a:p>
            <a:pPr marL="0" indent="0">
              <a:buNone/>
            </a:pPr>
            <a:r>
              <a:rPr lang="en-US" sz="2000" dirty="0">
                <a:latin typeface="Courier New" pitchFamily="49" charset="0"/>
                <a:cs typeface="Courier New" pitchFamily="49" charset="0"/>
              </a:rPr>
              <a:t>package </a:t>
            </a:r>
            <a:r>
              <a:rPr lang="en-US" sz="2000" dirty="0" err="1">
                <a:latin typeface="Courier New" pitchFamily="49" charset="0"/>
                <a:cs typeface="Courier New" pitchFamily="49" charset="0"/>
              </a:rPr>
              <a:t>helloworld</a:t>
            </a:r>
            <a:r>
              <a:rPr lang="en-US" sz="2000" dirty="0" smtClean="0">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//optional</a:t>
            </a:r>
            <a:endParaRPr lang="en-US" sz="2000" dirty="0">
              <a:solidFill>
                <a:srgbClr val="FF0000"/>
              </a:solidFill>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public class Main </a:t>
            </a:r>
            <a:r>
              <a:rPr lang="en-US" sz="2000" dirty="0" smtClean="0">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 start of main</a:t>
            </a:r>
          </a:p>
          <a:p>
            <a:pPr marL="0" indent="0">
              <a:buNone/>
            </a:pPr>
            <a:r>
              <a:rPr lang="en-US" sz="2000" dirty="0">
                <a:solidFill>
                  <a:srgbClr val="FF0000"/>
                </a:solidFill>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			class */</a:t>
            </a:r>
            <a:endParaRPr lang="en-US" sz="2000" dirty="0">
              <a:solidFill>
                <a:srgbClr val="FF0000"/>
              </a:solidFill>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("Hello World!");</a:t>
            </a:r>
          </a:p>
          <a:p>
            <a:pPr marL="0" indent="0">
              <a:buNone/>
            </a:pPr>
            <a:r>
              <a:rPr lang="en-US" sz="2000" dirty="0">
                <a:latin typeface="Courier New" pitchFamily="49" charset="0"/>
                <a:cs typeface="Courier New" pitchFamily="49" charset="0"/>
              </a:rPr>
              <a:t>  }</a:t>
            </a:r>
          </a:p>
          <a:p>
            <a:pPr marL="0" indent="0">
              <a:buNone/>
            </a:pPr>
            <a:r>
              <a:rPr lang="en-US" sz="2000" dirty="0">
                <a:latin typeface="Courier New" pitchFamily="49" charset="0"/>
                <a:cs typeface="Courier New" pitchFamily="49" charset="0"/>
              </a:rPr>
              <a:t>}</a:t>
            </a:r>
          </a:p>
          <a:p>
            <a:pPr marL="0" indent="0">
              <a:buNone/>
            </a:pPr>
            <a:endParaRPr lang="en-US" sz="2000" dirty="0"/>
          </a:p>
        </p:txBody>
      </p:sp>
    </p:spTree>
    <p:extLst>
      <p:ext uri="{BB962C8B-B14F-4D97-AF65-F5344CB8AC3E}">
        <p14:creationId xmlns:p14="http://schemas.microsoft.com/office/powerpoint/2010/main" val="419520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Literals</a:t>
            </a:r>
            <a:endParaRPr lang="en-US" dirty="0">
              <a:solidFill>
                <a:srgbClr val="0070C0"/>
              </a:solidFill>
            </a:endParaRPr>
          </a:p>
        </p:txBody>
      </p:sp>
      <p:sp>
        <p:nvSpPr>
          <p:cNvPr id="3" name="Content Placeholder 2"/>
          <p:cNvSpPr>
            <a:spLocks noGrp="1"/>
          </p:cNvSpPr>
          <p:nvPr>
            <p:ph idx="1"/>
          </p:nvPr>
        </p:nvSpPr>
        <p:spPr/>
        <p:txBody>
          <a:bodyPr/>
          <a:lstStyle/>
          <a:p>
            <a:r>
              <a:rPr lang="en-US" sz="2400" dirty="0" smtClean="0"/>
              <a:t>A </a:t>
            </a:r>
            <a:r>
              <a:rPr lang="en-US" sz="2400" dirty="0" smtClean="0">
                <a:solidFill>
                  <a:srgbClr val="FF0000"/>
                </a:solidFill>
              </a:rPr>
              <a:t>literal</a:t>
            </a:r>
            <a:r>
              <a:rPr lang="en-US" sz="2400" dirty="0" smtClean="0"/>
              <a:t> is a constant that needs to be understood literally by Java.</a:t>
            </a:r>
          </a:p>
          <a:p>
            <a:r>
              <a:rPr lang="en-US" sz="2400" dirty="0" smtClean="0"/>
              <a:t>For example, </a:t>
            </a:r>
            <a:r>
              <a:rPr lang="en-US" sz="2400" dirty="0" smtClean="0">
                <a:solidFill>
                  <a:srgbClr val="FF0000"/>
                </a:solidFill>
              </a:rPr>
              <a:t>3</a:t>
            </a:r>
            <a:r>
              <a:rPr lang="en-US" sz="2400" dirty="0" smtClean="0"/>
              <a:t> means the integer </a:t>
            </a:r>
            <a:r>
              <a:rPr lang="en-US" sz="2400" dirty="0" smtClean="0">
                <a:solidFill>
                  <a:srgbClr val="0070C0"/>
                </a:solidFill>
              </a:rPr>
              <a:t>3</a:t>
            </a:r>
            <a:r>
              <a:rPr lang="en-US" sz="2400" dirty="0" smtClean="0"/>
              <a:t>.</a:t>
            </a:r>
          </a:p>
          <a:p>
            <a:r>
              <a:rPr lang="en-US" sz="2400" dirty="0" smtClean="0">
                <a:solidFill>
                  <a:srgbClr val="FF0000"/>
                </a:solidFill>
              </a:rPr>
              <a:t>3.5 </a:t>
            </a:r>
            <a:r>
              <a:rPr lang="en-US" sz="2400" dirty="0" smtClean="0"/>
              <a:t>means the real number </a:t>
            </a:r>
            <a:r>
              <a:rPr lang="en-US" sz="2400" dirty="0" smtClean="0">
                <a:solidFill>
                  <a:srgbClr val="0070C0"/>
                </a:solidFill>
              </a:rPr>
              <a:t>3.5</a:t>
            </a:r>
            <a:r>
              <a:rPr lang="en-US" sz="2400" dirty="0" smtClean="0"/>
              <a:t>.</a:t>
            </a:r>
          </a:p>
          <a:p>
            <a:r>
              <a:rPr lang="en-US" sz="2400" dirty="0" smtClean="0">
                <a:solidFill>
                  <a:srgbClr val="FF0000"/>
                </a:solidFill>
              </a:rPr>
              <a:t>27L</a:t>
            </a:r>
            <a:r>
              <a:rPr lang="en-US" sz="2400" dirty="0" smtClean="0"/>
              <a:t> is the large integer 27.</a:t>
            </a:r>
          </a:p>
          <a:p>
            <a:r>
              <a:rPr lang="en-US" sz="2400" dirty="0">
                <a:solidFill>
                  <a:srgbClr val="FF0000"/>
                </a:solidFill>
                <a:latin typeface="Courier New" pitchFamily="49" charset="0"/>
                <a:cs typeface="Courier New" pitchFamily="49" charset="0"/>
              </a:rPr>
              <a:t>"Hello World</a:t>
            </a:r>
            <a:r>
              <a:rPr lang="en-US" sz="2400" dirty="0" smtClean="0">
                <a:solidFill>
                  <a:srgbClr val="FF0000"/>
                </a:solidFill>
                <a:latin typeface="Courier New" pitchFamily="49" charset="0"/>
                <a:cs typeface="Courier New" pitchFamily="49" charset="0"/>
              </a:rPr>
              <a:t>!" </a:t>
            </a:r>
            <a:r>
              <a:rPr lang="en-US" sz="2400" dirty="0" smtClean="0">
                <a:cs typeface="Courier New" pitchFamily="49" charset="0"/>
              </a:rPr>
              <a:t>is the string </a:t>
            </a:r>
            <a:r>
              <a:rPr lang="en-US" sz="2400" dirty="0" smtClean="0">
                <a:solidFill>
                  <a:srgbClr val="0070C0"/>
                </a:solidFill>
                <a:cs typeface="Courier New" pitchFamily="49" charset="0"/>
              </a:rPr>
              <a:t>Hello World</a:t>
            </a:r>
            <a:r>
              <a:rPr lang="en-US" sz="2400" dirty="0" smtClean="0">
                <a:cs typeface="Courier New" pitchFamily="49" charset="0"/>
              </a:rPr>
              <a:t>.</a:t>
            </a:r>
          </a:p>
          <a:p>
            <a:r>
              <a:rPr lang="en-US" sz="2400" dirty="0" smtClean="0">
                <a:solidFill>
                  <a:srgbClr val="FF0000"/>
                </a:solidFill>
              </a:rPr>
              <a:t>'a' </a:t>
            </a:r>
            <a:r>
              <a:rPr lang="en-US" sz="2400" dirty="0" smtClean="0"/>
              <a:t>is the character </a:t>
            </a:r>
            <a:r>
              <a:rPr lang="en-US" sz="2400" dirty="0" smtClean="0">
                <a:solidFill>
                  <a:srgbClr val="0070C0"/>
                </a:solidFill>
              </a:rPr>
              <a:t>a</a:t>
            </a:r>
            <a:r>
              <a:rPr lang="en-US" sz="2400" dirty="0" smtClean="0"/>
              <a:t>.</a:t>
            </a:r>
          </a:p>
          <a:p>
            <a:r>
              <a:rPr lang="en-US" sz="2400" dirty="0" smtClean="0">
                <a:solidFill>
                  <a:srgbClr val="FF0000"/>
                </a:solidFill>
              </a:rPr>
              <a:t>true</a:t>
            </a:r>
            <a:r>
              <a:rPr lang="en-US" sz="2400" dirty="0" smtClean="0"/>
              <a:t> is the Boolean value </a:t>
            </a:r>
            <a:r>
              <a:rPr lang="en-US" sz="2400" dirty="0" smtClean="0">
                <a:solidFill>
                  <a:srgbClr val="0070C0"/>
                </a:solidFill>
              </a:rPr>
              <a:t>true</a:t>
            </a:r>
            <a:r>
              <a:rPr lang="en-US" sz="2400" dirty="0" smtClean="0"/>
              <a:t>.</a:t>
            </a:r>
            <a:endParaRPr lang="en-US" dirty="0"/>
          </a:p>
          <a:p>
            <a:r>
              <a:rPr lang="en-US" sz="2400" dirty="0" smtClean="0">
                <a:solidFill>
                  <a:srgbClr val="FF0000"/>
                </a:solidFill>
              </a:rPr>
              <a:t>false</a:t>
            </a:r>
            <a:r>
              <a:rPr lang="en-US" sz="2400" dirty="0" smtClean="0"/>
              <a:t> </a:t>
            </a:r>
            <a:r>
              <a:rPr lang="en-US" sz="2400" dirty="0"/>
              <a:t>is the Boolean value </a:t>
            </a:r>
            <a:r>
              <a:rPr lang="en-US" sz="2400" dirty="0" smtClean="0">
                <a:solidFill>
                  <a:srgbClr val="0070C0"/>
                </a:solidFill>
              </a:rPr>
              <a:t>false</a:t>
            </a:r>
            <a:r>
              <a:rPr lang="en-US" sz="2400" dirty="0" smtClean="0"/>
              <a:t>.</a:t>
            </a:r>
          </a:p>
          <a:p>
            <a:r>
              <a:rPr lang="en-US" sz="2400" dirty="0" smtClean="0">
                <a:solidFill>
                  <a:srgbClr val="FF0000"/>
                </a:solidFill>
              </a:rPr>
              <a:t>0x3F</a:t>
            </a:r>
            <a:r>
              <a:rPr lang="en-US" sz="2400" dirty="0" smtClean="0"/>
              <a:t> is the hexadecimal number </a:t>
            </a:r>
            <a:r>
              <a:rPr lang="en-US" sz="2400" dirty="0" smtClean="0">
                <a:solidFill>
                  <a:srgbClr val="0070C0"/>
                </a:solidFill>
              </a:rPr>
              <a:t>3F</a:t>
            </a:r>
            <a:r>
              <a:rPr lang="en-US" sz="2400" dirty="0" smtClean="0"/>
              <a:t>.</a:t>
            </a:r>
            <a:endParaRPr lang="en-US" sz="2400" dirty="0"/>
          </a:p>
          <a:p>
            <a:endParaRPr lang="en-US" sz="2400" dirty="0" smtClean="0"/>
          </a:p>
        </p:txBody>
      </p:sp>
    </p:spTree>
    <p:extLst>
      <p:ext uri="{BB962C8B-B14F-4D97-AF65-F5344CB8AC3E}">
        <p14:creationId xmlns:p14="http://schemas.microsoft.com/office/powerpoint/2010/main" val="4059690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Printing</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err="1">
                <a:latin typeface="Courier New" pitchFamily="49" charset="0"/>
                <a:cs typeface="Courier New" pitchFamily="49" charset="0"/>
              </a:rPr>
              <a:t>System.out.println</a:t>
            </a:r>
            <a:r>
              <a:rPr lang="en-US" sz="2400" dirty="0">
                <a:latin typeface="Courier New" pitchFamily="49" charset="0"/>
                <a:cs typeface="Courier New" pitchFamily="49" charset="0"/>
              </a:rPr>
              <a:t>("Hello World</a:t>
            </a:r>
            <a:r>
              <a:rPr lang="en-US" sz="2400" dirty="0" smtClean="0">
                <a:latin typeface="Courier New" pitchFamily="49" charset="0"/>
                <a:cs typeface="Courier New" pitchFamily="49" charset="0"/>
              </a:rPr>
              <a:t>!"); </a:t>
            </a:r>
            <a:r>
              <a:rPr lang="en-US" sz="2400" dirty="0" smtClean="0">
                <a:cs typeface="Courier New" pitchFamily="49" charset="0"/>
              </a:rPr>
              <a:t>Prints the string and new line.</a:t>
            </a:r>
          </a:p>
          <a:p>
            <a:r>
              <a:rPr lang="en-US" sz="2400" dirty="0" err="1" smtClean="0">
                <a:latin typeface="Courier New" pitchFamily="49" charset="0"/>
                <a:cs typeface="Courier New" pitchFamily="49" charset="0"/>
              </a:rPr>
              <a:t>System.out.print</a:t>
            </a:r>
            <a:r>
              <a:rPr lang="en-US" sz="2400" dirty="0" smtClean="0">
                <a:latin typeface="Courier New" pitchFamily="49" charset="0"/>
                <a:cs typeface="Courier New" pitchFamily="49" charset="0"/>
              </a:rPr>
              <a:t>("</a:t>
            </a:r>
            <a:r>
              <a:rPr lang="en-US" sz="2400" dirty="0">
                <a:latin typeface="Courier New" pitchFamily="49" charset="0"/>
                <a:cs typeface="Courier New" pitchFamily="49" charset="0"/>
              </a:rPr>
              <a:t>Hello World</a:t>
            </a:r>
            <a:r>
              <a:rPr lang="en-US" sz="2400" dirty="0" smtClean="0">
                <a:latin typeface="Courier New" pitchFamily="49" charset="0"/>
                <a:cs typeface="Courier New" pitchFamily="49" charset="0"/>
              </a:rPr>
              <a:t>!"); </a:t>
            </a:r>
            <a:r>
              <a:rPr lang="en-US" sz="2400" dirty="0" smtClean="0">
                <a:cs typeface="Courier New" pitchFamily="49" charset="0"/>
              </a:rPr>
              <a:t>Prints just the string.</a:t>
            </a:r>
          </a:p>
          <a:p>
            <a:r>
              <a:rPr lang="en-US" sz="2400" dirty="0" err="1" smtClean="0">
                <a:latin typeface="Courier New" pitchFamily="49" charset="0"/>
                <a:cs typeface="Courier New" pitchFamily="49" charset="0"/>
              </a:rPr>
              <a:t>System.out.print</a:t>
            </a:r>
            <a:r>
              <a:rPr lang="en-US" sz="2400" dirty="0" smtClean="0">
                <a:latin typeface="Courier New" pitchFamily="49" charset="0"/>
                <a:cs typeface="Courier New" pitchFamily="49" charset="0"/>
              </a:rPr>
              <a:t>("</a:t>
            </a:r>
            <a:r>
              <a:rPr lang="en-US" sz="2400" dirty="0">
                <a:latin typeface="Courier New" pitchFamily="49" charset="0"/>
                <a:cs typeface="Courier New" pitchFamily="49" charset="0"/>
              </a:rPr>
              <a:t>Hello World</a:t>
            </a:r>
            <a:r>
              <a:rPr lang="en-US" sz="2400" dirty="0" smtClean="0">
                <a:latin typeface="Courier New" pitchFamily="49" charset="0"/>
                <a:cs typeface="Courier New" pitchFamily="49" charset="0"/>
              </a:rPr>
              <a:t>!\n"); </a:t>
            </a:r>
            <a:r>
              <a:rPr lang="en-US" sz="2400" dirty="0" smtClean="0">
                <a:cs typeface="Courier New" pitchFamily="49" charset="0"/>
              </a:rPr>
              <a:t>Prints the string and new line. </a:t>
            </a:r>
            <a:r>
              <a:rPr lang="en-US" sz="2400" dirty="0">
                <a:solidFill>
                  <a:srgbClr val="FF0000"/>
                </a:solidFill>
                <a:cs typeface="Courier New" pitchFamily="49" charset="0"/>
              </a:rPr>
              <a:t>\</a:t>
            </a:r>
            <a:r>
              <a:rPr lang="en-US" sz="2400" dirty="0" smtClean="0">
                <a:solidFill>
                  <a:srgbClr val="FF0000"/>
                </a:solidFill>
                <a:cs typeface="Courier New" pitchFamily="49" charset="0"/>
              </a:rPr>
              <a:t>n</a:t>
            </a:r>
            <a:r>
              <a:rPr lang="en-US" sz="2400" dirty="0" smtClean="0">
                <a:cs typeface="Courier New" pitchFamily="49" charset="0"/>
              </a:rPr>
              <a:t> is the special character new line.</a:t>
            </a:r>
          </a:p>
          <a:p>
            <a:r>
              <a:rPr lang="en-US" sz="2400" dirty="0" err="1">
                <a:latin typeface="Courier New" pitchFamily="49" charset="0"/>
                <a:cs typeface="Courier New" pitchFamily="49" charset="0"/>
              </a:rPr>
              <a:t>System.out.print</a:t>
            </a:r>
            <a:r>
              <a:rPr lang="en-US" sz="2400" dirty="0">
                <a:latin typeface="Courier New" pitchFamily="49" charset="0"/>
                <a:cs typeface="Courier New" pitchFamily="49" charset="0"/>
              </a:rPr>
              <a:t>("Hello World</a:t>
            </a:r>
            <a:r>
              <a:rPr lang="en-US" sz="2400" dirty="0" smtClean="0">
                <a:latin typeface="Courier New" pitchFamily="49" charset="0"/>
                <a:cs typeface="Courier New" pitchFamily="49" charset="0"/>
              </a:rPr>
              <a:t>!"+'\n'); </a:t>
            </a:r>
            <a:r>
              <a:rPr lang="en-US" sz="2400" dirty="0" smtClean="0">
                <a:cs typeface="Courier New" pitchFamily="49" charset="0"/>
              </a:rPr>
              <a:t>Prints the </a:t>
            </a:r>
            <a:r>
              <a:rPr lang="en-US" sz="2400" dirty="0">
                <a:cs typeface="Courier New" pitchFamily="49" charset="0"/>
              </a:rPr>
              <a:t>string and new line. </a:t>
            </a:r>
            <a:r>
              <a:rPr lang="en-US" sz="2400" dirty="0" smtClean="0">
                <a:cs typeface="Courier New" pitchFamily="49" charset="0"/>
              </a:rPr>
              <a:t>The operator + is used to concatenate two strings (or a string and a character in this case).</a:t>
            </a:r>
            <a:endParaRPr lang="en-US" sz="2400" dirty="0">
              <a:cs typeface="Courier New" pitchFamily="49" charset="0"/>
            </a:endParaRPr>
          </a:p>
          <a:p>
            <a:endParaRPr lang="en-US" dirty="0">
              <a:latin typeface="Courier New" pitchFamily="49" charset="0"/>
              <a:cs typeface="Courier New" pitchFamily="49" charset="0"/>
            </a:endParaRPr>
          </a:p>
          <a:p>
            <a:pPr marL="0" indent="0">
              <a:buNone/>
            </a:pPr>
            <a:endParaRPr lang="en-US" dirty="0">
              <a:latin typeface="Courier New" pitchFamily="49" charset="0"/>
              <a:cs typeface="Courier New" pitchFamily="49" charset="0"/>
            </a:endParaRPr>
          </a:p>
          <a:p>
            <a:endParaRPr lang="en-US" dirty="0"/>
          </a:p>
        </p:txBody>
      </p:sp>
    </p:spTree>
    <p:extLst>
      <p:ext uri="{BB962C8B-B14F-4D97-AF65-F5344CB8AC3E}">
        <p14:creationId xmlns:p14="http://schemas.microsoft.com/office/powerpoint/2010/main" val="3074731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Variables</a:t>
            </a:r>
            <a:endParaRPr lang="en-US"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600" y="3657600"/>
            <a:ext cx="7934325"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09600" y="1600200"/>
            <a:ext cx="8086725" cy="1938992"/>
          </a:xfrm>
          <a:prstGeom prst="rect">
            <a:avLst/>
          </a:prstGeom>
          <a:noFill/>
        </p:spPr>
        <p:txBody>
          <a:bodyPr wrap="square" rtlCol="0">
            <a:spAutoFit/>
          </a:bodyPr>
          <a:lstStyle/>
          <a:p>
            <a:r>
              <a:rPr lang="en-US" sz="2400" dirty="0" smtClean="0"/>
              <a:t>A variable can hold a piece of data. The size of the data depends on the type of the variable. Variables allow us to refer to main memory locations without specifying the address of the location. </a:t>
            </a:r>
            <a:r>
              <a:rPr lang="en-US" sz="2400" dirty="0" smtClean="0">
                <a:solidFill>
                  <a:srgbClr val="FF0000"/>
                </a:solidFill>
              </a:rPr>
              <a:t>The name of a variable should start with lowercase letter. </a:t>
            </a:r>
            <a:r>
              <a:rPr lang="en-US" sz="2400" dirty="0" smtClean="0"/>
              <a:t>We will use short, long, and float only on rear occasions.</a:t>
            </a:r>
            <a:endParaRPr lang="en-US" sz="2400" dirty="0">
              <a:solidFill>
                <a:srgbClr val="FF0000"/>
              </a:solidFill>
            </a:endParaRPr>
          </a:p>
        </p:txBody>
      </p:sp>
    </p:spTree>
    <p:extLst>
      <p:ext uri="{BB962C8B-B14F-4D97-AF65-F5344CB8AC3E}">
        <p14:creationId xmlns:p14="http://schemas.microsoft.com/office/powerpoint/2010/main" val="266885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4659</TotalTime>
  <Words>3283</Words>
  <Application>Microsoft Office PowerPoint</Application>
  <PresentationFormat>On-screen Show (4:3)</PresentationFormat>
  <Paragraphs>442</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Data Types and Conditional Statements</vt:lpstr>
      <vt:lpstr>Overview</vt:lpstr>
      <vt:lpstr>NetBeans (example of IDE)</vt:lpstr>
      <vt:lpstr>Java Files Structure</vt:lpstr>
      <vt:lpstr>First Java Program</vt:lpstr>
      <vt:lpstr>Comments</vt:lpstr>
      <vt:lpstr>Literals</vt:lpstr>
      <vt:lpstr>Printing</vt:lpstr>
      <vt:lpstr>Variables</vt:lpstr>
      <vt:lpstr>Declaring a Variable</vt:lpstr>
      <vt:lpstr>The Scope of a Variable</vt:lpstr>
      <vt:lpstr>Variables (cont'd)</vt:lpstr>
      <vt:lpstr>The Assignment Operator</vt:lpstr>
      <vt:lpstr>The Assignment Operator (cont'd)</vt:lpstr>
      <vt:lpstr>Precedence of Operations</vt:lpstr>
      <vt:lpstr>Limit to Using Variables of Primitive Types</vt:lpstr>
      <vt:lpstr>Example Program</vt:lpstr>
      <vt:lpstr>Reading Data From Keyboard</vt:lpstr>
      <vt:lpstr>Scanner Methods</vt:lpstr>
      <vt:lpstr>Converting Celsius to Fahrenheit</vt:lpstr>
      <vt:lpstr>Example Implementation</vt:lpstr>
      <vt:lpstr>Notes</vt:lpstr>
      <vt:lpstr>Program Debugging</vt:lpstr>
      <vt:lpstr>Corrected Version</vt:lpstr>
      <vt:lpstr>Integer Division</vt:lpstr>
      <vt:lpstr>Casting</vt:lpstr>
      <vt:lpstr>Generating Random Numbers</vt:lpstr>
      <vt:lpstr>Multiplication Game</vt:lpstr>
      <vt:lpstr>Source Code for Multiplication Game</vt:lpstr>
      <vt:lpstr>Notes</vt:lpstr>
      <vt:lpstr>Avoid Using if-else when Possible</vt:lpstr>
      <vt:lpstr>The if Statement</vt:lpstr>
      <vt:lpstr>Condition Operators</vt:lpstr>
      <vt:lpstr>Grade Computation Program</vt:lpstr>
      <vt:lpstr>PowerPoint Presentation</vt:lpstr>
      <vt:lpstr>Combining Conditions</vt:lpstr>
      <vt:lpstr>Reverse Grade Computation</vt:lpstr>
      <vt:lpstr>PowerPoint Presentation</vt:lpstr>
      <vt:lpstr>Strings in Java</vt:lpstr>
      <vt:lpstr>The switch statement</vt:lpstr>
      <vt:lpstr>PowerPoint Presentation</vt:lpstr>
      <vt:lpstr>PowerPoint Presentation</vt:lpstr>
      <vt:lpstr>The break Statement</vt:lpstr>
      <vt:lpstr>The Conditional Operator</vt:lpstr>
      <vt:lpstr>Example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Types and Conditional Statements</dc:title>
  <dc:creator>lubo</dc:creator>
  <cp:lastModifiedBy>lubo</cp:lastModifiedBy>
  <cp:revision>62</cp:revision>
  <dcterms:created xsi:type="dcterms:W3CDTF">2006-08-16T00:00:00Z</dcterms:created>
  <dcterms:modified xsi:type="dcterms:W3CDTF">2014-08-18T16:45:25Z</dcterms:modified>
</cp:coreProperties>
</file>