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Loops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7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Important Points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bout </a:t>
            </a: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oops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keep repeating while the condition is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Always create a block for a loop using {}.</a:t>
            </a:r>
          </a:p>
          <a:p>
            <a:r>
              <a:rPr lang="en-US" dirty="0" smtClean="0"/>
              <a:t>For example, the following loop applies only to the first line.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while(true) //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Example how not to write code</a:t>
            </a:r>
            <a:b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("Hi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");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("What is your name? ");</a:t>
            </a:r>
          </a:p>
        </p:txBody>
      </p:sp>
    </p:spTree>
    <p:extLst>
      <p:ext uri="{BB962C8B-B14F-4D97-AF65-F5344CB8AC3E}">
        <p14:creationId xmlns:p14="http://schemas.microsoft.com/office/powerpoint/2010/main" val="393637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Using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continue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 exists the current loop (or switch) and goes to the line immediately after the body.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 skips though the current iteration of the loop and starts a new iteration.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6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228600"/>
            <a:ext cx="74174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Arithmetic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z;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+ "*" + y + " =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z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if(z==x*y){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//successful guess 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("This is incorrect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!");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("This is correct!");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858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85800"/>
            <a:ext cx="726352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Arithmetic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z;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+ "*" + y + " =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z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if(z!=x*y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continue;//goes to next iteration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 //successful guess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("This is correct!");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>
                <a:solidFill>
                  <a:srgbClr val="0070C0"/>
                </a:solidFill>
              </a:rPr>
              <a:t> loop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48703"/>
            <a:ext cx="7962089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Used for Counting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418576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numTries+1;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6021" y="4580922"/>
            <a:ext cx="9417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(int numTries = 0; numTries &lt;= 9; numTries = numTries+1){</a:t>
            </a:r>
          </a:p>
          <a:p>
            <a:r>
              <a:rPr lang="de-DE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de-DE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0262" y="3629967"/>
            <a:ext cx="2091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is equivalent to</a:t>
            </a:r>
          </a:p>
        </p:txBody>
      </p:sp>
    </p:spTree>
    <p:extLst>
      <p:ext uri="{BB962C8B-B14F-4D97-AF65-F5344CB8AC3E}">
        <p14:creationId xmlns:p14="http://schemas.microsoft.com/office/powerpoint/2010/main" val="32766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 on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>
                <a:solidFill>
                  <a:srgbClr val="0070C0"/>
                </a:solidFill>
              </a:rPr>
              <a:t> Loops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Never change the counter variable inside the body of the loop.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for(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i =, ....) </a:t>
            </a:r>
            <a:r>
              <a:rPr lang="en-US" sz="2400" dirty="0" smtClean="0"/>
              <a:t>allows you to use the variable 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only </a:t>
            </a:r>
            <a:r>
              <a:rPr lang="en-US" sz="2400" dirty="0" smtClean="0">
                <a:solidFill>
                  <a:srgbClr val="FF0000"/>
                </a:solidFill>
              </a:rPr>
              <a:t>inside the body </a:t>
            </a:r>
            <a:r>
              <a:rPr lang="en-US" sz="2400" dirty="0" smtClean="0"/>
              <a:t>of the for loop.</a:t>
            </a:r>
          </a:p>
          <a:p>
            <a:r>
              <a:rPr lang="en-US" sz="2400" dirty="0" smtClean="0"/>
              <a:t>Conversely: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...){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//variable </a:t>
            </a:r>
            <a:r>
              <a:rPr lang="en-US" sz="2400" dirty="0" smtClean="0">
                <a:solidFill>
                  <a:srgbClr val="0070C0"/>
                </a:solidFill>
              </a:rPr>
              <a:t>i</a:t>
            </a:r>
            <a:r>
              <a:rPr lang="en-US" sz="2400" dirty="0" smtClean="0"/>
              <a:t> can be used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6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Adding Numbers from 1 to 10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46474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i=1; i &lt;= 10; i=i+1){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sum = sum + 10;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699" y="3911769"/>
            <a:ext cx="387798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 = 1;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while (i &lt;=10){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sum = sum + 10;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i=i+1;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486434"/>
            <a:ext cx="1895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using for loop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650432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using while loop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8" idx="1"/>
            <a:endCxn id="5" idx="3"/>
          </p:cNvCxnSpPr>
          <p:nvPr/>
        </p:nvCxnSpPr>
        <p:spPr>
          <a:xfrm flipH="1">
            <a:off x="5409426" y="2717267"/>
            <a:ext cx="762774" cy="3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flipH="1" flipV="1">
            <a:off x="4614496" y="4881264"/>
            <a:ext cx="8719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Arithmetic Shortcuts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142"/>
            <a:ext cx="4876800" cy="223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599" y="4114800"/>
            <a:ext cx="4955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i++; </a:t>
            </a:r>
            <a:r>
              <a:rPr lang="en-US" sz="2000" dirty="0" smtClean="0">
                <a:solidFill>
                  <a:srgbClr val="FF0000"/>
                </a:solidFill>
              </a:rPr>
              <a:t>//increment by 1 performed later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++i; </a:t>
            </a:r>
            <a:r>
              <a:rPr lang="en-US" sz="2000" dirty="0" smtClean="0">
                <a:solidFill>
                  <a:srgbClr val="FF0000"/>
                </a:solidFill>
              </a:rPr>
              <a:t>//increment by 1 performed first</a:t>
            </a:r>
          </a:p>
          <a:p>
            <a:endParaRPr lang="en-US" sz="2000" dirty="0"/>
          </a:p>
          <a:p>
            <a:r>
              <a:rPr lang="en-US" sz="2000" dirty="0" smtClean="0"/>
              <a:t>example: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i=5;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(i++ + ++i);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14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Guessing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guesses a number between 1 and 1000.</a:t>
            </a:r>
          </a:p>
          <a:p>
            <a:r>
              <a:rPr lang="en-US" dirty="0" smtClean="0"/>
              <a:t>Player needs to guess it using 10 tries.</a:t>
            </a:r>
          </a:p>
          <a:p>
            <a:r>
              <a:rPr lang="en-US" dirty="0" smtClean="0"/>
              <a:t>Player gets hints (higher or lower).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kind of loops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do-while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loops</a:t>
            </a:r>
          </a:p>
          <a:p>
            <a:r>
              <a:rPr lang="en-US" dirty="0" smtClean="0"/>
              <a:t>The modulus operation (%)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3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4636"/>
            <a:ext cx="8648521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GuessGame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1000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)+1;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your guess: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guess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(guess == number)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got it!");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exists the program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if(guess &gt; number){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("Go lower");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("Go higher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ran out of guesses");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("My number was: "+number);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70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536" y="17318"/>
            <a:ext cx="7491153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GuessGame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 1000);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("Enter your guess: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guess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(guess &gt; number)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("Go lower");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continue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go to next iteration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(guess &lt; number)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("Go higher");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continue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go to next iteration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got it!");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break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//exit for loop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numTries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10){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ran out of guesses");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("My number was: " + number);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Differences </a:t>
            </a:r>
            <a:r>
              <a:rPr lang="en-US" sz="3600" dirty="0">
                <a:solidFill>
                  <a:srgbClr val="0070C0"/>
                </a:solidFill>
              </a:rPr>
              <a:t>B</a:t>
            </a:r>
            <a:r>
              <a:rPr lang="en-US" sz="3600" dirty="0" smtClean="0">
                <a:solidFill>
                  <a:srgbClr val="0070C0"/>
                </a:solidFill>
              </a:rPr>
              <a:t>etween the Two Programs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r>
              <a:rPr lang="en-US" sz="2400" dirty="0" smtClean="0"/>
              <a:t> statement exists the method (in this case the program).</a:t>
            </a:r>
          </a:p>
          <a:p>
            <a:r>
              <a:rPr lang="en-US" sz="2400" dirty="0" smtClean="0"/>
              <a:t>What if we don't want to terminate the program after a correct guess?</a:t>
            </a:r>
          </a:p>
          <a:p>
            <a:r>
              <a:rPr lang="en-US" sz="2400" dirty="0" smtClean="0"/>
              <a:t>The second program gives us this option.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continue</a:t>
            </a:r>
            <a:r>
              <a:rPr lang="en-US" sz="2400" dirty="0" smtClean="0"/>
              <a:t> goes to the next iteration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break</a:t>
            </a:r>
            <a:r>
              <a:rPr lang="en-US" sz="2400" dirty="0" smtClean="0"/>
              <a:t> exists the </a:t>
            </a:r>
            <a:r>
              <a:rPr lang="en-US" sz="2400" dirty="0" smtClean="0">
                <a:solidFill>
                  <a:srgbClr val="0070C0"/>
                </a:solidFill>
              </a:rPr>
              <a:t>for </a:t>
            </a:r>
            <a:r>
              <a:rPr lang="en-US" sz="2400" dirty="0" smtClean="0"/>
              <a:t>loop, but not the program</a:t>
            </a:r>
          </a:p>
          <a:p>
            <a:r>
              <a:rPr lang="en-US" sz="2400" dirty="0" smtClean="0"/>
              <a:t>Note that the variable </a:t>
            </a:r>
            <a:r>
              <a:rPr lang="en-US" sz="2400" dirty="0" err="1" smtClean="0">
                <a:solidFill>
                  <a:srgbClr val="0070C0"/>
                </a:solidFill>
              </a:rPr>
              <a:t>numTries</a:t>
            </a:r>
            <a:r>
              <a:rPr lang="en-US" sz="2400" dirty="0" smtClean="0"/>
              <a:t> is defined before the for loop.</a:t>
            </a:r>
          </a:p>
          <a:p>
            <a:r>
              <a:rPr lang="en-US" sz="2400" dirty="0" smtClean="0"/>
              <a:t>After the for loop, we need to check if it is equal to 10. If it is, then the user </a:t>
            </a:r>
            <a:r>
              <a:rPr lang="en-US" sz="2400" dirty="0" smtClean="0"/>
              <a:t>could not </a:t>
            </a:r>
            <a:r>
              <a:rPr lang="en-US" sz="2400" dirty="0" smtClean="0"/>
              <a:t>guess the number in 10 tries. </a:t>
            </a:r>
          </a:p>
        </p:txBody>
      </p:sp>
    </p:spTree>
    <p:extLst>
      <p:ext uri="{BB962C8B-B14F-4D97-AF65-F5344CB8AC3E}">
        <p14:creationId xmlns:p14="http://schemas.microsoft.com/office/powerpoint/2010/main" val="39747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Printing a Diamond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600200"/>
            <a:ext cx="9733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*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>
                <a:solidFill>
                  <a:srgbClr val="FF0000"/>
                </a:solidFill>
              </a:rPr>
              <a:t>* *</a:t>
            </a:r>
          </a:p>
          <a:p>
            <a:r>
              <a:rPr lang="en-US" dirty="0">
                <a:solidFill>
                  <a:srgbClr val="FF0000"/>
                </a:solidFill>
              </a:rPr>
              <a:t>* * * * *</a:t>
            </a:r>
          </a:p>
          <a:p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* </a:t>
            </a:r>
            <a:r>
              <a:rPr lang="en-US" dirty="0">
                <a:solidFill>
                  <a:srgbClr val="0070C0"/>
                </a:solidFill>
              </a:rPr>
              <a:t>* *</a:t>
            </a:r>
          </a:p>
          <a:p>
            <a:r>
              <a:rPr lang="en-US" dirty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  *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888570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We will use a </a:t>
            </a:r>
            <a:r>
              <a:rPr lang="en-US" sz="2400" dirty="0" smtClean="0">
                <a:solidFill>
                  <a:srgbClr val="FF0000"/>
                </a:solidFill>
              </a:rPr>
              <a:t>nested for loop</a:t>
            </a:r>
            <a:r>
              <a:rPr lang="en-US" sz="2400" dirty="0" smtClean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a </a:t>
            </a:r>
            <a:r>
              <a:rPr lang="en-US" sz="2400" dirty="0" smtClean="0">
                <a:solidFill>
                  <a:srgbClr val="0070C0"/>
                </a:solidFill>
              </a:rPr>
              <a:t>for loop </a:t>
            </a:r>
            <a:r>
              <a:rPr lang="en-US" sz="2400" dirty="0" smtClean="0"/>
              <a:t>within a </a:t>
            </a:r>
            <a:r>
              <a:rPr lang="en-US" sz="2400" dirty="0" smtClean="0">
                <a:solidFill>
                  <a:srgbClr val="0070C0"/>
                </a:solidFill>
              </a:rPr>
              <a:t>for loop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first </a:t>
            </a:r>
            <a:r>
              <a:rPr lang="en-US" sz="2400" dirty="0" smtClean="0">
                <a:solidFill>
                  <a:srgbClr val="0070C0"/>
                </a:solidFill>
              </a:rPr>
              <a:t>for loop </a:t>
            </a:r>
            <a:r>
              <a:rPr lang="en-US" sz="2400" dirty="0" smtClean="0"/>
              <a:t>will iterate over the lines. Then, for every line,</a:t>
            </a:r>
          </a:p>
          <a:p>
            <a:r>
              <a:rPr lang="en-US" sz="2400" dirty="0" smtClean="0"/>
              <a:t>we will print several spaces and then several stars.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We will use the </a:t>
            </a:r>
            <a:r>
              <a:rPr lang="en-US" sz="2400" dirty="0" smtClean="0">
                <a:solidFill>
                  <a:srgbClr val="0070C0"/>
                </a:solidFill>
              </a:rPr>
              <a:t>divide and conquer</a:t>
            </a:r>
            <a:r>
              <a:rPr lang="en-US" sz="2400" dirty="0" smtClean="0"/>
              <a:t> approach. We will separate </a:t>
            </a:r>
          </a:p>
          <a:p>
            <a:r>
              <a:rPr lang="en-US" sz="2400" dirty="0" smtClean="0"/>
              <a:t>the program into  two parts: for the top part and for the bottom part. </a:t>
            </a:r>
          </a:p>
          <a:p>
            <a:r>
              <a:rPr lang="en-US" sz="2400" dirty="0" smtClean="0"/>
              <a:t>The reason is that the numbers of stars and the number of spaces </a:t>
            </a:r>
          </a:p>
          <a:p>
            <a:r>
              <a:rPr lang="en-US" sz="2400" dirty="0" smtClean="0"/>
              <a:t>change differently in each part.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6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5878532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let n be the size of the diamond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n-1;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 every line in the first half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spaces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new line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increment the number of stars by 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decrement the number of spaces by 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n-2;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 every line in the second half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spaces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print new line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decrement the number of stars by 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increment the number of spaces by 2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2800" y="2209800"/>
            <a:ext cx="9733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*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>
                <a:solidFill>
                  <a:srgbClr val="FF0000"/>
                </a:solidFill>
              </a:rPr>
              <a:t>* *</a:t>
            </a:r>
          </a:p>
          <a:p>
            <a:r>
              <a:rPr lang="en-US" dirty="0">
                <a:solidFill>
                  <a:srgbClr val="FF0000"/>
                </a:solidFill>
              </a:rPr>
              <a:t>* * * * *</a:t>
            </a:r>
          </a:p>
          <a:p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* </a:t>
            </a:r>
            <a:r>
              <a:rPr lang="en-US" dirty="0">
                <a:solidFill>
                  <a:srgbClr val="0070C0"/>
                </a:solidFill>
              </a:rPr>
              <a:t>* *</a:t>
            </a:r>
          </a:p>
          <a:p>
            <a:r>
              <a:rPr lang="en-US" dirty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  *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834074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Diamond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size of diamond: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size - 1;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line = 0; line &lt; size / 2 + 1; line++)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4724400"/>
            <a:ext cx="9733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*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>
                <a:solidFill>
                  <a:srgbClr val="FF0000"/>
                </a:solidFill>
              </a:rPr>
              <a:t>* *</a:t>
            </a:r>
          </a:p>
          <a:p>
            <a:r>
              <a:rPr lang="en-US" dirty="0">
                <a:solidFill>
                  <a:srgbClr val="FF0000"/>
                </a:solidFill>
              </a:rPr>
              <a:t>* * * * *</a:t>
            </a:r>
          </a:p>
          <a:p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* </a:t>
            </a:r>
            <a:r>
              <a:rPr lang="en-US" dirty="0">
                <a:solidFill>
                  <a:srgbClr val="0070C0"/>
                </a:solidFill>
              </a:rPr>
              <a:t>* *</a:t>
            </a:r>
          </a:p>
          <a:p>
            <a:r>
              <a:rPr lang="en-US" dirty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  *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=size-2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line = 0; line &lt; size / 2; line++)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3687128"/>
            <a:ext cx="9733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*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>
                <a:solidFill>
                  <a:srgbClr val="FF0000"/>
                </a:solidFill>
              </a:rPr>
              <a:t>* *</a:t>
            </a:r>
          </a:p>
          <a:p>
            <a:r>
              <a:rPr lang="en-US" dirty="0">
                <a:solidFill>
                  <a:srgbClr val="FF0000"/>
                </a:solidFill>
              </a:rPr>
              <a:t>* * * * *</a:t>
            </a:r>
          </a:p>
          <a:p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* </a:t>
            </a:r>
            <a:r>
              <a:rPr lang="en-US" dirty="0">
                <a:solidFill>
                  <a:srgbClr val="0070C0"/>
                </a:solidFill>
              </a:rPr>
              <a:t>* *</a:t>
            </a:r>
          </a:p>
          <a:p>
            <a:r>
              <a:rPr lang="en-US" dirty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  *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33600"/>
            <a:ext cx="86613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 Diamond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("Enter size of diamond: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size-1;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&gt;=0;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Second Solution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04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551" y="2133600"/>
            <a:ext cx="879920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=size-2,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&gt;0;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-=2 )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Second Solution (cont'd)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03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More on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>
                <a:solidFill>
                  <a:srgbClr val="0070C0"/>
                </a:solidFill>
              </a:rPr>
              <a:t> loops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the </a:t>
            </a:r>
            <a:r>
              <a:rPr lang="en-US" sz="2400" dirty="0" smtClean="0">
                <a:solidFill>
                  <a:srgbClr val="FF0000"/>
                </a:solidFill>
              </a:rPr>
              <a:t>first part </a:t>
            </a:r>
            <a:r>
              <a:rPr lang="en-US" sz="2400" dirty="0" smtClean="0"/>
              <a:t>of a </a:t>
            </a:r>
            <a:r>
              <a:rPr lang="en-US" sz="2400" dirty="0" smtClean="0">
                <a:solidFill>
                  <a:srgbClr val="0070C0"/>
                </a:solidFill>
              </a:rPr>
              <a:t>for loop</a:t>
            </a:r>
            <a:r>
              <a:rPr lang="en-US" sz="2400" dirty="0" smtClean="0"/>
              <a:t>, we can define multiple variables (separate them by comma). The first part can also be empty.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second part </a:t>
            </a:r>
            <a:r>
              <a:rPr lang="en-US" sz="2400" dirty="0" smtClean="0"/>
              <a:t>of the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must contain a single condition. If the condition is missing,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r>
              <a:rPr lang="en-US" sz="2400" dirty="0" smtClean="0"/>
              <a:t> is default value.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third part </a:t>
            </a:r>
            <a:r>
              <a:rPr lang="en-US" sz="2400" dirty="0" smtClean="0"/>
              <a:t>of the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can contain multiple statements that are separated by comma. The third part of the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can also be empty.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011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Previous code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03296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Arithmetic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+ "*" + y + " =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(z == x * y)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("Congratulations!");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need more practice");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8899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Modulus Operation: 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Can be applied only on </a:t>
            </a:r>
            <a:r>
              <a:rPr lang="en-US" sz="2400" dirty="0" smtClean="0">
                <a:solidFill>
                  <a:srgbClr val="FF0000"/>
                </a:solidFill>
              </a:rPr>
              <a:t>integers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Returns the remainder when dividing two integers.</a:t>
            </a:r>
          </a:p>
          <a:p>
            <a:r>
              <a:rPr lang="en-US" sz="2400" dirty="0" smtClean="0"/>
              <a:t>For example:</a:t>
            </a:r>
          </a:p>
          <a:p>
            <a:pPr lvl="1"/>
            <a:r>
              <a:rPr lang="en-US" sz="2000" dirty="0" smtClean="0"/>
              <a:t>24%2 = 0</a:t>
            </a:r>
          </a:p>
          <a:p>
            <a:pPr lvl="1"/>
            <a:r>
              <a:rPr lang="en-US" sz="2000" dirty="0" smtClean="0"/>
              <a:t>33%5 = 3</a:t>
            </a:r>
          </a:p>
          <a:p>
            <a:r>
              <a:rPr lang="en-US" sz="2400" dirty="0" smtClean="0"/>
              <a:t>In other words, </a:t>
            </a:r>
            <a:r>
              <a:rPr lang="en-US" sz="2400" dirty="0" err="1" smtClean="0">
                <a:solidFill>
                  <a:srgbClr val="0070C0"/>
                </a:solidFill>
              </a:rPr>
              <a:t>a%b</a:t>
            </a:r>
            <a:r>
              <a:rPr lang="en-US" sz="2400" dirty="0" smtClean="0"/>
              <a:t> is equal to the difference of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 and the closest number less than or equal to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 that is divisible by 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% b = a-(a/b)*b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55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9829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("Please enter a decimal number: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String result = "";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while(number &gt; 0){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remainder = number % 16;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if(remainder &lt;= 9){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result = result + remainder;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result = result+ (char)('A'+remainder-10);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number/=16;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("The number in hexadecimal is: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result.charAt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()-i-1));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9454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s.charAt</a:t>
            </a:r>
            <a:r>
              <a:rPr lang="en-US" sz="2400" dirty="0" smtClean="0">
                <a:solidFill>
                  <a:srgbClr val="0070C0"/>
                </a:solidFill>
              </a:rPr>
              <a:t>(3)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returns the character at position 3.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s+23</a:t>
            </a:r>
            <a:r>
              <a:rPr lang="en-US" sz="2400" dirty="0" smtClean="0"/>
              <a:t>: concatenates the string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/>
              <a:t> and the number 23.</a:t>
            </a:r>
          </a:p>
          <a:p>
            <a:r>
              <a:rPr lang="en-US" sz="2400" dirty="0">
                <a:solidFill>
                  <a:srgbClr val="0070C0"/>
                </a:solidFill>
                <a:cs typeface="Courier New" pitchFamily="49" charset="0"/>
              </a:rPr>
              <a:t>(char)('A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'+1)</a:t>
            </a:r>
            <a:r>
              <a:rPr lang="en-US" sz="2400" dirty="0" smtClean="0">
                <a:cs typeface="Courier New" pitchFamily="49" charset="0"/>
              </a:rPr>
              <a:t>: returns the letter '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B</a:t>
            </a:r>
            <a:r>
              <a:rPr lang="en-US" sz="2400" dirty="0" smtClean="0">
                <a:cs typeface="Courier New" pitchFamily="49" charset="0"/>
              </a:rPr>
              <a:t>'</a:t>
            </a:r>
          </a:p>
          <a:p>
            <a:r>
              <a:rPr lang="en-US" sz="2400" dirty="0">
                <a:solidFill>
                  <a:srgbClr val="0070C0"/>
                </a:solidFill>
                <a:cs typeface="Courier New" pitchFamily="49" charset="0"/>
              </a:rPr>
              <a:t>(char)('A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'+5)</a:t>
            </a:r>
            <a:r>
              <a:rPr lang="en-US" sz="2400" dirty="0" smtClean="0">
                <a:cs typeface="Courier New" pitchFamily="49" charset="0"/>
              </a:rPr>
              <a:t>: </a:t>
            </a:r>
            <a:r>
              <a:rPr lang="en-US" sz="2400" dirty="0">
                <a:cs typeface="Courier New" pitchFamily="49" charset="0"/>
              </a:rPr>
              <a:t>returns the </a:t>
            </a:r>
            <a:r>
              <a:rPr lang="en-US" sz="2400" dirty="0" smtClean="0">
                <a:cs typeface="Courier New" pitchFamily="49" charset="0"/>
              </a:rPr>
              <a:t>sixth letter of the alphabet.</a:t>
            </a:r>
            <a:endParaRPr lang="en-US" sz="2400" dirty="0">
              <a:cs typeface="Courier New" pitchFamily="49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s.length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()</a:t>
            </a:r>
            <a:r>
              <a:rPr lang="en-US" sz="2400" dirty="0" smtClean="0">
                <a:cs typeface="Courier New" pitchFamily="49" charset="0"/>
              </a:rPr>
              <a:t>: returns the length of the string (i.e., number of characters)</a:t>
            </a:r>
          </a:p>
          <a:p>
            <a:r>
              <a:rPr lang="en-US" sz="2400" dirty="0" smtClean="0">
                <a:cs typeface="Courier New" pitchFamily="49" charset="0"/>
              </a:rPr>
              <a:t>Method keeps dividing by 16 and stores reminder. The result is the remainders in reverse order.</a:t>
            </a:r>
          </a:p>
          <a:p>
            <a:r>
              <a:rPr lang="en-US" sz="2400" dirty="0" smtClean="0">
                <a:cs typeface="Courier New" pitchFamily="49" charset="0"/>
              </a:rPr>
              <a:t>We can also store the digits in the correct order, as shown on the next slide.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651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406" y="457200"/>
            <a:ext cx="900759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("Please enter a decimal number: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String result = "";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while(number &gt; 0){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remainder = number % 16;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if(remainder &lt;= 9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//adds the digit at the beginning of the string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result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remainder+result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result = (char)('A'+remainder-10)+result;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number/=16;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("The number in hexadecimal is: "+result);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2655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covered different kind of loops.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while loop </a:t>
            </a:r>
            <a:r>
              <a:rPr lang="en-US" sz="2400" dirty="0" smtClean="0"/>
              <a:t>when we want to keep executing the same piece of code until some condition changes. 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do-while</a:t>
            </a:r>
            <a:r>
              <a:rPr lang="en-US" sz="2400" dirty="0" smtClean="0"/>
              <a:t> loop when we want the loop to be executed at least once (regardless of any conditions).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for loop </a:t>
            </a:r>
            <a:r>
              <a:rPr lang="en-US" sz="2400" dirty="0" smtClean="0"/>
              <a:t>when we want to count. Remember to never change the counter variable inside the loop.</a:t>
            </a:r>
          </a:p>
          <a:p>
            <a:r>
              <a:rPr lang="en-US" sz="2400" dirty="0" smtClean="0"/>
              <a:t>The modulus operation (%) gives us the remainder of dividing two integers. It cannot be </a:t>
            </a:r>
            <a:r>
              <a:rPr lang="en-US" sz="2400" smtClean="0"/>
              <a:t>used on </a:t>
            </a:r>
            <a:r>
              <a:rPr lang="en-US" sz="2400" dirty="0" smtClean="0"/>
              <a:t>doubles.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57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Continuous Loop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Arithmetic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z=x*y+1;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while(z!=x*y)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+ "*" + y + " =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z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("This is correct!");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593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r>
              <a:rPr lang="en-US" dirty="0" smtClean="0">
                <a:solidFill>
                  <a:srgbClr val="0070C0"/>
                </a:solidFill>
              </a:rPr>
              <a:t> Loop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09745" cy="4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94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while </a:t>
            </a:r>
            <a:r>
              <a:rPr lang="en-US" dirty="0" smtClean="0">
                <a:solidFill>
                  <a:srgbClr val="0070C0"/>
                </a:solidFill>
              </a:rPr>
              <a:t>loops (cont'd)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an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statement. The program goes inside the block when the condition is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Unlike an if statement, the inside block can be </a:t>
            </a:r>
            <a:r>
              <a:rPr lang="en-US" dirty="0" smtClean="0">
                <a:solidFill>
                  <a:srgbClr val="FF0000"/>
                </a:solidFill>
              </a:rPr>
              <a:t>executed multiple 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be executed 0 times if the while condition is initially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do-while </a:t>
            </a:r>
            <a:r>
              <a:rPr lang="en-US" dirty="0" smtClean="0">
                <a:solidFill>
                  <a:srgbClr val="0070C0"/>
                </a:solidFill>
              </a:rPr>
              <a:t>Loop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84145"/>
            <a:ext cx="665683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68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do-while </a:t>
            </a: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oop (cont'd)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</a:t>
            </a: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en-US" dirty="0"/>
              <a:t>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However, it is always </a:t>
            </a:r>
            <a:r>
              <a:rPr lang="en-US" dirty="0" smtClean="0">
                <a:solidFill>
                  <a:srgbClr val="FF0000"/>
                </a:solidFill>
              </a:rPr>
              <a:t>executed at least 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need a ; at the end of the loop.</a:t>
            </a:r>
          </a:p>
          <a:p>
            <a:r>
              <a:rPr lang="en-US" dirty="0" smtClean="0"/>
              <a:t>Useful when verifying input (need to read input at least once). If input is wrong, then we can reread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0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Multiplication Program (refactored)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26352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Arithmetic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z;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do{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+ "*" + y + " =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z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 while (z!=x*y);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("This is correct!");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492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2349</Words>
  <Application>Microsoft Office PowerPoint</Application>
  <PresentationFormat>On-screen Show (4:3)</PresentationFormat>
  <Paragraphs>396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Loops</vt:lpstr>
      <vt:lpstr>Overview</vt:lpstr>
      <vt:lpstr>Previous code</vt:lpstr>
      <vt:lpstr>Continuous Loop</vt:lpstr>
      <vt:lpstr>The while Loop</vt:lpstr>
      <vt:lpstr>The while loops (cont'd)</vt:lpstr>
      <vt:lpstr>The do-while Loop</vt:lpstr>
      <vt:lpstr>The do-while Loop (cont'd)</vt:lpstr>
      <vt:lpstr>Multiplication Program (refactored)</vt:lpstr>
      <vt:lpstr>Important Points About Loops</vt:lpstr>
      <vt:lpstr>Using break and continue</vt:lpstr>
      <vt:lpstr>PowerPoint Presentation</vt:lpstr>
      <vt:lpstr>PowerPoint Presentation</vt:lpstr>
      <vt:lpstr>The for loop</vt:lpstr>
      <vt:lpstr>Used for Counting</vt:lpstr>
      <vt:lpstr>Notes on for Loops</vt:lpstr>
      <vt:lpstr>Adding Numbers from 1 to 10</vt:lpstr>
      <vt:lpstr>Arithmetic Shortcuts</vt:lpstr>
      <vt:lpstr>Guessing Game</vt:lpstr>
      <vt:lpstr>PowerPoint Presentation</vt:lpstr>
      <vt:lpstr>PowerPoint Presentation</vt:lpstr>
      <vt:lpstr>Differences Between the Two Programs</vt:lpstr>
      <vt:lpstr>Printing a Diamond</vt:lpstr>
      <vt:lpstr>PowerPoint Presentation</vt:lpstr>
      <vt:lpstr>PowerPoint Presentation</vt:lpstr>
      <vt:lpstr>PowerPoint Presentation</vt:lpstr>
      <vt:lpstr>Second Solution</vt:lpstr>
      <vt:lpstr>Second Solution (cont'd)</vt:lpstr>
      <vt:lpstr>More on for loops</vt:lpstr>
      <vt:lpstr>The Modulus Operation: %</vt:lpstr>
      <vt:lpstr>PowerPoint Presentation</vt:lpstr>
      <vt:lpstr>Notes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lubo</dc:creator>
  <cp:lastModifiedBy>Information Technology Services</cp:lastModifiedBy>
  <cp:revision>37</cp:revision>
  <dcterms:created xsi:type="dcterms:W3CDTF">2006-08-16T00:00:00Z</dcterms:created>
  <dcterms:modified xsi:type="dcterms:W3CDTF">2014-09-16T15:24:28Z</dcterms:modified>
</cp:coreProperties>
</file>