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Methods and Formatted Output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5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Formal</a:t>
            </a:r>
            <a:r>
              <a:rPr lang="en-US" dirty="0" smtClean="0">
                <a:solidFill>
                  <a:srgbClr val="0070C0"/>
                </a:solidFill>
              </a:rPr>
              <a:t> vs. </a:t>
            </a:r>
            <a:r>
              <a:rPr lang="en-US" dirty="0" smtClean="0">
                <a:solidFill>
                  <a:srgbClr val="FF0000"/>
                </a:solidFill>
              </a:rPr>
              <a:t>Actual</a:t>
            </a:r>
            <a:r>
              <a:rPr lang="en-US" dirty="0" smtClean="0">
                <a:solidFill>
                  <a:srgbClr val="0070C0"/>
                </a:solidFill>
              </a:rPr>
              <a:t> Parameters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81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formal parameters</a:t>
            </a:r>
            <a:r>
              <a:rPr lang="en-US" sz="2400" dirty="0" smtClean="0"/>
              <a:t> are defined in the signature of the method: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callPeter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width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length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{...}</a:t>
            </a:r>
          </a:p>
          <a:p>
            <a:r>
              <a:rPr lang="en-US" sz="2400" dirty="0" smtClean="0">
                <a:cs typeface="Courier New" pitchFamily="49" charset="0"/>
              </a:rPr>
              <a:t>Formal parameters are basically local variable for the method. They are only defined inside the method.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Actual parameters </a:t>
            </a:r>
            <a:r>
              <a:rPr lang="en-US" sz="2400" dirty="0" smtClean="0"/>
              <a:t>are the parameters that are sent to the method:</a:t>
            </a:r>
          </a:p>
          <a:p>
            <a:pPr lvl="1"/>
            <a:r>
              <a:rPr lang="en-US" sz="2000" dirty="0"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bobPrice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callBob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8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12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400" dirty="0" smtClean="0"/>
              <a:t>These could be </a:t>
            </a:r>
            <a:r>
              <a:rPr lang="en-US" sz="2400" dirty="0" smtClean="0">
                <a:solidFill>
                  <a:srgbClr val="FF0000"/>
                </a:solidFill>
              </a:rPr>
              <a:t>literals</a:t>
            </a:r>
            <a:r>
              <a:rPr lang="en-US" sz="2400" dirty="0"/>
              <a:t>,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variables</a:t>
            </a:r>
            <a:r>
              <a:rPr lang="en-US" sz="2400" dirty="0" smtClean="0"/>
              <a:t>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or </a:t>
            </a:r>
            <a:r>
              <a:rPr lang="en-US" sz="2400" dirty="0" smtClean="0">
                <a:solidFill>
                  <a:srgbClr val="FF0000"/>
                </a:solidFill>
              </a:rPr>
              <a:t>expressions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formal parameters are initialize by the value of the actual parameters.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Changing the value of a formal parameter variable does not change the value of an actual parameter variable.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0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 Code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s-ES" sz="2000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3;</a:t>
            </a:r>
            <a:br>
              <a:rPr lang="es-E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s-ES" sz="2000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s-ES" sz="2000" dirty="0">
                <a:latin typeface="Courier New" pitchFamily="49" charset="0"/>
                <a:cs typeface="Courier New" pitchFamily="49" charset="0"/>
              </a:rPr>
              <a:t>y = 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5;</a:t>
            </a:r>
            <a:br>
              <a:rPr lang="es-ES" sz="2000" dirty="0" smtClean="0">
                <a:latin typeface="Courier New" pitchFamily="49" charset="0"/>
                <a:cs typeface="Courier New" pitchFamily="49" charset="0"/>
              </a:rPr>
            </a:br>
            <a:r>
              <a:rPr lang="es-ES" sz="2000" dirty="0" err="1" smtClean="0">
                <a:latin typeface="Courier New" pitchFamily="49" charset="0"/>
                <a:cs typeface="Courier New" pitchFamily="49" charset="0"/>
              </a:rPr>
              <a:t>callBob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s-ES" sz="2000" dirty="0" err="1" smtClean="0">
                <a:latin typeface="Courier New" pitchFamily="49" charset="0"/>
                <a:cs typeface="Courier New" pitchFamily="49" charset="0"/>
              </a:rPr>
              <a:t>x,y</a:t>
            </a:r>
            <a:r>
              <a:rPr lang="es-E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s-E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s-ES" sz="2400" dirty="0" smtClean="0">
                <a:latin typeface="+mj-lt"/>
                <a:cs typeface="Courier New" pitchFamily="49" charset="0"/>
              </a:rPr>
              <a:t>Note </a:t>
            </a:r>
            <a:r>
              <a:rPr lang="en-US" sz="2400" dirty="0" smtClean="0">
                <a:latin typeface="+mj-lt"/>
                <a:cs typeface="Courier New" pitchFamily="49" charset="0"/>
              </a:rPr>
              <a:t>that</a:t>
            </a:r>
            <a:r>
              <a:rPr lang="es-ES" sz="2400" dirty="0" smtClean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the</a:t>
            </a:r>
            <a:r>
              <a:rPr lang="es-ES" sz="2400" dirty="0" smtClean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method</a:t>
            </a:r>
            <a:r>
              <a:rPr lang="es-ES" sz="2400" dirty="0" smtClean="0">
                <a:latin typeface="+mj-lt"/>
                <a:cs typeface="Courier New" pitchFamily="49" charset="0"/>
              </a:rPr>
              <a:t> </a:t>
            </a:r>
            <a:r>
              <a:rPr lang="en-US" sz="2400" dirty="0" smtClean="0">
                <a:latin typeface="+mj-lt"/>
                <a:cs typeface="Courier New" pitchFamily="49" charset="0"/>
              </a:rPr>
              <a:t>call</a:t>
            </a:r>
            <a:r>
              <a:rPr lang="es-ES" sz="2400" dirty="0" smtClean="0">
                <a:latin typeface="+mj-lt"/>
                <a:cs typeface="Courier New" pitchFamily="49" charset="0"/>
              </a:rPr>
              <a:t> can</a:t>
            </a:r>
            <a:r>
              <a:rPr lang="en-US" sz="2400" dirty="0" smtClean="0">
                <a:latin typeface="+mj-lt"/>
                <a:cs typeface="Courier New" pitchFamily="49" charset="0"/>
              </a:rPr>
              <a:t>not </a:t>
            </a:r>
            <a:r>
              <a:rPr lang="en-US" sz="2400" dirty="0">
                <a:latin typeface="+mj-lt"/>
                <a:cs typeface="Courier New" pitchFamily="49" charset="0"/>
              </a:rPr>
              <a:t>change the value of the variables x and y. </a:t>
            </a:r>
            <a:endParaRPr lang="en-US" sz="2400" dirty="0" smtClean="0">
              <a:latin typeface="+mj-lt"/>
              <a:cs typeface="Courier New" pitchFamily="49" charset="0"/>
            </a:endParaRPr>
          </a:p>
          <a:p>
            <a:r>
              <a:rPr lang="en-US" sz="2400" dirty="0" smtClean="0">
                <a:latin typeface="+mj-lt"/>
                <a:cs typeface="Courier New" pitchFamily="49" charset="0"/>
              </a:rPr>
              <a:t>Any </a:t>
            </a:r>
            <a:r>
              <a:rPr lang="en-US" sz="2400" dirty="0">
                <a:latin typeface="+mj-lt"/>
                <a:cs typeface="Courier New" pitchFamily="49" charset="0"/>
              </a:rPr>
              <a:t>change to these variables inside the 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callBob</a:t>
            </a:r>
            <a:r>
              <a:rPr lang="en-US" sz="2400" dirty="0">
                <a:latin typeface="+mj-lt"/>
                <a:cs typeface="Courier New" pitchFamily="49" charset="0"/>
              </a:rPr>
              <a:t> method will only change the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formal</a:t>
            </a:r>
            <a:r>
              <a:rPr lang="en-US" sz="2400" dirty="0">
                <a:latin typeface="+mj-lt"/>
                <a:cs typeface="Courier New" pitchFamily="49" charset="0"/>
              </a:rPr>
              <a:t> (i.e., local for the method variables) and not the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actual</a:t>
            </a:r>
            <a:r>
              <a:rPr lang="en-US" sz="2400" dirty="0">
                <a:latin typeface="+mj-lt"/>
                <a:cs typeface="Courier New" pitchFamily="49" charset="0"/>
              </a:rPr>
              <a:t> parameters.</a:t>
            </a:r>
          </a:p>
          <a:p>
            <a:endParaRPr lang="en-US" sz="2400" dirty="0">
              <a:latin typeface="+mj-lt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615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return</a:t>
            </a:r>
            <a:r>
              <a:rPr lang="en-US" dirty="0" smtClean="0">
                <a:solidFill>
                  <a:srgbClr val="0070C0"/>
                </a:solidFill>
              </a:rPr>
              <a:t> Statement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Performs </a:t>
            </a:r>
            <a:r>
              <a:rPr lang="en-US" sz="2400" dirty="0" smtClean="0">
                <a:solidFill>
                  <a:srgbClr val="FF0000"/>
                </a:solidFill>
              </a:rPr>
              <a:t>two tasks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always exits the method (including a void method) and</a:t>
            </a:r>
          </a:p>
          <a:p>
            <a:pPr lvl="1"/>
            <a:r>
              <a:rPr lang="en-US" sz="2400" dirty="0" smtClean="0"/>
              <a:t>returns back exactly one piece of information (or nothing for void methods).</a:t>
            </a:r>
          </a:p>
          <a:p>
            <a:r>
              <a:rPr lang="en-US" sz="2400" dirty="0" smtClean="0"/>
              <a:t>Use the following syntax when a method returns a value.</a:t>
            </a:r>
          </a:p>
          <a:p>
            <a:pPr lvl="1"/>
            <a:r>
              <a:rPr lang="en-US" sz="2400" dirty="0" smtClean="0">
                <a:solidFill>
                  <a:srgbClr val="0070C0"/>
                </a:solidFill>
              </a:rPr>
              <a:t>a= m( ...) </a:t>
            </a:r>
            <a:r>
              <a:rPr lang="en-US" sz="2400" dirty="0" smtClean="0"/>
              <a:t>or</a:t>
            </a:r>
          </a:p>
          <a:p>
            <a:pPr lvl="1"/>
            <a:r>
              <a:rPr lang="en-US" sz="2400" dirty="0" err="1" smtClean="0">
                <a:solidFill>
                  <a:srgbClr val="0070C0"/>
                </a:solidFill>
              </a:rPr>
              <a:t>System.out.println</a:t>
            </a:r>
            <a:r>
              <a:rPr lang="en-US" sz="2400" dirty="0" smtClean="0">
                <a:solidFill>
                  <a:srgbClr val="0070C0"/>
                </a:solidFill>
              </a:rPr>
              <a:t>(m(...))</a:t>
            </a:r>
          </a:p>
          <a:p>
            <a:r>
              <a:rPr lang="en-US" sz="2400" dirty="0" smtClean="0"/>
              <a:t>Never use just </a:t>
            </a:r>
            <a:r>
              <a:rPr lang="en-US" sz="2400" dirty="0" smtClean="0">
                <a:solidFill>
                  <a:srgbClr val="0070C0"/>
                </a:solidFill>
              </a:rPr>
              <a:t>m(...) </a:t>
            </a:r>
            <a:r>
              <a:rPr lang="en-US" sz="2400" dirty="0" smtClean="0"/>
              <a:t>when a method returns a value. All the work to compute the result will be wasted.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952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Formatting Output Using </a:t>
            </a:r>
            <a:r>
              <a:rPr lang="en-US" dirty="0" err="1" smtClean="0">
                <a:solidFill>
                  <a:srgbClr val="FF0000"/>
                </a:solidFill>
              </a:rPr>
              <a:t>printf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Example:</a:t>
            </a:r>
          </a:p>
          <a:p>
            <a:pPr marL="0" indent="0">
              <a:buNone/>
            </a:pP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System.out.printf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 $%.2f on painting and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"+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" $%.2f on hardwood for total of $%.2f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,",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bobPrice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peterPrice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totalPrice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400" dirty="0" smtClean="0">
                <a:cs typeface="Courier New" pitchFamily="49" charset="0"/>
              </a:rPr>
              <a:t>Method has variable number of arguments.</a:t>
            </a:r>
          </a:p>
          <a:p>
            <a:r>
              <a:rPr lang="en-US" sz="2400" dirty="0" smtClean="0">
                <a:cs typeface="Courier New" pitchFamily="49" charset="0"/>
              </a:rPr>
              <a:t>The first parameter is the string that is printed.</a:t>
            </a:r>
          </a:p>
          <a:p>
            <a:r>
              <a:rPr lang="en-US" sz="2400" dirty="0" smtClean="0">
                <a:cs typeface="Courier New" pitchFamily="49" charset="0"/>
              </a:rPr>
              <a:t>Whenever a %... is found in the first parameter, it is replaced with the next parameter in the list.</a:t>
            </a:r>
          </a:p>
          <a:p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%.2f</a:t>
            </a:r>
            <a:r>
              <a:rPr lang="en-US" sz="2400" dirty="0" smtClean="0">
                <a:cs typeface="Courier New" pitchFamily="49" charset="0"/>
              </a:rPr>
              <a:t> means display a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float</a:t>
            </a:r>
            <a:r>
              <a:rPr lang="en-US" sz="2400" dirty="0" smtClean="0">
                <a:cs typeface="Courier New" pitchFamily="49" charset="0"/>
              </a:rPr>
              <a:t> (or a </a:t>
            </a:r>
            <a:r>
              <a:rPr lang="en-US" sz="2400" dirty="0" smtClean="0">
                <a:solidFill>
                  <a:srgbClr val="FF0000"/>
                </a:solidFill>
                <a:cs typeface="Courier New" pitchFamily="49" charset="0"/>
              </a:rPr>
              <a:t>double</a:t>
            </a:r>
            <a:r>
              <a:rPr lang="en-US" sz="2400" dirty="0" smtClean="0">
                <a:cs typeface="Courier New" pitchFamily="49" charset="0"/>
              </a:rPr>
              <a:t>) with 2 digits after the decimal dot.</a:t>
            </a:r>
            <a:endParaRPr lang="en-US" sz="2400" dirty="0">
              <a:cs typeface="Courier New" pitchFamily="49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6172200" y="1905000"/>
            <a:ext cx="0" cy="838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038600" y="1905000"/>
            <a:ext cx="2133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038600" y="1905000"/>
            <a:ext cx="0" cy="533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19200" y="3352800"/>
            <a:ext cx="0" cy="381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1219200" y="3733800"/>
            <a:ext cx="67056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7924800" y="2791691"/>
            <a:ext cx="0" cy="990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24200" y="3352800"/>
            <a:ext cx="0" cy="1905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124200" y="3543300"/>
            <a:ext cx="16002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4724400" y="3124200"/>
            <a:ext cx="0" cy="4191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92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Examples Using </a:t>
            </a:r>
            <a:r>
              <a:rPr lang="en-US" dirty="0" err="1" smtClean="0">
                <a:solidFill>
                  <a:srgbClr val="FF0000"/>
                </a:solidFill>
              </a:rPr>
              <a:t>printf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891689" cy="2458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88027" y="4610100"/>
            <a:ext cx="6265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Remember that %d stands for decimal, not float!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4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Formatting Real Numbers Using </a:t>
            </a:r>
            <a:r>
              <a:rPr lang="en-US" dirty="0" err="1" smtClean="0">
                <a:solidFill>
                  <a:srgbClr val="FF0000"/>
                </a:solidFill>
              </a:rPr>
              <a:t>printf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%.3f </a:t>
            </a:r>
            <a:r>
              <a:rPr lang="en-US" sz="2400" dirty="0" smtClean="0"/>
              <a:t>-&gt; 3 digits after the decimal dot. Result is </a:t>
            </a:r>
            <a:r>
              <a:rPr lang="en-US" sz="2400" dirty="0" smtClean="0">
                <a:solidFill>
                  <a:srgbClr val="FF0000"/>
                </a:solidFill>
              </a:rPr>
              <a:t>rounded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For example: </a:t>
            </a:r>
            <a:r>
              <a:rPr lang="en-US" sz="2400" dirty="0" err="1" smtClean="0">
                <a:solidFill>
                  <a:srgbClr val="0070C0"/>
                </a:solidFill>
              </a:rPr>
              <a:t>printf</a:t>
            </a:r>
            <a:r>
              <a:rPr lang="en-US" sz="2400" dirty="0" smtClean="0">
                <a:solidFill>
                  <a:srgbClr val="0070C0"/>
                </a:solidFill>
              </a:rPr>
              <a:t>("%.3f",2.998) </a:t>
            </a:r>
            <a:r>
              <a:rPr lang="en-US" sz="2400" dirty="0" smtClean="0"/>
              <a:t>will print 3.000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%6.2f </a:t>
            </a:r>
            <a:r>
              <a:rPr lang="en-US" sz="2400" dirty="0" smtClean="0"/>
              <a:t>-&gt; 2 digits after the decimal dot and at least 6 total characters</a:t>
            </a:r>
          </a:p>
          <a:p>
            <a:pPr lvl="1"/>
            <a:r>
              <a:rPr lang="en-US" sz="2400" dirty="0" smtClean="0"/>
              <a:t>For example, </a:t>
            </a:r>
            <a:r>
              <a:rPr lang="en-US" sz="2400" dirty="0" err="1" smtClean="0">
                <a:solidFill>
                  <a:srgbClr val="0070C0"/>
                </a:solidFill>
              </a:rPr>
              <a:t>printf</a:t>
            </a:r>
            <a:r>
              <a:rPr lang="en-US" sz="2400" dirty="0" smtClean="0">
                <a:solidFill>
                  <a:srgbClr val="0070C0"/>
                </a:solidFill>
              </a:rPr>
              <a:t>("7.3f",2.998) </a:t>
            </a:r>
            <a:r>
              <a:rPr lang="en-US" sz="2400" dirty="0" smtClean="0"/>
              <a:t>will print "  3.000", where there are 2 spaces at the front.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%-7.2f </a:t>
            </a:r>
            <a:r>
              <a:rPr lang="en-US" sz="2400" dirty="0" smtClean="0"/>
              <a:t>will justify it to the right.</a:t>
            </a:r>
          </a:p>
          <a:p>
            <a:pPr marL="742950" lvl="2" indent="-342900"/>
            <a:r>
              <a:rPr lang="en-US" dirty="0"/>
              <a:t>For example, </a:t>
            </a:r>
            <a:r>
              <a:rPr lang="en-US" dirty="0" err="1">
                <a:solidFill>
                  <a:srgbClr val="0070C0"/>
                </a:solidFill>
              </a:rPr>
              <a:t>printf</a:t>
            </a:r>
            <a:r>
              <a:rPr lang="en-US" dirty="0" smtClean="0">
                <a:solidFill>
                  <a:srgbClr val="0070C0"/>
                </a:solidFill>
              </a:rPr>
              <a:t>("-7.3f</a:t>
            </a:r>
            <a:r>
              <a:rPr lang="en-US" dirty="0">
                <a:solidFill>
                  <a:srgbClr val="0070C0"/>
                </a:solidFill>
              </a:rPr>
              <a:t>",2.998) </a:t>
            </a:r>
            <a:r>
              <a:rPr lang="en-US" dirty="0"/>
              <a:t>will print </a:t>
            </a:r>
            <a:r>
              <a:rPr lang="en-US" dirty="0" smtClean="0"/>
              <a:t>"3.000  ", </a:t>
            </a:r>
            <a:r>
              <a:rPr lang="en-US" dirty="0"/>
              <a:t>where there are 2 spaces at </a:t>
            </a:r>
            <a:r>
              <a:rPr lang="en-US" dirty="0" smtClean="0"/>
              <a:t>the back.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43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Formatting Output Using </a:t>
            </a:r>
            <a:r>
              <a:rPr lang="en-US" sz="3200" dirty="0" err="1" smtClean="0">
                <a:solidFill>
                  <a:srgbClr val="FF0000"/>
                </a:solidFill>
              </a:rPr>
              <a:t>DecimalFormat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452" y="1447800"/>
            <a:ext cx="914545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myFormatter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$###,###.00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myFormatter.format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(32536.34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will print $32,536.34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3202126"/>
            <a:ext cx="83365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Used when we want to format output using special characters, </a:t>
            </a:r>
            <a:br>
              <a:rPr lang="en-US" sz="2400" dirty="0" smtClean="0"/>
            </a:br>
            <a:r>
              <a:rPr lang="en-US" sz="2400" dirty="0" smtClean="0"/>
              <a:t>e.g. $32,536.34 is the output of the program.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#</a:t>
            </a:r>
            <a:r>
              <a:rPr lang="en-US" sz="2400" dirty="0" smtClean="0"/>
              <a:t> means there may or may not be a number there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>
                <a:solidFill>
                  <a:srgbClr val="FF0000"/>
                </a:solidFill>
              </a:rPr>
              <a:t>0</a:t>
            </a:r>
            <a:r>
              <a:rPr lang="en-US" sz="2400" dirty="0" smtClean="0"/>
              <a:t> means there must be a number. If there is no number, put 0.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27911" y="4771786"/>
            <a:ext cx="91454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Test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myFormatter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("$000,000.00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myFormatter.format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(32536.34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will print $032,536.34</a:t>
            </a:r>
            <a:endParaRPr lang="en-US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88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Code Refactoring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876800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Refactoring</a:t>
            </a:r>
            <a:r>
              <a:rPr lang="en-US" sz="2400" dirty="0" smtClean="0"/>
              <a:t> meaning rewriting code without changing what it does.</a:t>
            </a:r>
          </a:p>
          <a:p>
            <a:r>
              <a:rPr lang="en-US" sz="2400" dirty="0" smtClean="0"/>
              <a:t>We want the code to be very clean and self-explanatory.</a:t>
            </a:r>
          </a:p>
          <a:p>
            <a:r>
              <a:rPr lang="en-US" sz="2400" dirty="0" smtClean="0"/>
              <a:t>Want to use methods.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Every method must perform a single task</a:t>
            </a:r>
            <a:r>
              <a:rPr lang="en-US" sz="2400" dirty="0" smtClean="0"/>
              <a:t>. If a method performs multiple tasks, break it down into several methods. </a:t>
            </a:r>
            <a:endParaRPr lang="en-US" sz="2400" dirty="0"/>
          </a:p>
          <a:p>
            <a:r>
              <a:rPr lang="en-US" sz="2400" dirty="0" smtClean="0"/>
              <a:t>Try to make methods </a:t>
            </a:r>
            <a:r>
              <a:rPr lang="en-US" sz="2400" dirty="0" smtClean="0">
                <a:solidFill>
                  <a:srgbClr val="FF0000"/>
                </a:solidFill>
              </a:rPr>
              <a:t>reusable</a:t>
            </a:r>
            <a:r>
              <a:rPr lang="en-US" sz="2400" dirty="0" smtClean="0"/>
              <a:t>. A method that makes a stickman jump and scratch their ear will not be reusable. Instead, create  </a:t>
            </a:r>
            <a:r>
              <a:rPr lang="en-US" sz="2400" dirty="0" smtClean="0">
                <a:solidFill>
                  <a:srgbClr val="0070C0"/>
                </a:solidFill>
              </a:rPr>
              <a:t>jump </a:t>
            </a:r>
            <a:r>
              <a:rPr lang="en-US" sz="2400" dirty="0" smtClean="0"/>
              <a:t>method and </a:t>
            </a:r>
            <a:r>
              <a:rPr lang="en-US" sz="2400" dirty="0" smtClean="0">
                <a:solidFill>
                  <a:srgbClr val="0070C0"/>
                </a:solidFill>
              </a:rPr>
              <a:t>scratch ear </a:t>
            </a:r>
            <a:r>
              <a:rPr lang="en-US" sz="2400" dirty="0" smtClean="0"/>
              <a:t>method.</a:t>
            </a:r>
          </a:p>
          <a:p>
            <a:r>
              <a:rPr lang="en-US" sz="2400" dirty="0" smtClean="0"/>
              <a:t>If you have code that repeats multiple times, then try to move it to a method. This will make the code more compact and easy to understand.</a:t>
            </a:r>
          </a:p>
          <a:p>
            <a:r>
              <a:rPr lang="en-US" sz="2400" dirty="0" smtClean="0"/>
              <a:t>Always give methods </a:t>
            </a:r>
            <a:r>
              <a:rPr lang="en-US" sz="2400" dirty="0" smtClean="0">
                <a:solidFill>
                  <a:srgbClr val="FF0000"/>
                </a:solidFill>
              </a:rPr>
              <a:t>meaningful names </a:t>
            </a:r>
            <a:r>
              <a:rPr lang="en-US" sz="2400" dirty="0" smtClean="0"/>
              <a:t>(usually starts with verb).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552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Previous Code to Print Diamond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4796" y="1225689"/>
            <a:ext cx="8799204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size-1;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&gt;=0 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+=2){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=size-2,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&gt;=0 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-=2 )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("*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9045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0"/>
            <a:ext cx="8731878" cy="70173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Diamond {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printStrings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n){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for(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i=0; i &lt; n; i++){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("Enter size of diamond: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size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size-1;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&gt;=0 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+=2)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printStrings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 ",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printStrings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("* ",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=size-2,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&gt;=0 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-=2 ) {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printStrings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 ",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printStrings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("* ",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39275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Overview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Breaking down a big program into small methods.</a:t>
            </a:r>
          </a:p>
          <a:p>
            <a:r>
              <a:rPr lang="en-US" dirty="0" smtClean="0"/>
              <a:t>Formatting output</a:t>
            </a:r>
          </a:p>
          <a:p>
            <a:pPr lvl="1"/>
            <a:r>
              <a:rPr lang="en-US" dirty="0" smtClean="0"/>
              <a:t>using </a:t>
            </a:r>
            <a:r>
              <a:rPr lang="en-US" dirty="0" err="1" smtClean="0">
                <a:solidFill>
                  <a:srgbClr val="FF0000"/>
                </a:solidFill>
              </a:rPr>
              <a:t>printf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using </a:t>
            </a:r>
            <a:r>
              <a:rPr lang="en-US" dirty="0" err="1" smtClean="0">
                <a:solidFill>
                  <a:srgbClr val="FF0000"/>
                </a:solidFill>
              </a:rPr>
              <a:t>DecimalFormat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4205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0"/>
            <a:ext cx="9145452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Diamond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printStrings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...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printLine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printStrings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 ",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printStrings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("* ",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("");</a:t>
            </a:r>
          </a:p>
          <a:p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Scanner keyboard = new Scanner(System.in);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("Enter size of diamond: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size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1,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size - 1;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 0;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-= 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2)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printLine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numSpaces,numStars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size - 2,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2;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&gt;= 0;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+= 2,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-= 2)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printLine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numSpaces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numStars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36110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Self-Documenting Code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Always choose proper names for methods and variables (</a:t>
            </a:r>
            <a:r>
              <a:rPr lang="en-US" sz="2400" dirty="0" smtClean="0">
                <a:solidFill>
                  <a:srgbClr val="FF0000"/>
                </a:solidFill>
              </a:rPr>
              <a:t>starting with small letter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The name of a method should explain what the method does.</a:t>
            </a:r>
          </a:p>
          <a:p>
            <a:r>
              <a:rPr lang="en-US" sz="2400" dirty="0" smtClean="0"/>
              <a:t>For example, the code on the last slide is self-explanatory, we do not need any documentation. The method </a:t>
            </a:r>
            <a:r>
              <a:rPr lang="en-US" sz="2400" dirty="0" err="1" smtClean="0">
                <a:solidFill>
                  <a:srgbClr val="0070C0"/>
                </a:solidFill>
              </a:rPr>
              <a:t>printLine</a:t>
            </a:r>
            <a:r>
              <a:rPr lang="en-US" sz="2400" dirty="0" smtClean="0"/>
              <a:t> prints a line of the diamond, for example.</a:t>
            </a:r>
          </a:p>
          <a:p>
            <a:r>
              <a:rPr lang="en-US" sz="2400" dirty="0" smtClean="0"/>
              <a:t>Create a method for every task and name the method appropriately (describing what is the task). For big tasks, a method can call other methods to execute sub-tasks. For example, the </a:t>
            </a:r>
            <a:r>
              <a:rPr lang="en-US" sz="2400" dirty="0" err="1" smtClean="0">
                <a:solidFill>
                  <a:srgbClr val="0070C0"/>
                </a:solidFill>
              </a:rPr>
              <a:t>printLine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calls the </a:t>
            </a:r>
            <a:r>
              <a:rPr lang="en-US" sz="2400" dirty="0" err="1" smtClean="0">
                <a:solidFill>
                  <a:srgbClr val="0070C0"/>
                </a:solidFill>
              </a:rPr>
              <a:t>printStrings</a:t>
            </a:r>
            <a:r>
              <a:rPr lang="en-US" sz="2400" dirty="0" smtClean="0"/>
              <a:t> method.</a:t>
            </a:r>
          </a:p>
        </p:txBody>
      </p:sp>
    </p:spTree>
    <p:extLst>
      <p:ext uri="{BB962C8B-B14F-4D97-AF65-F5344CB8AC3E}">
        <p14:creationId xmlns:p14="http://schemas.microsoft.com/office/powerpoint/2010/main" val="547925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Documenting Methods using </a:t>
            </a:r>
            <a:r>
              <a:rPr lang="en-US" dirty="0" err="1" smtClean="0">
                <a:solidFill>
                  <a:srgbClr val="FF0000"/>
                </a:solidFill>
              </a:rPr>
              <a:t>JavaDoc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 </a:t>
            </a:r>
            <a:r>
              <a:rPr lang="en-US" sz="2400" dirty="0" err="1" smtClean="0"/>
              <a:t>NetBeans</a:t>
            </a:r>
            <a:r>
              <a:rPr lang="en-US" sz="2400" dirty="0" smtClean="0"/>
              <a:t>, Type </a:t>
            </a:r>
            <a:r>
              <a:rPr lang="en-US" sz="2400" dirty="0" smtClean="0">
                <a:solidFill>
                  <a:srgbClr val="FF0000"/>
                </a:solidFill>
              </a:rPr>
              <a:t>/**</a:t>
            </a:r>
          </a:p>
          <a:p>
            <a:r>
              <a:rPr lang="en-US" sz="2400" dirty="0" smtClean="0"/>
              <a:t>A template magically appears.</a:t>
            </a:r>
          </a:p>
          <a:p>
            <a:r>
              <a:rPr lang="en-US" sz="2400" dirty="0" smtClean="0"/>
              <a:t>Can be typed before a method or a class.</a:t>
            </a:r>
          </a:p>
          <a:p>
            <a:r>
              <a:rPr lang="en-US" sz="2400" dirty="0" smtClean="0"/>
              <a:t>Fill in the missing pieces.</a:t>
            </a:r>
          </a:p>
          <a:p>
            <a:r>
              <a:rPr lang="en-US" sz="2400" dirty="0" smtClean="0"/>
              <a:t>For methods, describe method purpose and parameters.</a:t>
            </a:r>
          </a:p>
          <a:p>
            <a:r>
              <a:rPr lang="en-US" sz="2400" dirty="0" smtClean="0"/>
              <a:t>For classes, describe class purpose.</a:t>
            </a:r>
          </a:p>
          <a:p>
            <a:r>
              <a:rPr lang="en-US" sz="2400" dirty="0" smtClean="0"/>
              <a:t>Can be used to generate HTML </a:t>
            </a:r>
            <a:r>
              <a:rPr lang="en-US" sz="2400" dirty="0" err="1" smtClean="0"/>
              <a:t>JavaDoc</a:t>
            </a:r>
            <a:r>
              <a:rPr lang="en-US" sz="2400" dirty="0" smtClean="0"/>
              <a:t> file.</a:t>
            </a:r>
          </a:p>
          <a:p>
            <a:r>
              <a:rPr lang="en-US" sz="2400" dirty="0" smtClean="0"/>
              <a:t>Just go to </a:t>
            </a:r>
            <a:r>
              <a:rPr lang="en-US" sz="2400" dirty="0" smtClean="0">
                <a:solidFill>
                  <a:srgbClr val="FF0000"/>
                </a:solidFill>
              </a:rPr>
              <a:t>Run: Generate </a:t>
            </a:r>
            <a:r>
              <a:rPr lang="en-US" sz="2400" dirty="0" err="1" smtClean="0">
                <a:solidFill>
                  <a:srgbClr val="FF0000"/>
                </a:solidFill>
              </a:rPr>
              <a:t>JavaDoc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85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JavaDoc</a:t>
            </a:r>
            <a:r>
              <a:rPr lang="en-US" dirty="0" smtClean="0">
                <a:solidFill>
                  <a:srgbClr val="0070C0"/>
                </a:solidFill>
              </a:rPr>
              <a:t> Example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2057400"/>
            <a:ext cx="803296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/**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Prints a string multiple times on the same line.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@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s The string to be printed.</a:t>
            </a:r>
          </a:p>
          <a:p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 @</a:t>
            </a:r>
            <a:r>
              <a:rPr lang="en-US" sz="2000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n The frequency.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*/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printStrings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(String s,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0; i &lt; n; i++)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(s);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</p:spTree>
    <p:extLst>
      <p:ext uri="{BB962C8B-B14F-4D97-AF65-F5344CB8AC3E}">
        <p14:creationId xmlns:p14="http://schemas.microsoft.com/office/powerpoint/2010/main" val="162015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Pass </a:t>
            </a:r>
            <a:r>
              <a:rPr lang="en-US" dirty="0" smtClean="0">
                <a:solidFill>
                  <a:srgbClr val="FF0000"/>
                </a:solidFill>
              </a:rPr>
              <a:t>by Value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Primitive types, e.g., </a:t>
            </a:r>
            <a:r>
              <a:rPr lang="en-US" sz="2400" dirty="0" err="1" smtClean="0"/>
              <a:t>int</a:t>
            </a:r>
            <a:r>
              <a:rPr lang="en-US" sz="2400" dirty="0" smtClean="0"/>
              <a:t>, double, etc., are passed by value.</a:t>
            </a:r>
          </a:p>
          <a:p>
            <a:r>
              <a:rPr lang="en-US" sz="2400" dirty="0" smtClean="0"/>
              <a:t>This means that a method cannot modify input parameters of these types.</a:t>
            </a:r>
          </a:p>
          <a:p>
            <a:r>
              <a:rPr lang="en-US" sz="2400" dirty="0" smtClean="0"/>
              <a:t>The variables for the </a:t>
            </a:r>
            <a:r>
              <a:rPr lang="en-US" sz="2400" dirty="0" smtClean="0">
                <a:solidFill>
                  <a:srgbClr val="FF0000"/>
                </a:solidFill>
              </a:rPr>
              <a:t>formal parameters </a:t>
            </a:r>
            <a:r>
              <a:rPr lang="en-US" sz="2400" dirty="0" smtClean="0"/>
              <a:t>are </a:t>
            </a:r>
            <a:r>
              <a:rPr lang="en-US" sz="2400" dirty="0" smtClean="0">
                <a:solidFill>
                  <a:srgbClr val="FF0000"/>
                </a:solidFill>
              </a:rPr>
              <a:t>local variables </a:t>
            </a:r>
            <a:r>
              <a:rPr lang="en-US" sz="2400" dirty="0" smtClean="0"/>
              <a:t>and they can change in a method.</a:t>
            </a:r>
          </a:p>
          <a:p>
            <a:r>
              <a:rPr lang="en-US" sz="2400" dirty="0" smtClean="0"/>
              <a:t>However, the calling method will not see the changes.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27858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will be printed?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6647974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Example{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3;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228689"/>
            <a:ext cx="4163795" cy="1629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754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What About </a:t>
            </a:r>
            <a:r>
              <a:rPr lang="en-US" dirty="0">
                <a:solidFill>
                  <a:srgbClr val="0070C0"/>
                </a:solidFill>
              </a:rPr>
              <a:t>N</a:t>
            </a:r>
            <a:r>
              <a:rPr lang="en-US" dirty="0" smtClean="0">
                <a:solidFill>
                  <a:srgbClr val="0070C0"/>
                </a:solidFill>
              </a:rPr>
              <a:t>ow?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133600"/>
            <a:ext cx="8839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Example{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i;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 = 3;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175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Third Example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1828800"/>
            <a:ext cx="6647974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Example{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i;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i++;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i = 3;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inc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(i);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0468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Method return type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method can </a:t>
            </a:r>
            <a:r>
              <a:rPr lang="en-US" sz="2400" dirty="0" smtClean="0">
                <a:solidFill>
                  <a:srgbClr val="FF0000"/>
                </a:solidFill>
              </a:rPr>
              <a:t>return</a:t>
            </a:r>
            <a:r>
              <a:rPr lang="en-US" sz="2400" dirty="0" smtClean="0"/>
              <a:t> only </a:t>
            </a:r>
            <a:r>
              <a:rPr lang="en-US" sz="2400" dirty="0" smtClean="0">
                <a:solidFill>
                  <a:srgbClr val="FF0000"/>
                </a:solidFill>
              </a:rPr>
              <a:t>one piece of data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If a method needs to return multiple pieces of data, then there are several options.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Define the data global</a:t>
            </a:r>
            <a:r>
              <a:rPr lang="en-US" sz="2400" dirty="0" smtClean="0"/>
              <a:t>. The method can have void return type and will have access to the data.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Break the method into several methods</a:t>
            </a:r>
            <a:r>
              <a:rPr lang="en-US" sz="2400" dirty="0" smtClean="0"/>
              <a:t>. Each method can return one piece of the data.</a:t>
            </a:r>
          </a:p>
        </p:txBody>
      </p:sp>
    </p:spTree>
    <p:extLst>
      <p:ext uri="{BB962C8B-B14F-4D97-AF65-F5344CB8AC3E}">
        <p14:creationId xmlns:p14="http://schemas.microsoft.com/office/powerpoint/2010/main" val="295166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Trading Game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We can trade apples and pears.</a:t>
            </a:r>
          </a:p>
          <a:p>
            <a:r>
              <a:rPr lang="en-US" sz="2400" dirty="0" smtClean="0"/>
              <a:t>The game has 10 days.</a:t>
            </a:r>
          </a:p>
          <a:p>
            <a:r>
              <a:rPr lang="en-US" sz="2400" dirty="0" smtClean="0"/>
              <a:t>Every day the price changes randomly.</a:t>
            </a:r>
          </a:p>
          <a:p>
            <a:r>
              <a:rPr lang="en-US" sz="2400" dirty="0" smtClean="0"/>
              <a:t>The goal is to make the most $$$.</a:t>
            </a:r>
          </a:p>
          <a:p>
            <a:r>
              <a:rPr lang="en-US" sz="2400" dirty="0" smtClean="0"/>
              <a:t>Every day we can buy or sell apples or pears. </a:t>
            </a:r>
          </a:p>
          <a:p>
            <a:r>
              <a:rPr lang="en-US" sz="2400" dirty="0" smtClean="0"/>
              <a:t>We start with $100.</a:t>
            </a:r>
          </a:p>
          <a:p>
            <a:r>
              <a:rPr lang="en-US" sz="2400" dirty="0" smtClean="0"/>
              <a:t>There are restrictions.</a:t>
            </a:r>
          </a:p>
          <a:p>
            <a:pPr lvl="1"/>
            <a:r>
              <a:rPr lang="en-US" sz="2400" dirty="0" smtClean="0"/>
              <a:t>We can't buy more than what we can afford.</a:t>
            </a:r>
          </a:p>
          <a:p>
            <a:pPr lvl="1"/>
            <a:r>
              <a:rPr lang="en-US" sz="2400" dirty="0" smtClean="0"/>
              <a:t>We can't sell if we don't have the inventory.</a:t>
            </a:r>
          </a:p>
          <a:p>
            <a:r>
              <a:rPr lang="en-US" sz="2400" dirty="0" smtClean="0"/>
              <a:t>We will use a </a:t>
            </a:r>
            <a:r>
              <a:rPr lang="en-US" sz="2400" dirty="0" smtClean="0">
                <a:solidFill>
                  <a:srgbClr val="FF0000"/>
                </a:solidFill>
              </a:rPr>
              <a:t>top-down</a:t>
            </a:r>
            <a:r>
              <a:rPr lang="en-US" sz="2400" dirty="0" smtClean="0"/>
              <a:t> approach to implement the game.</a:t>
            </a:r>
          </a:p>
          <a:p>
            <a:r>
              <a:rPr lang="en-US" sz="2400" dirty="0" smtClean="0"/>
              <a:t>We will first write the </a:t>
            </a:r>
            <a:r>
              <a:rPr lang="en-US" sz="2400" dirty="0" smtClean="0">
                <a:solidFill>
                  <a:srgbClr val="0070C0"/>
                </a:solidFill>
              </a:rPr>
              <a:t>main</a:t>
            </a:r>
            <a:r>
              <a:rPr lang="en-US" sz="2400" dirty="0" smtClean="0"/>
              <a:t> method that calls other methods. The other methods will be written later.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73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Methods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Methods are similar to </a:t>
            </a:r>
            <a:r>
              <a:rPr lang="en-US" sz="2400" dirty="0" smtClean="0">
                <a:solidFill>
                  <a:srgbClr val="FF0000"/>
                </a:solidFill>
              </a:rPr>
              <a:t>friends</a:t>
            </a:r>
            <a:r>
              <a:rPr lang="en-US" sz="2400" dirty="0" smtClean="0"/>
              <a:t>. </a:t>
            </a:r>
          </a:p>
          <a:p>
            <a:r>
              <a:rPr lang="en-US" sz="2400" dirty="0" smtClean="0"/>
              <a:t>You can ask them to do you a favor.</a:t>
            </a:r>
          </a:p>
          <a:p>
            <a:r>
              <a:rPr lang="en-US" sz="2400" dirty="0" smtClean="0"/>
              <a:t>You can send some data to them (or you can call them without sending data).</a:t>
            </a:r>
          </a:p>
          <a:p>
            <a:r>
              <a:rPr lang="en-US" sz="2400" dirty="0" smtClean="0"/>
              <a:t>You can get back </a:t>
            </a:r>
            <a:r>
              <a:rPr lang="en-US" sz="2400" dirty="0" smtClean="0">
                <a:solidFill>
                  <a:srgbClr val="FF0000"/>
                </a:solidFill>
              </a:rPr>
              <a:t>at most one</a:t>
            </a:r>
            <a:r>
              <a:rPr lang="en-US" sz="2400" dirty="0" smtClean="0"/>
              <a:t> piece of data (or no data). </a:t>
            </a:r>
          </a:p>
          <a:p>
            <a:r>
              <a:rPr lang="en-US" sz="2400" dirty="0" smtClean="0"/>
              <a:t>For example, the </a:t>
            </a:r>
            <a:r>
              <a:rPr lang="en-US" sz="2400" dirty="0" err="1" smtClean="0">
                <a:solidFill>
                  <a:srgbClr val="0070C0"/>
                </a:solidFill>
              </a:rPr>
              <a:t>println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smtClean="0"/>
              <a:t>method is like a friend that does some printing. You send to the method the data and he does the printing. The method does not return any information.</a:t>
            </a:r>
          </a:p>
          <a:p>
            <a:r>
              <a:rPr lang="en-US" sz="2400" dirty="0" smtClean="0"/>
              <a:t>Conversely, the </a:t>
            </a:r>
            <a:r>
              <a:rPr lang="en-US" sz="2400" dirty="0" err="1" smtClean="0">
                <a:solidFill>
                  <a:srgbClr val="0070C0"/>
                </a:solidFill>
              </a:rPr>
              <a:t>nextInt</a:t>
            </a:r>
            <a:r>
              <a:rPr lang="en-US" sz="2400" dirty="0"/>
              <a:t> </a:t>
            </a:r>
            <a:r>
              <a:rPr lang="en-US" sz="2400" dirty="0" smtClean="0"/>
              <a:t>method takes no input. However, it returns back an integer.</a:t>
            </a:r>
          </a:p>
        </p:txBody>
      </p:sp>
    </p:spTree>
    <p:extLst>
      <p:ext uri="{BB962C8B-B14F-4D97-AF65-F5344CB8AC3E}">
        <p14:creationId xmlns:p14="http://schemas.microsoft.com/office/powerpoint/2010/main" val="47542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java.text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TradingGame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final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NUMBER_OF_DAYS=10;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final double BASE_PRICE = 10;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final double VARIATION = 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;//in $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final double INITIAL_CASH=100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double cash = INITIAL_CASH;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pearInventory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static double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pearPrice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for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day = 1; day &lt;= NUMBER_OF_DAYS; day++)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computePrice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(BASE_PRICE, VARIATION);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pearPrice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computePrice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(BASE_PRICE, VARIATION);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("Day: " + day + " out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“+</a:t>
            </a:r>
          </a:p>
          <a:p>
            <a:r>
              <a:rPr lang="en-US" smtClean="0">
                <a:latin typeface="Courier New" pitchFamily="49" charset="0"/>
                <a:cs typeface="Courier New" pitchFamily="49" charset="0"/>
              </a:rPr>
              <a:t>NUMBER_OF_DAYS</a:t>
            </a:r>
            <a:r>
              <a:rPr lang="en-US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choice;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do{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printMenu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choice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getChoice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65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265" y="26581"/>
            <a:ext cx="9421169" cy="75713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  switch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(choice)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case 1: // Print cash balance and inventory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("Cash: " +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currencyFormatter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(cash));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("Apple inventory: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appleInventory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("Pear inventory: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"+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pearInventory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case 2: //Print today's prices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("Price of apples is: "+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currencyFormatter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applePrice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("Price of pears is: "+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currencyFormatter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pearPrice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case 3: { //Buy apples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getQuantity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("apples", "buy");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if (!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buyApples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(amount))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don't have enough money");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case 4: { // Sell apples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getQuantity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("apples", "sell");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if (!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sellApples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(amount))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don't have enough apples");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break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</a:t>
            </a:r>
          </a:p>
        </p:txBody>
      </p:sp>
    </p:spTree>
    <p:extLst>
      <p:ext uri="{BB962C8B-B14F-4D97-AF65-F5344CB8AC3E}">
        <p14:creationId xmlns:p14="http://schemas.microsoft.com/office/powerpoint/2010/main" val="75300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2" y="20782"/>
            <a:ext cx="10210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case 5: { // Buy Pears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getQuantity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("pears", "buy");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if (!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buyPears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(amount))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don't have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enough money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case 6: {  // Sell Pears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getQuantity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("pears", "sell");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if (!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sellPears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(amount))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don't have enough pears");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  break;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  } while (choice != 7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("You finished with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:"+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currencyFormatter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(cash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...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6663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Constants are defined as </a:t>
            </a:r>
            <a:r>
              <a:rPr lang="en-US" sz="2000" dirty="0" smtClean="0">
                <a:solidFill>
                  <a:srgbClr val="FF0000"/>
                </a:solidFill>
              </a:rPr>
              <a:t>static final</a:t>
            </a:r>
            <a:r>
              <a:rPr lang="en-US" sz="2000" dirty="0" smtClean="0"/>
              <a:t>. All constants are defined at the beginning of the code. Constants use all capital letters.</a:t>
            </a:r>
          </a:p>
          <a:p>
            <a:r>
              <a:rPr lang="en-US" sz="2000" dirty="0" smtClean="0"/>
              <a:t>Lots of global variables. The reason is that most methods need to return several piece of data. For example, </a:t>
            </a:r>
            <a:r>
              <a:rPr lang="en-US" sz="2000" dirty="0" err="1" smtClean="0">
                <a:solidFill>
                  <a:srgbClr val="0070C0"/>
                </a:solidFill>
              </a:rPr>
              <a:t>buyApples</a:t>
            </a:r>
            <a:r>
              <a:rPr lang="en-US" sz="2000" dirty="0" smtClean="0"/>
              <a:t> updates </a:t>
            </a:r>
            <a:r>
              <a:rPr lang="en-US" sz="2000" dirty="0" smtClean="0">
                <a:solidFill>
                  <a:srgbClr val="0070C0"/>
                </a:solidFill>
              </a:rPr>
              <a:t>cash </a:t>
            </a:r>
            <a:r>
              <a:rPr lang="en-US" sz="2000" dirty="0" smtClean="0"/>
              <a:t>and </a:t>
            </a:r>
            <a:r>
              <a:rPr lang="en-US" sz="2000" dirty="0" err="1" smtClean="0">
                <a:solidFill>
                  <a:srgbClr val="0070C0"/>
                </a:solidFill>
              </a:rPr>
              <a:t>appleInventory</a:t>
            </a:r>
            <a:r>
              <a:rPr lang="en-US" sz="2000" dirty="0" smtClean="0"/>
              <a:t>. In addition, it returns a Boolean value: was the operation successful. </a:t>
            </a:r>
          </a:p>
          <a:p>
            <a:r>
              <a:rPr lang="en-US" sz="2000" dirty="0" smtClean="0"/>
              <a:t>Price of apples and pairs</a:t>
            </a:r>
            <a:r>
              <a:rPr lang="en-US" sz="2000" dirty="0"/>
              <a:t> </a:t>
            </a:r>
            <a:r>
              <a:rPr lang="en-US" sz="2000" dirty="0" smtClean="0"/>
              <a:t>ranges in the interval: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>
                <a:solidFill>
                  <a:srgbClr val="0070C0"/>
                </a:solidFill>
              </a:rPr>
              <a:t>(BASE_PRICE -VARIATION, BASE_PRICE+VARIATION)</a:t>
            </a:r>
          </a:p>
          <a:p>
            <a:r>
              <a:rPr lang="en-US" sz="2000" dirty="0" err="1" smtClean="0">
                <a:solidFill>
                  <a:srgbClr val="0070C0"/>
                </a:solidFill>
              </a:rPr>
              <a:t>getQuality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smtClean="0"/>
              <a:t>method is used to get amount for buy/sell of apples/pairs. 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9221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27709"/>
            <a:ext cx="9417963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void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printMenu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1.Print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cash balance and inventory");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2.Print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today's prices");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3.Buy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apples");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4.Sell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apples");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5.Buy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pears");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6.Sell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pears");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7.I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am done for today");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static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getChoice</a:t>
            </a:r>
            <a:r>
              <a:rPr lang="en-US" sz="2000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Scanner keyboard = new Scanner(System.in);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choice;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do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("Your choice: 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choice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 while (choice &gt; 7 || choice &lt; 1);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choice;</a:t>
            </a:r>
          </a:p>
          <a:p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static String </a:t>
            </a:r>
            <a:r>
              <a:rPr lang="en-US" sz="2000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currencyFormatter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(double amount) {</a:t>
            </a:r>
          </a:p>
          <a:p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myFormatter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DecimalFormat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("$#,###.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00");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myFormatter.format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(amount);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81533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27709"/>
            <a:ext cx="85344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static double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computePrice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, double variation)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double result 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&gt; 0.5)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result +=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* variation;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 else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result -=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* variation;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return ((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)(result*100))/100.0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;//makes price 23.23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getQuantity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(String product, String action)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System.out.print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("How many " + product + " do you want to " + action + "? ");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Scanner keyboard = new Scanner(System.in);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keyboard.nextInt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sellApples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if (amount 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cash += amount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-= amount;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return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9442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3057"/>
            <a:ext cx="6388287" cy="67403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sellPears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if (amount &gt;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pearInventory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false;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cash += amount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pearPrice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pearInventory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-= amount;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return true;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buyApples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if (amount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cash)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cash -= amount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appleInventory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amount;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buyPears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amount)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if (amount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pearPrice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 cash) {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cash -= amount *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pearPrice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pearInventory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+= amount;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  return true;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  return false;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8109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The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buy/sell</a:t>
            </a:r>
            <a:r>
              <a:rPr lang="en-US" sz="2400" dirty="0" smtClean="0"/>
              <a:t> methods check to see if the operation is possible. If it is not, they return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false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 methods modify global variables.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Every method performs one task. </a:t>
            </a:r>
            <a:r>
              <a:rPr lang="en-US" sz="2400" dirty="0" smtClean="0"/>
              <a:t>Can't easily combine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buy/sell</a:t>
            </a:r>
            <a:r>
              <a:rPr lang="en-US" sz="2400" dirty="0" smtClean="0"/>
              <a:t> methods.</a:t>
            </a:r>
          </a:p>
          <a:p>
            <a:r>
              <a:rPr lang="en-US" sz="2400" dirty="0" smtClean="0"/>
              <a:t>We used </a:t>
            </a:r>
            <a:r>
              <a:rPr lang="en-US" sz="2400" dirty="0" err="1" smtClean="0">
                <a:solidFill>
                  <a:srgbClr val="0070C0"/>
                </a:solidFill>
              </a:rPr>
              <a:t>DecimalFormat</a:t>
            </a:r>
            <a:r>
              <a:rPr lang="en-US" sz="2400" dirty="0" smtClean="0"/>
              <a:t> to format output.</a:t>
            </a:r>
          </a:p>
          <a:p>
            <a:r>
              <a:rPr lang="en-US" sz="2400" dirty="0" smtClean="0"/>
              <a:t>The following code is possible, but not preferred (too cryptic).</a:t>
            </a:r>
          </a:p>
          <a:p>
            <a:pPr marL="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static double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computePrice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(double 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, double variation) {</a:t>
            </a:r>
          </a:p>
          <a:p>
            <a:pPr marL="0" indent="0">
              <a:buNone/>
            </a:pPr>
            <a:r>
              <a:rPr lang="en-US" sz="1900" dirty="0">
                <a:latin typeface="Courier New" pitchFamily="49" charset="0"/>
                <a:cs typeface="Courier New" pitchFamily="49" charset="0"/>
              </a:rPr>
              <a:t>  return ((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)((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basePrice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 + </a:t>
            </a:r>
            <a:endParaRPr lang="en-US" sz="19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900" dirty="0" err="1">
                <a:latin typeface="Courier New" pitchFamily="49" charset="0"/>
                <a:cs typeface="Courier New" pitchFamily="49" charset="0"/>
              </a:rPr>
              <a:t>Math.random</a:t>
            </a:r>
            <a:r>
              <a:rPr lang="en-US" sz="1900" dirty="0">
                <a:latin typeface="Courier New" pitchFamily="49" charset="0"/>
                <a:cs typeface="Courier New" pitchFamily="49" charset="0"/>
              </a:rPr>
              <a:t>() &gt; 0.5 ? 1 : -1) * variation)*100))/100.0;</a:t>
            </a:r>
          </a:p>
          <a:p>
            <a:pPr marL="0" indent="0">
              <a:buNone/>
            </a:pPr>
            <a:r>
              <a:rPr lang="en-US" sz="1900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((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)(result*100))/100.0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; //</a:t>
            </a:r>
            <a:r>
              <a:rPr lang="en-US" sz="2000" dirty="0" smtClean="0">
                <a:cs typeface="Courier New" pitchFamily="49" charset="0"/>
              </a:rPr>
              <a:t>Saves 2 digits after the dot.</a:t>
            </a:r>
            <a:endParaRPr lang="en-US" sz="19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56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Conclusion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methods to break a big problem into smaller problems.</a:t>
            </a:r>
          </a:p>
          <a:p>
            <a:r>
              <a:rPr lang="en-US" sz="2400" dirty="0" smtClean="0"/>
              <a:t>Methods can be used to avoid repeating the same code multiple times.</a:t>
            </a:r>
          </a:p>
          <a:p>
            <a:r>
              <a:rPr lang="en-US" sz="2400" dirty="0" smtClean="0"/>
              <a:t>Methods should be </a:t>
            </a:r>
            <a:r>
              <a:rPr lang="en-US" sz="2400" dirty="0" smtClean="0">
                <a:solidFill>
                  <a:srgbClr val="FF0000"/>
                </a:solidFill>
              </a:rPr>
              <a:t>short</a:t>
            </a:r>
            <a:r>
              <a:rPr lang="en-US" sz="2400" dirty="0" smtClean="0"/>
              <a:t> and perform a </a:t>
            </a:r>
            <a:r>
              <a:rPr lang="en-US" sz="2400" dirty="0" smtClean="0">
                <a:solidFill>
                  <a:srgbClr val="FF0000"/>
                </a:solidFill>
              </a:rPr>
              <a:t>single task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Avoid writing methods that do one of several things based on input parameter.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Methods cannot modify input data of primitive type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Methods can return back only a single piece of data.</a:t>
            </a:r>
          </a:p>
          <a:p>
            <a:r>
              <a:rPr lang="en-US" sz="2400" dirty="0" smtClean="0"/>
              <a:t>Use </a:t>
            </a:r>
            <a:r>
              <a:rPr lang="en-US" sz="2400" dirty="0" err="1" smtClean="0">
                <a:solidFill>
                  <a:srgbClr val="0070C0"/>
                </a:solidFill>
              </a:rPr>
              <a:t>printf</a:t>
            </a:r>
            <a:r>
              <a:rPr lang="en-US" sz="2400" dirty="0" smtClean="0"/>
              <a:t> and </a:t>
            </a:r>
            <a:r>
              <a:rPr lang="en-US" sz="2400" dirty="0" err="1" smtClean="0">
                <a:solidFill>
                  <a:srgbClr val="0070C0"/>
                </a:solidFill>
              </a:rPr>
              <a:t>DecimalFormat</a:t>
            </a:r>
            <a:r>
              <a:rPr lang="en-US" sz="2400" dirty="0" smtClean="0"/>
              <a:t> for formatted printing.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390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Example Program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1676400"/>
            <a:ext cx="7725192" cy="4708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.*;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Remodel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callBob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callPeter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callBob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("Paint room");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callPeter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("Install hardwood floor");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9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now, all methods are </a:t>
            </a:r>
            <a:r>
              <a:rPr lang="en-US" sz="2400" dirty="0" smtClean="0">
                <a:solidFill>
                  <a:srgbClr val="FF0000"/>
                </a:solidFill>
              </a:rPr>
              <a:t>public</a:t>
            </a:r>
            <a:r>
              <a:rPr lang="en-US" sz="2400" dirty="0" smtClean="0"/>
              <a:t> and 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Calling a method transfers the flow of control to the method. Once the method is executed, control goes back to the calling method (</a:t>
            </a:r>
            <a:r>
              <a:rPr lang="en-US" sz="2400" dirty="0" smtClean="0">
                <a:solidFill>
                  <a:srgbClr val="0070C0"/>
                </a:solidFill>
              </a:rPr>
              <a:t>main</a:t>
            </a:r>
            <a:r>
              <a:rPr lang="en-US" sz="2400" dirty="0" smtClean="0"/>
              <a:t> in our case).</a:t>
            </a:r>
          </a:p>
          <a:p>
            <a:r>
              <a:rPr lang="en-US" sz="2400" dirty="0" smtClean="0"/>
              <a:t>Method names start with a </a:t>
            </a:r>
            <a:r>
              <a:rPr lang="en-US" sz="2400" dirty="0" smtClean="0">
                <a:solidFill>
                  <a:srgbClr val="FF0000"/>
                </a:solidFill>
              </a:rPr>
              <a:t>lowercase letter</a:t>
            </a:r>
            <a:r>
              <a:rPr lang="en-US" sz="2400" dirty="0" smtClean="0"/>
              <a:t>.</a:t>
            </a:r>
            <a:endParaRPr lang="en-US" dirty="0" smtClean="0"/>
          </a:p>
          <a:p>
            <a:r>
              <a:rPr lang="en-US" sz="2400" dirty="0" smtClean="0"/>
              <a:t>We must always use parenthesis, i.e. </a:t>
            </a:r>
            <a:r>
              <a:rPr lang="en-US" sz="2400" dirty="0" err="1" smtClean="0">
                <a:solidFill>
                  <a:srgbClr val="FF0000"/>
                </a:solidFill>
              </a:rPr>
              <a:t>method_name</a:t>
            </a:r>
            <a:r>
              <a:rPr lang="en-US" sz="2400" dirty="0" smtClean="0">
                <a:solidFill>
                  <a:srgbClr val="FF0000"/>
                </a:solidFill>
              </a:rPr>
              <a:t>( ... ) </a:t>
            </a:r>
            <a:r>
              <a:rPr lang="en-US" sz="2400" dirty="0" smtClean="0"/>
              <a:t>when calling a method. This tells Java that we are calling a method and not referencing to a variable.</a:t>
            </a:r>
          </a:p>
          <a:p>
            <a:r>
              <a:rPr lang="en-US" sz="2400" dirty="0" smtClean="0"/>
              <a:t>A method must have a return type. Use </a:t>
            </a:r>
            <a:r>
              <a:rPr lang="en-US" sz="2400" dirty="0" smtClean="0">
                <a:solidFill>
                  <a:srgbClr val="FF0000"/>
                </a:solidFill>
              </a:rPr>
              <a:t>void</a:t>
            </a:r>
            <a:r>
              <a:rPr lang="en-US" sz="2400" dirty="0" smtClean="0"/>
              <a:t> when it does not return anything.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2624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Method Signature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33600"/>
            <a:ext cx="9379703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7678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76200"/>
            <a:ext cx="8956298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java.util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.*;</a:t>
            </a:r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public class Remodel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void main(String[]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args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bobPrice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callBob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(8, 12);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peterPrice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callPeter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(8, 12);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totalPrice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bobPrice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peterPrice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("Total price for the project: $" </a:t>
            </a:r>
            <a:endParaRPr lang="en-US" sz="2000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						+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totalPrice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callBob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("Paint room");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pricePSF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0.80;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pricePSF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width * length;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endParaRPr lang="en-US" sz="20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public static </a:t>
            </a:r>
            <a:r>
              <a:rPr lang="en-US" sz="20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callPeter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width,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length) {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("Install hardwood floor");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double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pricePSF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= 3.20;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dirty="0" err="1">
                <a:latin typeface="Courier New" pitchFamily="49" charset="0"/>
                <a:cs typeface="Courier New" pitchFamily="49" charset="0"/>
              </a:rPr>
              <a:t>pricePSF</a:t>
            </a:r>
            <a:r>
              <a:rPr lang="en-US" sz="2000" dirty="0">
                <a:latin typeface="Courier New" pitchFamily="49" charset="0"/>
                <a:cs typeface="Courier New" pitchFamily="49" charset="0"/>
              </a:rPr>
              <a:t> * width * length;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r>
              <a:rPr lang="en-US" sz="20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27944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Notes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Two ways to call a method: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m(...) </a:t>
            </a:r>
            <a:r>
              <a:rPr lang="en-US" sz="2400" dirty="0" smtClean="0"/>
              <a:t>&lt;- use when method does not return anything (void method) and</a:t>
            </a:r>
          </a:p>
          <a:p>
            <a:pPr lvl="1"/>
            <a:r>
              <a:rPr lang="en-US" sz="2400" dirty="0" smtClean="0">
                <a:solidFill>
                  <a:srgbClr val="FF0000"/>
                </a:solidFill>
              </a:rPr>
              <a:t>a = m( ...) </a:t>
            </a:r>
            <a:r>
              <a:rPr lang="en-US" sz="2400" dirty="0" smtClean="0"/>
              <a:t>&lt;- use when method returns a value.</a:t>
            </a:r>
          </a:p>
          <a:p>
            <a:r>
              <a:rPr lang="en-US" sz="2400" dirty="0" smtClean="0"/>
              <a:t>When a method returns a value, we must save the value (or use it directly, e.g., print it).</a:t>
            </a:r>
          </a:p>
          <a:p>
            <a:r>
              <a:rPr lang="en-US" sz="2400" dirty="0" smtClean="0"/>
              <a:t>A common mistake is to call a method that computes something, but do not save the result. Then all the work that is done by the method will go to waste.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692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Atomic Variables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Instance (i.e. non-</a:t>
            </a:r>
            <a:r>
              <a:rPr lang="en-US" sz="2400" dirty="0" smtClean="0">
                <a:solidFill>
                  <a:srgbClr val="FF0000"/>
                </a:solidFill>
              </a:rPr>
              <a:t>static</a:t>
            </a:r>
            <a:r>
              <a:rPr lang="en-US" sz="2400" dirty="0" smtClean="0"/>
              <a:t>) variables in Java are </a:t>
            </a:r>
            <a:r>
              <a:rPr lang="en-US" sz="2400" dirty="0" smtClean="0">
                <a:solidFill>
                  <a:srgbClr val="FF0000"/>
                </a:solidFill>
              </a:rPr>
              <a:t>atomic</a:t>
            </a:r>
            <a:r>
              <a:rPr lang="en-US" sz="2400" dirty="0" smtClean="0"/>
              <a:t> (i.e., memory for them is automatically allocated and freed).</a:t>
            </a:r>
          </a:p>
          <a:p>
            <a:r>
              <a:rPr lang="en-US" sz="2400" dirty="0" smtClean="0"/>
              <a:t>The memory for a variable is allocated when the variable is defined.</a:t>
            </a:r>
          </a:p>
          <a:p>
            <a:r>
              <a:rPr lang="en-US" sz="2400" dirty="0" smtClean="0"/>
              <a:t>The memory is freed when the block in which the variable is defined finishes.</a:t>
            </a:r>
          </a:p>
          <a:p>
            <a:r>
              <a:rPr lang="en-US" sz="2400" dirty="0" smtClean="0"/>
              <a:t>Note that the variable is </a:t>
            </a:r>
            <a:r>
              <a:rPr lang="en-US" sz="2400" dirty="0" smtClean="0">
                <a:solidFill>
                  <a:srgbClr val="FF0000"/>
                </a:solidFill>
              </a:rPr>
              <a:t>NOT</a:t>
            </a:r>
            <a:r>
              <a:rPr lang="en-US" sz="2400" dirty="0" smtClean="0"/>
              <a:t> valid outside the block in which it is defined.</a:t>
            </a:r>
          </a:p>
          <a:p>
            <a:r>
              <a:rPr lang="en-US" sz="2400" dirty="0" smtClean="0"/>
              <a:t>When a method is called, the variables of the first method will not be valid inside the method that is called.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73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8606</TotalTime>
  <Words>2804</Words>
  <Application>Microsoft Office PowerPoint</Application>
  <PresentationFormat>On-screen Show (4:3)</PresentationFormat>
  <Paragraphs>457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Methods and Formatted Output</vt:lpstr>
      <vt:lpstr>Overview</vt:lpstr>
      <vt:lpstr>Methods</vt:lpstr>
      <vt:lpstr>Example Program</vt:lpstr>
      <vt:lpstr>Notes</vt:lpstr>
      <vt:lpstr>Method Signature</vt:lpstr>
      <vt:lpstr>PowerPoint Presentation</vt:lpstr>
      <vt:lpstr>Notes</vt:lpstr>
      <vt:lpstr>Atomic Variables</vt:lpstr>
      <vt:lpstr>Formal vs. Actual Parameters </vt:lpstr>
      <vt:lpstr>Example Code</vt:lpstr>
      <vt:lpstr>The return Statement</vt:lpstr>
      <vt:lpstr>Formatting Output Using printf</vt:lpstr>
      <vt:lpstr>Examples Using printf</vt:lpstr>
      <vt:lpstr>Formatting Real Numbers Using printf</vt:lpstr>
      <vt:lpstr>Formatting Output Using DecimalFormat</vt:lpstr>
      <vt:lpstr>Code Refactoring</vt:lpstr>
      <vt:lpstr>Previous Code to Print Diamond</vt:lpstr>
      <vt:lpstr>PowerPoint Presentation</vt:lpstr>
      <vt:lpstr>PowerPoint Presentation</vt:lpstr>
      <vt:lpstr>Self-Documenting Code</vt:lpstr>
      <vt:lpstr>Documenting Methods using JavaDoc</vt:lpstr>
      <vt:lpstr>JavaDoc Example</vt:lpstr>
      <vt:lpstr>Pass by Value</vt:lpstr>
      <vt:lpstr>What will be printed?</vt:lpstr>
      <vt:lpstr>What About Now?</vt:lpstr>
      <vt:lpstr>Third Example</vt:lpstr>
      <vt:lpstr>Method return type</vt:lpstr>
      <vt:lpstr>The Trading Game</vt:lpstr>
      <vt:lpstr>PowerPoint Presentation</vt:lpstr>
      <vt:lpstr>PowerPoint Presentation</vt:lpstr>
      <vt:lpstr>PowerPoint Presentation</vt:lpstr>
      <vt:lpstr>Notes</vt:lpstr>
      <vt:lpstr>PowerPoint Presentation</vt:lpstr>
      <vt:lpstr>PowerPoint Presentation</vt:lpstr>
      <vt:lpstr>PowerPoint Presentation</vt:lpstr>
      <vt:lpstr>Notes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Methods and Formatted Output</dc:title>
  <dc:creator>lubo</dc:creator>
  <cp:lastModifiedBy>Information Technology Services</cp:lastModifiedBy>
  <cp:revision>46</cp:revision>
  <dcterms:created xsi:type="dcterms:W3CDTF">2006-08-16T00:00:00Z</dcterms:created>
  <dcterms:modified xsi:type="dcterms:W3CDTF">2014-10-02T14:38:18Z</dcterms:modified>
</cp:coreProperties>
</file>