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Introduction to Arrays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8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Arrays and Loops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Consider the array: </a:t>
            </a:r>
            <a:r>
              <a:rPr lang="en-US" sz="2400" dirty="0" smtClean="0">
                <a:solidFill>
                  <a:srgbClr val="0070C0"/>
                </a:solidFill>
              </a:rPr>
              <a:t>{2,4,...,1000}</a:t>
            </a:r>
          </a:p>
          <a:p>
            <a:r>
              <a:rPr lang="en-US" sz="2400" dirty="0" smtClean="0"/>
              <a:t>We can directly write it, but too much work.</a:t>
            </a:r>
          </a:p>
          <a:p>
            <a:r>
              <a:rPr lang="en-US" sz="2400" dirty="0" smtClean="0"/>
              <a:t>Alternatively, we can use a loop!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[500];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i=2, j=0; i&lt;=1000; i+=2, j++){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a[j] = i;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Loops are beneficial when we want to iterate through the elements of an array.</a:t>
            </a:r>
          </a:p>
          <a:p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for</a:t>
            </a:r>
            <a:r>
              <a:rPr lang="en-US" sz="2400" dirty="0" smtClean="0">
                <a:cs typeface="Courier New" pitchFamily="49" charset="0"/>
              </a:rPr>
              <a:t> loop is most common for arrays.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36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Yahtzee</a:t>
            </a:r>
            <a:r>
              <a:rPr lang="en-US" dirty="0" smtClean="0">
                <a:solidFill>
                  <a:srgbClr val="0070C0"/>
                </a:solidFill>
              </a:rPr>
              <a:t> game (refactored)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Refactoring</a:t>
            </a:r>
            <a:r>
              <a:rPr lang="en-US" sz="2000" dirty="0" smtClean="0"/>
              <a:t> means simplifying a program without changing its behavior.</a:t>
            </a:r>
          </a:p>
          <a:p>
            <a:r>
              <a:rPr lang="en-US" sz="2000" dirty="0" smtClean="0"/>
              <a:t>It is done in order to make the code easier to manage.</a:t>
            </a:r>
          </a:p>
          <a:p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NUMBER_OF_DICE = 5;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dice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[NUMBER_OF_DICE];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cs typeface="Courier New" pitchFamily="49" charset="0"/>
              </a:rPr>
              <a:t>5 is a 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magic number</a:t>
            </a:r>
            <a:r>
              <a:rPr lang="en-US" sz="2000" dirty="0" smtClean="0">
                <a:cs typeface="Courier New" pitchFamily="49" charset="0"/>
              </a:rPr>
              <a:t>. We should not create an array of five dice as follows: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dice 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[5] </a:t>
            </a:r>
          </a:p>
          <a:p>
            <a:r>
              <a:rPr lang="en-US" sz="2000" dirty="0" smtClean="0">
                <a:cs typeface="Courier New" pitchFamily="49" charset="0"/>
              </a:rPr>
              <a:t>This will make it harder to change the game to 10 dice. Instead, define the number of dice as a constant (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static final</a:t>
            </a:r>
            <a:r>
              <a:rPr lang="en-US" sz="2000" dirty="0" smtClean="0">
                <a:cs typeface="Courier New" pitchFamily="49" charset="0"/>
              </a:rPr>
              <a:t>)!</a:t>
            </a:r>
          </a:p>
          <a:p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7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rollDice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Before we manually set the value of each dice.</a:t>
            </a:r>
          </a:p>
          <a:p>
            <a:r>
              <a:rPr lang="en-US" sz="2400" dirty="0" smtClean="0"/>
              <a:t>Now, we will use a loop.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 = 0; i &lt; NUMBER_OF_DICE; i++){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dice[i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400" dirty="0" smtClean="0">
                <a:cs typeface="Courier New" pitchFamily="49" charset="0"/>
              </a:rPr>
              <a:t>Code is more general (works for any number of dice).</a:t>
            </a:r>
          </a:p>
          <a:p>
            <a:r>
              <a:rPr lang="en-US" sz="2400" dirty="0" smtClean="0">
                <a:cs typeface="Courier New" pitchFamily="49" charset="0"/>
              </a:rPr>
              <a:t>Code is more compact.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3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Second </a:t>
            </a:r>
            <a:r>
              <a:rPr lang="en-US" dirty="0" err="1" smtClean="0">
                <a:solidFill>
                  <a:srgbClr val="FF0000"/>
                </a:solidFill>
              </a:rPr>
              <a:t>rollDice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second </a:t>
            </a:r>
            <a:r>
              <a:rPr lang="en-US" sz="2400" dirty="0" err="1" smtClean="0">
                <a:solidFill>
                  <a:srgbClr val="0070C0"/>
                </a:solidFill>
              </a:rPr>
              <a:t>rollDice</a:t>
            </a:r>
            <a:r>
              <a:rPr lang="en-US" sz="2400" dirty="0" smtClean="0"/>
              <a:t> method takes as input the dice to change.</a:t>
            </a:r>
          </a:p>
          <a:p>
            <a:r>
              <a:rPr lang="en-US" sz="2400" dirty="0" smtClean="0"/>
              <a:t>In Java, there can be multiple methods with the same name.</a:t>
            </a:r>
          </a:p>
          <a:p>
            <a:r>
              <a:rPr lang="en-US" sz="2400" dirty="0" smtClean="0"/>
              <a:t>However, each method needs to take as input different type or number of parameters (to avoid ambiguous method calls).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i=0;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dice[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]]=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400" dirty="0" smtClean="0">
                <a:cs typeface="Courier New" pitchFamily="49" charset="0"/>
              </a:rPr>
              <a:t>For an array,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gives the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size of the array</a:t>
            </a:r>
            <a:r>
              <a:rPr lang="en-US" sz="2400" dirty="0" smtClean="0">
                <a:cs typeface="Courier New" pitchFamily="49" charset="0"/>
              </a:rPr>
              <a:t>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3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 Better Version?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dice[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[i]-1]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Now consider the call: </a:t>
            </a:r>
            <a:r>
              <a:rPr lang="en-US" sz="2000" dirty="0" err="1" smtClean="0">
                <a:solidFill>
                  <a:srgbClr val="0070C0"/>
                </a:solidFill>
                <a:cs typeface="Courier New" pitchFamily="49" charset="0"/>
              </a:rPr>
              <a:t>rollDice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(new </a:t>
            </a:r>
            <a:r>
              <a:rPr lang="en-US" sz="2000" dirty="0" err="1" smtClean="0">
                <a:solidFill>
                  <a:srgbClr val="0070C0"/>
                </a:solidFill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[] {1,3})</a:t>
            </a:r>
            <a:r>
              <a:rPr lang="en-US" sz="2000" dirty="0" smtClean="0">
                <a:cs typeface="Courier New" pitchFamily="49" charset="0"/>
              </a:rPr>
              <a:t>. This will roll dice 1 and 3. Before, this call will roll dice 2 and 4. The reason is that 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array index counting starts at 0</a:t>
            </a:r>
            <a:r>
              <a:rPr lang="en-US" sz="2000" dirty="0" smtClean="0">
                <a:cs typeface="Courier New" pitchFamily="49" charset="0"/>
              </a:rPr>
              <a:t>.</a:t>
            </a:r>
          </a:p>
          <a:p>
            <a:r>
              <a:rPr lang="en-US" sz="2000" dirty="0" smtClean="0">
                <a:cs typeface="Courier New" pitchFamily="49" charset="0"/>
              </a:rPr>
              <a:t>Note that we can write:  </a:t>
            </a:r>
            <a:r>
              <a:rPr lang="en-US" sz="2000" dirty="0" err="1" smtClean="0">
                <a:solidFill>
                  <a:srgbClr val="0070C0"/>
                </a:solidFill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[] a = {2,3,4};</a:t>
            </a:r>
          </a:p>
          <a:p>
            <a:r>
              <a:rPr lang="en-US" sz="2000" dirty="0" smtClean="0">
                <a:cs typeface="Courier New" pitchFamily="49" charset="0"/>
              </a:rPr>
              <a:t>However, when passing a freshly made array to a method, we need to use the syntax:  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m(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new </a:t>
            </a:r>
            <a:r>
              <a:rPr lang="en-US" sz="2000" dirty="0" err="1" smtClean="0">
                <a:solidFill>
                  <a:srgbClr val="FF0000"/>
                </a:solidFill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[]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 {2,3,4})</a:t>
            </a:r>
          </a:p>
          <a:p>
            <a:r>
              <a:rPr lang="en-US" sz="2000" dirty="0" smtClean="0">
                <a:cs typeface="Courier New" pitchFamily="49" charset="0"/>
              </a:rPr>
              <a:t>An array without a name is referred to as an 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anonymous array</a:t>
            </a:r>
            <a:r>
              <a:rPr lang="en-US" sz="2000" dirty="0" smtClean="0">
                <a:cs typeface="Courier New" pitchFamily="49" charset="0"/>
              </a:rPr>
              <a:t>.</a:t>
            </a:r>
            <a:endParaRPr lang="en-US" sz="16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6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</a:t>
            </a:r>
            <a:r>
              <a:rPr lang="en-US" dirty="0" err="1" smtClean="0">
                <a:solidFill>
                  <a:srgbClr val="0070C0"/>
                </a:solidFill>
              </a:rPr>
              <a:t>Yahtzee</a:t>
            </a:r>
            <a:r>
              <a:rPr lang="en-US" dirty="0" smtClean="0">
                <a:solidFill>
                  <a:srgbClr val="0070C0"/>
                </a:solidFill>
              </a:rPr>
              <a:t> Run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Your dice are: 3,2,5,5,1</a:t>
            </a:r>
          </a:p>
          <a:p>
            <a:pPr marL="0" indent="0">
              <a:buNone/>
            </a:pPr>
            <a:r>
              <a:rPr lang="en-US" sz="2400" dirty="0"/>
              <a:t>Which dice do you want to </a:t>
            </a:r>
            <a:r>
              <a:rPr lang="en-US" sz="2400" dirty="0" smtClean="0"/>
              <a:t>reroll: </a:t>
            </a:r>
            <a:r>
              <a:rPr lang="en-US" sz="2400" dirty="0" smtClean="0">
                <a:solidFill>
                  <a:srgbClr val="FF0000"/>
                </a:solidFill>
              </a:rPr>
              <a:t>1 2 5</a:t>
            </a:r>
          </a:p>
          <a:p>
            <a:pPr marL="0" indent="0">
              <a:buNone/>
            </a:pPr>
            <a:r>
              <a:rPr lang="en-US" sz="2400" dirty="0" smtClean="0"/>
              <a:t>Your </a:t>
            </a:r>
            <a:r>
              <a:rPr lang="en-US" sz="2400" dirty="0"/>
              <a:t>dice are: 6,5,5,5,4</a:t>
            </a:r>
          </a:p>
          <a:p>
            <a:pPr marL="0" indent="0">
              <a:buNone/>
            </a:pPr>
            <a:r>
              <a:rPr lang="en-US" sz="2400" dirty="0"/>
              <a:t>Which dice do you want to </a:t>
            </a:r>
            <a:r>
              <a:rPr lang="en-US" sz="2400" dirty="0" smtClean="0"/>
              <a:t>reroll: </a:t>
            </a:r>
            <a:r>
              <a:rPr lang="en-US" sz="2400" dirty="0" smtClean="0">
                <a:solidFill>
                  <a:srgbClr val="FF0000"/>
                </a:solidFill>
              </a:rPr>
              <a:t>1 5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Your dice are: 5,5,5,5,5</a:t>
            </a:r>
          </a:p>
          <a:p>
            <a:pPr marL="0" indent="0">
              <a:buNone/>
            </a:pPr>
            <a:r>
              <a:rPr lang="en-US" sz="2400" dirty="0"/>
              <a:t>You got </a:t>
            </a:r>
            <a:r>
              <a:rPr lang="en-US" sz="2400" dirty="0" err="1"/>
              <a:t>Yahtzee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280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Parsing Input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Parsing</a:t>
            </a:r>
            <a:r>
              <a:rPr lang="en-US" sz="2200" dirty="0" smtClean="0"/>
              <a:t> is the process of transforming (or breaking down) text into smaller data items (e.g., integers).</a:t>
            </a:r>
          </a:p>
          <a:p>
            <a:r>
              <a:rPr lang="en-US" sz="2200" dirty="0" smtClean="0"/>
              <a:t>In our case, we want to transform a string into an array of integers.</a:t>
            </a:r>
          </a:p>
          <a:p>
            <a:r>
              <a:rPr lang="en-US" sz="2200" dirty="0" smtClean="0"/>
              <a:t>The </a:t>
            </a:r>
            <a:r>
              <a:rPr lang="en-US" sz="2200" dirty="0" err="1" smtClean="0">
                <a:solidFill>
                  <a:srgbClr val="FF0000"/>
                </a:solidFill>
              </a:rPr>
              <a:t>StringTokenizer</a:t>
            </a:r>
            <a:r>
              <a:rPr lang="en-US" sz="2200" dirty="0" smtClean="0"/>
              <a:t> class that is part of Java can be used.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convert(String s) 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countTokens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while(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hasMoreTokens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a[i++]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st.nextToken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a;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132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Explained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("2 3 4"); </a:t>
            </a:r>
            <a:r>
              <a:rPr lang="en-US" sz="2400" dirty="0" smtClean="0">
                <a:cs typeface="Courier New" pitchFamily="49" charset="0"/>
              </a:rPr>
              <a:t>creates a string </a:t>
            </a:r>
            <a:r>
              <a:rPr lang="en-US" sz="2400" dirty="0" err="1" smtClean="0">
                <a:cs typeface="Courier New" pitchFamily="49" charset="0"/>
              </a:rPr>
              <a:t>tokenizer</a:t>
            </a:r>
            <a:r>
              <a:rPr lang="en-US" sz="2400" dirty="0" smtClean="0">
                <a:cs typeface="Courier New" pitchFamily="49" charset="0"/>
              </a:rPr>
              <a:t> from the string.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st.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countTokens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Returns the number of tokens.  By default, tokens are separated using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delimiters</a:t>
            </a:r>
            <a:r>
              <a:rPr lang="en-US" sz="2400" dirty="0" smtClean="0">
                <a:cs typeface="Courier New" pitchFamily="49" charset="0"/>
              </a:rPr>
              <a:t>, such as space and new line.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st.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nextToken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>
                <a:cs typeface="Courier New" pitchFamily="49" charset="0"/>
              </a:rPr>
              <a:t>Returns the next token of the string as a string.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st.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hasMoreTokens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>
                <a:cs typeface="Courier New" pitchFamily="49" charset="0"/>
              </a:rPr>
              <a:t>Returns true if there are more tokens.</a:t>
            </a:r>
          </a:p>
          <a:p>
            <a:endParaRPr lang="en-US" sz="2400" dirty="0" smtClean="0"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72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Converting Strings to Integers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StringTokenizer</a:t>
            </a:r>
            <a:r>
              <a:rPr lang="en-US" sz="2400" dirty="0" smtClean="0"/>
              <a:t> simply breaks down the string into smaller strings (a.k.a., </a:t>
            </a:r>
            <a:r>
              <a:rPr lang="en-US" sz="2400" dirty="0" smtClean="0">
                <a:solidFill>
                  <a:srgbClr val="FF0000"/>
                </a:solidFill>
              </a:rPr>
              <a:t>tokens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We then need to covert these strings to integers.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Integer.parseInt</a:t>
            </a:r>
            <a:r>
              <a:rPr lang="en-US" sz="2400" dirty="0" smtClean="0">
                <a:solidFill>
                  <a:srgbClr val="FF0000"/>
                </a:solidFill>
              </a:rPr>
              <a:t>("23") </a:t>
            </a:r>
            <a:r>
              <a:rPr lang="en-US" sz="2400" dirty="0" smtClean="0"/>
              <a:t>will convert the string to the integer 23.</a:t>
            </a:r>
          </a:p>
          <a:p>
            <a:r>
              <a:rPr lang="en-US" sz="2400" dirty="0" smtClean="0"/>
              <a:t>Similarly, </a:t>
            </a:r>
            <a:r>
              <a:rPr lang="en-US" sz="2400" dirty="0" err="1" smtClean="0">
                <a:solidFill>
                  <a:srgbClr val="FF0000"/>
                </a:solidFill>
              </a:rPr>
              <a:t>Double.pareseDouble</a:t>
            </a:r>
            <a:r>
              <a:rPr lang="en-US" sz="2400" dirty="0" smtClean="0">
                <a:solidFill>
                  <a:srgbClr val="FF0000"/>
                </a:solidFill>
              </a:rPr>
              <a:t>("23.233") </a:t>
            </a:r>
            <a:r>
              <a:rPr lang="en-US" sz="2400" dirty="0" smtClean="0"/>
              <a:t>converts a string to a double.</a:t>
            </a:r>
          </a:p>
          <a:p>
            <a:r>
              <a:rPr lang="en-US" sz="2400" dirty="0" smtClean="0"/>
              <a:t>Of course, </a:t>
            </a:r>
            <a:r>
              <a:rPr lang="en-US" sz="2400" dirty="0" err="1" smtClean="0">
                <a:solidFill>
                  <a:srgbClr val="0070C0"/>
                </a:solidFill>
              </a:rPr>
              <a:t>Integer.pareseInt</a:t>
            </a:r>
            <a:r>
              <a:rPr lang="en-US" sz="2400" dirty="0" smtClean="0">
                <a:solidFill>
                  <a:srgbClr val="0070C0"/>
                </a:solidFill>
              </a:rPr>
              <a:t>("</a:t>
            </a:r>
            <a:r>
              <a:rPr lang="en-US" sz="2400" dirty="0">
                <a:solidFill>
                  <a:srgbClr val="0070C0"/>
                </a:solidFill>
              </a:rPr>
              <a:t>23.233</a:t>
            </a:r>
            <a:r>
              <a:rPr lang="en-US" sz="2400" dirty="0" smtClean="0">
                <a:solidFill>
                  <a:srgbClr val="0070C0"/>
                </a:solidFill>
              </a:rPr>
              <a:t>") </a:t>
            </a:r>
            <a:r>
              <a:rPr lang="en-US" sz="2400" dirty="0" smtClean="0"/>
              <a:t>will generate an exception.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7385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Checking for </a:t>
            </a:r>
            <a:r>
              <a:rPr lang="en-US" dirty="0" err="1" smtClean="0">
                <a:solidFill>
                  <a:srgbClr val="0070C0"/>
                </a:solidFill>
              </a:rPr>
              <a:t>Yahtzee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05" y="1295400"/>
            <a:ext cx="58368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NUMBER_OF_DICE;i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if(dice[i] != dice[0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122" y="3886603"/>
            <a:ext cx="87318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NUMBER_OF_DICE;i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if(dice[i] != dice[0]){ //evidence that dice are different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7668" y="2971800"/>
            <a:ext cx="380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is the correct version?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7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ne dimensional arrays</a:t>
            </a:r>
          </a:p>
          <a:p>
            <a:r>
              <a:rPr lang="en-US" dirty="0" smtClean="0"/>
              <a:t>Ragged arrays</a:t>
            </a:r>
          </a:p>
          <a:p>
            <a:r>
              <a:rPr lang="en-US" dirty="0" smtClean="0"/>
              <a:t>Deep vs. shallow copy</a:t>
            </a:r>
          </a:p>
          <a:p>
            <a:r>
              <a:rPr lang="en-US" dirty="0" smtClean="0"/>
              <a:t>Deep vs. shallow comparison</a:t>
            </a:r>
          </a:p>
          <a:p>
            <a:r>
              <a:rPr lang="en-US" dirty="0" smtClean="0"/>
              <a:t>The Trading Game (revisited)</a:t>
            </a:r>
          </a:p>
          <a:p>
            <a:r>
              <a:rPr lang="en-US" dirty="0" smtClean="0"/>
              <a:t>Two-dimensional arrays</a:t>
            </a:r>
          </a:p>
          <a:p>
            <a:r>
              <a:rPr lang="en-US" dirty="0" smtClean="0"/>
              <a:t>Variable-argument methods</a:t>
            </a:r>
          </a:p>
          <a:p>
            <a:r>
              <a:rPr lang="en-US" dirty="0" smtClean="0"/>
              <a:t>Command line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82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Converting the Dice to a String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Every method should do one thing. Creating a method that converts the dice to a string and prints them is a bad idea (not reusable). Therefore, we will create a method that only converts the to dice to a string.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05200"/>
            <a:ext cx="63401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String result="Your dice are: 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i=0; i &lt; NUMBER_OF_DICE;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result + =dice[i]+" 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012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for-each</a:t>
            </a:r>
            <a:r>
              <a:rPr lang="en-US" dirty="0" smtClean="0">
                <a:solidFill>
                  <a:srgbClr val="0070C0"/>
                </a:solidFill>
              </a:rPr>
              <a:t> for Loop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Every time we iterate through an array, we use the following general syntax: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i=0; i &lt;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NUMBER_OF_ELEMENTS;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i++){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do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something with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element[i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400" dirty="0" smtClean="0">
                <a:cs typeface="Courier New" pitchFamily="49" charset="0"/>
              </a:rPr>
              <a:t>Since this is such a common scenario, Java provides a shortcut. For example, 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diceToString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method can be rewritten as follows.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static String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result="Your dice are: ";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el: dice){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 el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+" ";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} //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+= is used to concatenate to existing string</a:t>
            </a: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46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for-each</a:t>
            </a:r>
            <a:r>
              <a:rPr lang="en-US" dirty="0">
                <a:solidFill>
                  <a:srgbClr val="0070C0"/>
                </a:solidFill>
              </a:rPr>
              <a:t> for </a:t>
            </a:r>
            <a:r>
              <a:rPr lang="en-US" dirty="0" smtClean="0">
                <a:solidFill>
                  <a:srgbClr val="0070C0"/>
                </a:solidFill>
              </a:rPr>
              <a:t>Loop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</a:t>
            </a:r>
            <a:r>
              <a:rPr lang="en-US" sz="2400" dirty="0" smtClean="0">
                <a:solidFill>
                  <a:srgbClr val="0070C0"/>
                </a:solidFill>
              </a:rPr>
              <a:t>for(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>
                <a:solidFill>
                  <a:srgbClr val="0070C0"/>
                </a:solidFill>
              </a:rPr>
              <a:t> i: a) { ... }</a:t>
            </a:r>
          </a:p>
          <a:p>
            <a:r>
              <a:rPr lang="en-US" sz="2400" dirty="0" smtClean="0"/>
              <a:t>The variable </a:t>
            </a:r>
            <a:r>
              <a:rPr lang="en-US" sz="2400" dirty="0" smtClean="0">
                <a:solidFill>
                  <a:srgbClr val="0070C0"/>
                </a:solidFill>
              </a:rPr>
              <a:t>i </a:t>
            </a:r>
            <a:r>
              <a:rPr lang="en-US" sz="2400" dirty="0" smtClean="0"/>
              <a:t>iterates over all the elements of the array.</a:t>
            </a:r>
          </a:p>
          <a:p>
            <a:r>
              <a:rPr lang="en-US" sz="2400" dirty="0" smtClean="0"/>
              <a:t>For example, if </a:t>
            </a:r>
            <a:r>
              <a:rPr lang="en-US" sz="2400" dirty="0" smtClean="0">
                <a:solidFill>
                  <a:srgbClr val="0070C0"/>
                </a:solidFill>
              </a:rPr>
              <a:t>a = {2,3,8}</a:t>
            </a:r>
            <a:r>
              <a:rPr lang="en-US" sz="2400" dirty="0" smtClean="0"/>
              <a:t>, then in the first iteration of the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</a:t>
            </a:r>
            <a:r>
              <a:rPr lang="en-US" sz="2400" dirty="0" smtClean="0">
                <a:solidFill>
                  <a:srgbClr val="0070C0"/>
                </a:solidFill>
              </a:rPr>
              <a:t>i =2</a:t>
            </a:r>
            <a:r>
              <a:rPr lang="en-US" sz="2400" dirty="0" smtClean="0"/>
              <a:t>, in the second </a:t>
            </a:r>
            <a:r>
              <a:rPr lang="en-US" sz="2400" dirty="0" smtClean="0">
                <a:solidFill>
                  <a:srgbClr val="0070C0"/>
                </a:solidFill>
              </a:rPr>
              <a:t>i = 3</a:t>
            </a:r>
            <a:r>
              <a:rPr lang="en-US" sz="2400" dirty="0" smtClean="0"/>
              <a:t>, and </a:t>
            </a:r>
            <a:r>
              <a:rPr lang="en-US" sz="2400" smtClean="0"/>
              <a:t>the in third </a:t>
            </a:r>
            <a:r>
              <a:rPr lang="en-US" sz="2400" dirty="0" smtClean="0">
                <a:solidFill>
                  <a:srgbClr val="0070C0"/>
                </a:solidFill>
              </a:rPr>
              <a:t>i = 8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We do not have to deal with indices.</a:t>
            </a:r>
          </a:p>
          <a:p>
            <a:r>
              <a:rPr lang="en-US" sz="2400" dirty="0" smtClean="0"/>
              <a:t>A for-each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</a:t>
            </a:r>
            <a:r>
              <a:rPr lang="en-US" sz="2400" dirty="0" smtClean="0">
                <a:solidFill>
                  <a:srgbClr val="FF0000"/>
                </a:solidFill>
              </a:rPr>
              <a:t>should not be used </a:t>
            </a:r>
            <a:r>
              <a:rPr lang="en-US" sz="2400" dirty="0" smtClean="0"/>
              <a:t>when:</a:t>
            </a:r>
          </a:p>
          <a:p>
            <a:pPr lvl="1"/>
            <a:r>
              <a:rPr lang="en-US" sz="2400" dirty="0" smtClean="0"/>
              <a:t>the elements of the array are modified</a:t>
            </a:r>
          </a:p>
          <a:p>
            <a:pPr lvl="1"/>
            <a:r>
              <a:rPr lang="en-US" sz="2400" dirty="0" smtClean="0"/>
              <a:t>we need access to the index of an element</a:t>
            </a:r>
          </a:p>
          <a:p>
            <a:r>
              <a:rPr lang="en-US" sz="2400" dirty="0" smtClean="0"/>
              <a:t>When we just read the content of the array sequentially without needing to use the index of an element, the for-each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is preferred to the regular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0903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This </a:t>
            </a: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>
                <a:solidFill>
                  <a:srgbClr val="0070C0"/>
                </a:solidFill>
              </a:rPr>
              <a:t>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i:a){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console.nextInt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+mj-lt"/>
                <a:cs typeface="Courier New" pitchFamily="49" charset="0"/>
              </a:rPr>
              <a:t>Why?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7DA276-5264-4099-8501-C5A15E341652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2829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8184" y="-24008"/>
            <a:ext cx="95531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NUMBER_OF_DICE = 5;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NUM_REROLLS = 2;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dice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[NUMBER_OF_DICE];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NUM_REROLLS; i++){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()){ // no need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continue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("Which dice do you want to reroll: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(convert(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())); //reads the dice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 reroll and rerolls them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//prints the dice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got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("Sorry, better luck next time!");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059173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19205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public static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String result = "Your dice are: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el : dice)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result += el + "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el: dice)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(el != dice[0])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dice[i - 1]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848141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680186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NUMBER_OF_DICE;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dice[i]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 6 + 1);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convert(String s)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st.countTokens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()];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st.hasMoreTokens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a[i++]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st.nextToken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a;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4834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About the </a:t>
            </a:r>
            <a:r>
              <a:rPr lang="en-US" dirty="0" err="1" smtClean="0">
                <a:solidFill>
                  <a:srgbClr val="0070C0"/>
                </a:solidFill>
              </a:rPr>
              <a:t>Yahtzee</a:t>
            </a:r>
            <a:r>
              <a:rPr lang="en-US" dirty="0" smtClean="0">
                <a:solidFill>
                  <a:srgbClr val="0070C0"/>
                </a:solidFill>
              </a:rPr>
              <a:t> Program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Clean design: all methods are simple and perform a single task.</a:t>
            </a:r>
          </a:p>
          <a:p>
            <a:r>
              <a:rPr lang="en-US" sz="2400" dirty="0" smtClean="0"/>
              <a:t>Complex methods are broken down into simpler methods.</a:t>
            </a:r>
          </a:p>
          <a:p>
            <a:r>
              <a:rPr lang="en-US" sz="2400" dirty="0" smtClean="0"/>
              <a:t>One disadvantage is that the array of dice is a global variable.</a:t>
            </a:r>
          </a:p>
          <a:p>
            <a:r>
              <a:rPr lang="en-US" sz="2400" dirty="0" smtClean="0"/>
              <a:t>For example, the method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getRandomDiceValue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does not need access to the array, but it has access anyway.</a:t>
            </a:r>
          </a:p>
          <a:p>
            <a:r>
              <a:rPr lang="en-US" sz="2400" dirty="0" smtClean="0"/>
              <a:t>An alternative is to declare the array inside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 and send it as a parameter to </a:t>
            </a:r>
            <a:r>
              <a:rPr lang="en-US" sz="2400" dirty="0" smtClean="0"/>
              <a:t>the methods that need it.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4050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Sending Arrays to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Unlike variables of primitive types, </a:t>
            </a:r>
            <a:r>
              <a:rPr lang="en-US" sz="2400" dirty="0" smtClean="0">
                <a:solidFill>
                  <a:srgbClr val="FF0000"/>
                </a:solidFill>
              </a:rPr>
              <a:t>methods can change the value of an array </a:t>
            </a:r>
            <a:r>
              <a:rPr lang="en-US" sz="2400" dirty="0" smtClean="0"/>
              <a:t>that is sent as input.</a:t>
            </a:r>
          </a:p>
          <a:p>
            <a:r>
              <a:rPr lang="en-US" sz="2400" dirty="0" smtClean="0"/>
              <a:t>The reason is that </a:t>
            </a:r>
            <a:r>
              <a:rPr lang="en-US" sz="2400" dirty="0" smtClean="0">
                <a:solidFill>
                  <a:srgbClr val="FF0000"/>
                </a:solidFill>
              </a:rPr>
              <a:t>the address of the array </a:t>
            </a:r>
            <a:r>
              <a:rPr lang="en-US" sz="2400" dirty="0" smtClean="0"/>
              <a:t>and not the actual array </a:t>
            </a:r>
            <a:r>
              <a:rPr lang="en-US" sz="2400" dirty="0" smtClean="0">
                <a:solidFill>
                  <a:srgbClr val="FF0000"/>
                </a:solidFill>
              </a:rPr>
              <a:t>is sent to the method</a:t>
            </a:r>
            <a:r>
              <a:rPr lang="en-US" sz="2400" dirty="0" smtClean="0"/>
              <a:t>. This address does not change during the execution of the method. However, the content that is stored at this address can change.</a:t>
            </a:r>
          </a:p>
          <a:p>
            <a:r>
              <a:rPr lang="en-US" sz="2400" dirty="0" smtClean="0"/>
              <a:t>Next, we show an example of how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 can be rewritten if the </a:t>
            </a:r>
            <a:r>
              <a:rPr lang="en-US" sz="2400" dirty="0" smtClean="0">
                <a:solidFill>
                  <a:srgbClr val="0070C0"/>
                </a:solidFill>
              </a:rPr>
              <a:t>dice</a:t>
            </a:r>
            <a:r>
              <a:rPr lang="en-US" sz="2400" dirty="0" smtClean="0"/>
              <a:t> array is defined inside the method.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2720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307"/>
            <a:ext cx="9601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[NUMBER_OF_DICE]; // the dice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NUM_REROLLS;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 {// if we got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Yahtzee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("Which dice do you want to reroll: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,convert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(dice));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got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("Sorry, better luck next time!");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078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Yahtzee</a:t>
            </a:r>
            <a:r>
              <a:rPr lang="en-US" dirty="0" smtClean="0">
                <a:solidFill>
                  <a:srgbClr val="0070C0"/>
                </a:solidFill>
              </a:rPr>
              <a:t>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76401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old version: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d2 , d3 , d4 , d5 ;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//the five dice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version: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dice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35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New Implementation of </a:t>
            </a:r>
            <a:r>
              <a:rPr lang="en-US" sz="3600" dirty="0" err="1" smtClean="0">
                <a:solidFill>
                  <a:srgbClr val="FF0000"/>
                </a:solidFill>
              </a:rPr>
              <a:t>rollDice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Method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69557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d)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NUMBER_OF_DICE;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d[i]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34" y="37338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d3,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d4){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d0=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d1=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d2=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d3=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d4=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4657129"/>
            <a:ext cx="210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Does not work!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86200" y="4887961"/>
            <a:ext cx="19050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165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Alternative Implementation of </a:t>
            </a:r>
            <a:r>
              <a:rPr lang="en-US" sz="3200" dirty="0" err="1" smtClean="0">
                <a:solidFill>
                  <a:srgbClr val="FF0000"/>
                </a:solidFill>
              </a:rPr>
              <a:t>rollDice</a:t>
            </a:r>
            <a:r>
              <a:rPr lang="en-US" sz="3200" dirty="0" smtClean="0">
                <a:solidFill>
                  <a:srgbClr val="0070C0"/>
                </a:solidFill>
              </a:rPr>
              <a:t> method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695575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[NUMBER_OF_DICE];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NUMBER_OF_DICE;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d[i]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267200"/>
            <a:ext cx="82943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Better implementation because it makes it obvious that the </a:t>
            </a:r>
          </a:p>
          <a:p>
            <a:r>
              <a:rPr lang="en-US" sz="2400" dirty="0" smtClean="0"/>
              <a:t>method</a:t>
            </a:r>
            <a:r>
              <a:rPr lang="en-US" sz="2400" dirty="0"/>
              <a:t> </a:t>
            </a:r>
            <a:r>
              <a:rPr lang="en-US" sz="2400" dirty="0" smtClean="0"/>
              <a:t>changes the value of the array.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the previous implementation, it is not immediately obvious </a:t>
            </a:r>
          </a:p>
          <a:p>
            <a:r>
              <a:rPr lang="en-US" sz="2400" dirty="0" smtClean="0"/>
              <a:t>(to a human reader)  that the method changes the input array.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376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Deep versus Shallow Array Copy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476855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a[]=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{2,234,14,12,23,2};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b[]=new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[6];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b=a;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b[3]=7;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(a[3]);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We expect that 12 will be printed.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However, the number 7 is printed.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reason is that the two arrays are one and the same.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01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Shallow Array Copy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0" y="1143000"/>
            <a:ext cx="6311085" cy="37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016472"/>
            <a:ext cx="84146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Shallow copy is when we change the actual address of an</a:t>
            </a:r>
          </a:p>
          <a:p>
            <a:r>
              <a:rPr lang="en-US" sz="2400" dirty="0" smtClean="0"/>
              <a:t>array variable.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result is </a:t>
            </a:r>
            <a:r>
              <a:rPr lang="en-US" sz="2400" dirty="0" smtClean="0">
                <a:solidFill>
                  <a:srgbClr val="FF0000"/>
                </a:solidFill>
              </a:rPr>
              <a:t>two variables pointing to the same array</a:t>
            </a:r>
            <a:r>
              <a:rPr lang="en-US" sz="2400" dirty="0" smtClean="0"/>
              <a:t>. Changing</a:t>
            </a:r>
          </a:p>
          <a:p>
            <a:r>
              <a:rPr lang="en-US" sz="2400" dirty="0" smtClean="0"/>
              <a:t>an element of one array changes it in the other array as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780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Deep Array Copy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" y="1524000"/>
            <a:ext cx="680186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a[]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{2,234,14,12,23,2};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b[] =new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[6];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b[i] = a[i];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b[3]=7;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(a[3]);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5410200"/>
            <a:ext cx="775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elements are copied one by 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Changing an element in one array will not affect the other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array.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86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Arrays.copyOf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866141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a[]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{2,234,14,12,23,2};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b[]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Arrays.copyOf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b[3]=7;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(a[3]);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Arrays.copyOf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performs deep copy (equivalent to using 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for</a:t>
            </a:r>
          </a:p>
          <a:p>
            <a:r>
              <a:rPr lang="en-US" sz="2400" dirty="0" smtClean="0">
                <a:cs typeface="Courier New" pitchFamily="49" charset="0"/>
              </a:rPr>
              <a:t>loop).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Deep copy is almost always preferred because we do not have to </a:t>
            </a:r>
          </a:p>
          <a:p>
            <a:r>
              <a:rPr lang="en-US" sz="2400" dirty="0" smtClean="0">
                <a:cs typeface="Courier New" pitchFamily="49" charset="0"/>
              </a:rPr>
              <a:t>worry about undesirable behavior (i.e., changing one array affecting</a:t>
            </a:r>
          </a:p>
          <a:p>
            <a:r>
              <a:rPr lang="en-US" sz="2400" dirty="0" smtClean="0">
                <a:cs typeface="Courier New" pitchFamily="49" charset="0"/>
              </a:rPr>
              <a:t>the other). 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87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Deep versus Shallow Array Comparison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{2,234,14,12,23,2}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b = {2,234,14,12,23,2}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(a==b);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code compares the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addresses </a:t>
            </a:r>
            <a:r>
              <a:rPr lang="en-US" sz="2400" dirty="0" smtClean="0">
                <a:cs typeface="Courier New" pitchFamily="49" charset="0"/>
              </a:rPr>
              <a:t>of the arrays,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not the content</a:t>
            </a:r>
          </a:p>
          <a:p>
            <a:r>
              <a:rPr lang="en-US" sz="2400" dirty="0" smtClean="0">
                <a:cs typeface="Courier New" pitchFamily="49" charset="0"/>
              </a:rPr>
              <a:t>of the arrays.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Therefore, the program will print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false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This is called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shallow comparison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Alternatively,  we can use a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for</a:t>
            </a:r>
            <a:r>
              <a:rPr lang="en-US" sz="2400" dirty="0" smtClean="0">
                <a:cs typeface="Courier New" pitchFamily="49" charset="0"/>
              </a:rPr>
              <a:t> loop to compare the content </a:t>
            </a:r>
          </a:p>
          <a:p>
            <a:r>
              <a:rPr lang="en-US" sz="2400" dirty="0" smtClean="0">
                <a:cs typeface="Courier New" pitchFamily="49" charset="0"/>
              </a:rPr>
              <a:t>of the two arrays (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deep comparison</a:t>
            </a:r>
            <a:r>
              <a:rPr lang="en-US" sz="2400" dirty="0" smtClean="0">
                <a:cs typeface="Courier New" pitchFamily="49" charset="0"/>
              </a:rPr>
              <a:t>). 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15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Deep Comparison Example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25689"/>
            <a:ext cx="787908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{2,4,6,8,10};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b = {2,4,6,8,10};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(compare(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compare(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b){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if(a[i]!=b[i]){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1045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Arrays.equals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809811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{2,4,6,8,10};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b = {2,4,6,8,10};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(a, b));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Performs deep comparison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Equivalent to previous code (i.e., using a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for</a:t>
            </a:r>
            <a:r>
              <a:rPr lang="en-US" sz="2400" dirty="0" smtClean="0">
                <a:cs typeface="Courier New" pitchFamily="49" charset="0"/>
              </a:rPr>
              <a:t> loop to compare</a:t>
            </a:r>
          </a:p>
          <a:p>
            <a:r>
              <a:rPr lang="en-US" sz="2400" dirty="0" smtClean="0">
                <a:cs typeface="Courier New" pitchFamily="49" charset="0"/>
              </a:rPr>
              <a:t>the arrays).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54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Trading Game (revisited)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now create an array of products. In other words, the trader can buy more than just apples and pears.</a:t>
            </a:r>
          </a:p>
          <a:p>
            <a:r>
              <a:rPr lang="en-US" sz="2400" dirty="0" smtClean="0"/>
              <a:t>We will also create arrays that store the price for the products and the available inventory for each item.</a:t>
            </a:r>
          </a:p>
          <a:p>
            <a:r>
              <a:rPr lang="en-US" sz="2400" dirty="0" smtClean="0"/>
              <a:t>We </a:t>
            </a:r>
            <a:r>
              <a:rPr lang="en-US" sz="2400" dirty="0" smtClean="0"/>
              <a:t>will define the product names as a constant, which will allow us to easily modify the game and change the names of the products and the number of products.</a:t>
            </a:r>
          </a:p>
          <a:p>
            <a:r>
              <a:rPr lang="en-US" sz="2400" dirty="0" smtClean="0"/>
              <a:t>As before, the price of every product is determined randomly every day in the interval ($5,$15).</a:t>
            </a:r>
          </a:p>
          <a:p>
            <a:r>
              <a:rPr lang="en-US" sz="2400" dirty="0" smtClean="0"/>
              <a:t>We will simplify the menu. We will now have only 3 options: print information, buy product, and sell product.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408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Advantage of Arrays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Code is more compact and versatile (can make program with any number of dice).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old version: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d1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d2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d3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d4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d5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new version: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i=0; i &lt; 5; i++){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dice[i]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782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95629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TradingGameArrays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NUMBER_OF_DAYS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double BASE_PRICE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double VARIATION = 5;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double INITIAL_CASH = 100;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ITEM_COUNT 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final String[] item = new String[]{"apples",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					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pears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"};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double price[] = new double[ITEM_COUNT];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inventory[]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[ITEM_COUNT];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double cash = INITIAL_CASH;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day = 1; day &lt;= NUMBER_OF_DAYS; day++)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ITEM_COUNT;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price[i]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(BASE_PRICE, VARIATION);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("Day: " + day + " out of 10");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82488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" y="0"/>
            <a:ext cx="94211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choice;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do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choice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getChoice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switch (choice)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1: // Print cash balance and inventory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("Cash: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(cash));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ITEM_COUNT;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(item[i] + " inventory: " +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inventory[i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+ " Price: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(price[i]));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case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2: { //Buy Product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getProductID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(item[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"buy");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(!buy(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enough money");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013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3867"/>
            <a:ext cx="886973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case 3: {  // Sell Product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getProductID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(item[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"sell");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(!sell(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enough "+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item[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 while (choice != 4);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finished with:" +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(cash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("1. Print cash balance, inventory,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prices");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("2. Buy product");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("3. Sell product");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("4. I am done for today");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5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array of products, their prices, and inventory are defined as global variables.</a:t>
            </a:r>
          </a:p>
          <a:p>
            <a:r>
              <a:rPr lang="en-US" sz="2400" dirty="0" smtClean="0"/>
              <a:t>The number of trading days is also defined as a global variable.</a:t>
            </a:r>
          </a:p>
          <a:p>
            <a:r>
              <a:rPr lang="en-US" sz="2400" dirty="0" smtClean="0"/>
              <a:t>We compute the prices at the beginning of every day.</a:t>
            </a:r>
          </a:p>
          <a:p>
            <a:r>
              <a:rPr lang="en-US" sz="2400" dirty="0" smtClean="0"/>
              <a:t>Variable </a:t>
            </a:r>
            <a:r>
              <a:rPr lang="en-US" sz="2400" dirty="0" smtClean="0">
                <a:solidFill>
                  <a:srgbClr val="0070C0"/>
                </a:solidFill>
              </a:rPr>
              <a:t>choice</a:t>
            </a:r>
            <a:r>
              <a:rPr lang="en-US" sz="2400" dirty="0" smtClean="0"/>
              <a:t> needs to be defined before loop, why?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getProductID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>
                <a:solidFill>
                  <a:srgbClr val="0070C0"/>
                </a:solidFill>
              </a:rPr>
              <a:t>getQuantity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methods get from the user the id of the product (i.e., index in array) and quantity.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buy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sell </a:t>
            </a:r>
            <a:r>
              <a:rPr lang="en-US" sz="2400" dirty="0" smtClean="0"/>
              <a:t>methods preform the transaction. Return true if transaction is successful.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currencyFormatter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prints price as a currency, e.g. $23.34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1723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05000"/>
            <a:ext cx="710963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getProductID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String 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while (true)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product name: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(item[i].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return i;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getPrdocuctID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84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buy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sell </a:t>
            </a:r>
            <a:r>
              <a:rPr lang="en-US" dirty="0" smtClean="0">
                <a:solidFill>
                  <a:srgbClr val="0070C0"/>
                </a:solidFill>
              </a:rPr>
              <a:t>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1"/>
            <a:ext cx="1005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sell(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(amount &gt; inventory[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cash += amount * price[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inventory[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-= amount;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buy(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(amount * price[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&lt; cash)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cash -= amount * price[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inventory[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+= amount;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1494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currencyFormatter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Method (same as before)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86" y="1752600"/>
            <a:ext cx="911018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(double amount)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myFormatter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("$###,###.00");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myFormatter.format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(amount);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2897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Two-Dimensional Arrays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556375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Two-Dimensional </a:t>
            </a:r>
            <a:r>
              <a:rPr lang="en-US" dirty="0" smtClean="0">
                <a:solidFill>
                  <a:srgbClr val="0070C0"/>
                </a:solidFill>
              </a:rPr>
              <a:t>Arrays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To create a 10x10 array: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board[][]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[10][10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counting always starts at 0!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a[row][column] = value;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board[3][3]=true;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board[3][4]=true;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board[3][5]=true;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board[3][6]=true;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59040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5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Two-Dimensional Array Implementation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They are implemented in Java as an array of arrays.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60324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[][] table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[3][];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0; row &lt;= 2; row 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table[row]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[row +1];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 = 0;col &lt; row+1; col++){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table[row][col]=col+1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5771"/>
            <a:ext cx="3777343" cy="221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95800"/>
            <a:ext cx="615303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Getting Random Dice Value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()*6+1);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Method does exactly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one thing</a:t>
            </a:r>
            <a:r>
              <a:rPr lang="en-US" sz="2400" dirty="0" smtClean="0">
                <a:cs typeface="Courier New" pitchFamily="49" charset="0"/>
              </a:rPr>
              <a:t>: gets a random value between 1 and 6.</a:t>
            </a:r>
          </a:p>
          <a:p>
            <a:r>
              <a:rPr lang="en-US" sz="2400" dirty="0" smtClean="0">
                <a:cs typeface="Courier New" pitchFamily="49" charset="0"/>
              </a:rPr>
              <a:t>Result is casted back to an integer.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974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Ragged Arrays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 row can have different number of columns.</a:t>
            </a:r>
          </a:p>
          <a:p>
            <a:r>
              <a:rPr lang="en-US" sz="2400" dirty="0" smtClean="0"/>
              <a:t>Used to save space (we allocate only as many cells as needed at every row).</a:t>
            </a:r>
          </a:p>
          <a:p>
            <a:r>
              <a:rPr lang="en-US" sz="2400" dirty="0" smtClean="0"/>
              <a:t>We can use </a:t>
            </a:r>
            <a:r>
              <a:rPr lang="en-US" sz="2400" dirty="0" err="1" smtClean="0">
                <a:solidFill>
                  <a:srgbClr val="0070C0"/>
                </a:solidFill>
              </a:rPr>
              <a:t>row.length</a:t>
            </a:r>
            <a:r>
              <a:rPr lang="en-US" sz="2400" dirty="0" smtClean="0"/>
              <a:t> to get the number of cells in a given roll.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array.length</a:t>
            </a:r>
            <a:r>
              <a:rPr lang="en-US" sz="2400" dirty="0" smtClean="0"/>
              <a:t> returns the number of rows in the array.</a:t>
            </a:r>
          </a:p>
          <a:p>
            <a:r>
              <a:rPr lang="en-US" sz="2400" dirty="0" smtClean="0"/>
              <a:t>Creating a ragged array directly: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[][] table = {{1},{1,2},{1,2,3}};</a:t>
            </a:r>
          </a:p>
        </p:txBody>
      </p:sp>
    </p:spTree>
    <p:extLst>
      <p:ext uri="{BB962C8B-B14F-4D97-AF65-F5344CB8AC3E}">
        <p14:creationId xmlns:p14="http://schemas.microsoft.com/office/powerpoint/2010/main" val="7399721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Sum of Numbers in Array (possibly ragged)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77251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[][] a){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0; row &lt;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row++){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 = 0; col &lt;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a[row].length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col++){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sum += a[row][col];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sum;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3810000"/>
            <a:ext cx="526297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[][] a){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row: a){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element: row){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sum += element;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sum;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8501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Three-Dimensional Array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63880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[][][] table;</a:t>
            </a:r>
          </a:p>
          <a:p>
            <a:r>
              <a:rPr lang="en-US" sz="2400" dirty="0" smtClean="0"/>
              <a:t>Can have an array of any size.</a:t>
            </a:r>
          </a:p>
          <a:p>
            <a:r>
              <a:rPr lang="en-US" sz="2400" dirty="0" smtClean="0">
                <a:cs typeface="Courier New" pitchFamily="49" charset="0"/>
              </a:rPr>
              <a:t>use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table[2][3][5] </a:t>
            </a:r>
            <a:r>
              <a:rPr lang="en-US" sz="2400" dirty="0" smtClean="0">
                <a:cs typeface="Courier New" pitchFamily="49" charset="0"/>
              </a:rPr>
              <a:t>to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access an element.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[][][] a){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 =0;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[][] plane: a){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row: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plane){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element: row){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sum += element;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return sum;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2905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Variable Argument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... strings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result = "";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for(String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s: strings){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+= s;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/>
              <a:t>Possible calls: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cat","dog","apple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(a); </a:t>
            </a:r>
            <a:r>
              <a:rPr lang="en-US" sz="2400" dirty="0" smtClean="0"/>
              <a:t>// where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 is an array of Strings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03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Command Line Arguments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String result="";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for(String 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result+=s;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Example use: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c:/&gt;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Concat.java </a:t>
            </a:r>
            <a:r>
              <a:rPr lang="en-US" sz="2400" dirty="0" smtClean="0">
                <a:cs typeface="Courier New" pitchFamily="49" charset="0"/>
              </a:rPr>
              <a:t>&lt;- creates the .class files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c:/&gt; java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Hi There! </a:t>
            </a:r>
            <a:r>
              <a:rPr lang="en-US" sz="2400" dirty="0" smtClean="0">
                <a:cs typeface="Courier New" pitchFamily="49" charset="0"/>
              </a:rPr>
              <a:t>&lt;- runs the program with</a:t>
            </a: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arguments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3362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One-Dimensional Arrays.</a:t>
            </a:r>
          </a:p>
          <a:p>
            <a:r>
              <a:rPr lang="en-US" sz="2400" dirty="0" smtClean="0"/>
              <a:t>Arrays are useful for allocating space for a </a:t>
            </a:r>
            <a:r>
              <a:rPr lang="en-US" sz="2400" dirty="0" smtClean="0">
                <a:solidFill>
                  <a:srgbClr val="FF0000"/>
                </a:solidFill>
              </a:rPr>
              <a:t>number of elements of the same type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Once an array is created, its </a:t>
            </a:r>
            <a:r>
              <a:rPr lang="en-US" sz="2400" dirty="0" smtClean="0">
                <a:solidFill>
                  <a:srgbClr val="FF0000"/>
                </a:solidFill>
              </a:rPr>
              <a:t>size cannot be changed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Two-Dimensional Arrays (</a:t>
            </a:r>
            <a:r>
              <a:rPr lang="en-US" sz="2400" dirty="0" smtClean="0">
                <a:solidFill>
                  <a:srgbClr val="FF0000"/>
                </a:solidFill>
              </a:rPr>
              <a:t>an array of arrays</a:t>
            </a:r>
            <a:r>
              <a:rPr lang="en-US" sz="2400" dirty="0" smtClean="0"/>
              <a:t>).</a:t>
            </a:r>
          </a:p>
          <a:p>
            <a:pPr lvl="1"/>
            <a:r>
              <a:rPr lang="en-US" sz="2400" dirty="0" smtClean="0"/>
              <a:t>Ragged Arrays.</a:t>
            </a:r>
          </a:p>
          <a:p>
            <a:r>
              <a:rPr lang="en-US" sz="2400" dirty="0" smtClean="0"/>
              <a:t>Methods with variable number of arguments.</a:t>
            </a:r>
          </a:p>
          <a:p>
            <a:r>
              <a:rPr lang="en-US" sz="2400" dirty="0" smtClean="0"/>
              <a:t>Command-line arguments.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60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>
                <a:solidFill>
                  <a:srgbClr val="0070C0"/>
                </a:solidFill>
              </a:rPr>
              <a:t> keyword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keyword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is used to allocate memory for an array.</a:t>
            </a:r>
          </a:p>
          <a:p>
            <a:r>
              <a:rPr lang="en-US" sz="2400" dirty="0" smtClean="0"/>
              <a:t>Although not exactly true, we can think of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returning the location of where the memory is allocated. (Not exactly true because memory location can change, but the result of new does not).</a:t>
            </a:r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[100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dirty="0">
                <a:cs typeface="Courier New" pitchFamily="49" charset="0"/>
              </a:rPr>
              <a:t>Possible result: [</a:t>
            </a:r>
            <a:r>
              <a:rPr lang="en-US" sz="2400" dirty="0" smtClean="0">
                <a:cs typeface="Courier New" pitchFamily="49" charset="0"/>
              </a:rPr>
              <a:t>I@3e25a5</a:t>
            </a:r>
          </a:p>
          <a:p>
            <a:r>
              <a:rPr lang="en-US" sz="2400" dirty="0" smtClean="0">
                <a:cs typeface="Courier New" pitchFamily="49" charset="0"/>
              </a:rPr>
              <a:t>This means an array of integers at location (in hexadecimal): 3E25A5.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Declaring a Variable of Type Array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Array of integers: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a;</a:t>
            </a:r>
          </a:p>
          <a:p>
            <a:r>
              <a:rPr lang="en-US" sz="2400" dirty="0" smtClean="0"/>
              <a:t>Arrays of doubles: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double[] a;</a:t>
            </a:r>
          </a:p>
          <a:p>
            <a:r>
              <a:rPr lang="en-US" sz="2400" dirty="0" smtClean="0"/>
              <a:t>After declaration, the value of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. In other words,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/>
              <a:t> will store the address of an array, but the array is not created yet.</a:t>
            </a:r>
          </a:p>
          <a:p>
            <a:r>
              <a:rPr lang="en-US" sz="2400" dirty="0" smtClean="0"/>
              <a:t>We can use the </a:t>
            </a:r>
            <a:r>
              <a:rPr lang="en-US" sz="2400" dirty="0" smtClean="0">
                <a:solidFill>
                  <a:srgbClr val="FF0000"/>
                </a:solidFill>
              </a:rPr>
              <a:t>new </a:t>
            </a:r>
            <a:r>
              <a:rPr lang="en-US" sz="2400" dirty="0" smtClean="0"/>
              <a:t>operator to create the array.</a:t>
            </a:r>
          </a:p>
          <a:p>
            <a:r>
              <a:rPr lang="en-US" sz="2400" dirty="0" smtClean="0"/>
              <a:t>To create an array of 100 integers, we can write: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r>
              <a:rPr lang="en-US" sz="2400" dirty="0" smtClean="0"/>
              <a:t>Or simply: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352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Array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42473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4384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We always start counting at 0!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For example,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a[0]</a:t>
            </a:r>
            <a:r>
              <a:rPr lang="en-US" sz="2000" dirty="0" smtClean="0"/>
              <a:t> is the first element of the array.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a[0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2;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a[1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4;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a[2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6;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a[3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8;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a[4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10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ourier New" pitchFamily="49" charset="0"/>
              </a:rPr>
              <a:t>Or in one line:</a:t>
            </a:r>
          </a:p>
          <a:p>
            <a:r>
              <a:rPr lang="en-US" sz="2000" dirty="0" smtClean="0"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{2,4,6,8,10}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ourier New" pitchFamily="49" charset="0"/>
              </a:rPr>
              <a:t>We can also create an </a:t>
            </a:r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anonymous array</a:t>
            </a:r>
            <a:r>
              <a:rPr lang="en-US" sz="2000" dirty="0" smtClean="0">
                <a:cs typeface="Courier New" pitchFamily="49" charset="0"/>
              </a:rPr>
              <a:t> and send it to a method.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cs typeface="Courier New" pitchFamily="49" charset="0"/>
              </a:rPr>
              <a:t>For example: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b= sort(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{2,1,3,6,43});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9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Arrays (recap)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array is a sequence of elements of the </a:t>
            </a:r>
            <a:r>
              <a:rPr lang="en-US" sz="2400" dirty="0" smtClean="0">
                <a:solidFill>
                  <a:srgbClr val="FF0000"/>
                </a:solidFill>
              </a:rPr>
              <a:t>same type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need to use the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keyword to allocate the memory space.</a:t>
            </a:r>
          </a:p>
          <a:p>
            <a:r>
              <a:rPr lang="en-US" sz="2400" dirty="0" smtClean="0"/>
              <a:t>When allocating space, we need to specify the size of the array.</a:t>
            </a:r>
          </a:p>
          <a:p>
            <a:r>
              <a:rPr lang="en-US" sz="2400" dirty="0" smtClean="0"/>
              <a:t>Once an array is created, its </a:t>
            </a:r>
            <a:r>
              <a:rPr lang="en-US" sz="2400" dirty="0" smtClean="0">
                <a:solidFill>
                  <a:srgbClr val="FF0000"/>
                </a:solidFill>
              </a:rPr>
              <a:t>size cannot be changed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430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14241</TotalTime>
  <Words>4152</Words>
  <Application>Microsoft Office PowerPoint</Application>
  <PresentationFormat>On-screen Show (4:3)</PresentationFormat>
  <Paragraphs>670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Introduction to Arrays</vt:lpstr>
      <vt:lpstr>Overview</vt:lpstr>
      <vt:lpstr>Yahtzee Game</vt:lpstr>
      <vt:lpstr>Advantage of Arrays</vt:lpstr>
      <vt:lpstr>Getting Random Dice Value</vt:lpstr>
      <vt:lpstr>The new keyword</vt:lpstr>
      <vt:lpstr>Declaring a Variable of Type Array</vt:lpstr>
      <vt:lpstr>Example Array</vt:lpstr>
      <vt:lpstr>Arrays (recap)</vt:lpstr>
      <vt:lpstr>Arrays and Loops</vt:lpstr>
      <vt:lpstr>Yahtzee game (refactored)</vt:lpstr>
      <vt:lpstr>The rollDice Method</vt:lpstr>
      <vt:lpstr>Second rollDice Method</vt:lpstr>
      <vt:lpstr>A Better Version?</vt:lpstr>
      <vt:lpstr>Example Yahtzee Run</vt:lpstr>
      <vt:lpstr>Parsing Input</vt:lpstr>
      <vt:lpstr>StringTokenizer Explained</vt:lpstr>
      <vt:lpstr>Converting Strings to Integers</vt:lpstr>
      <vt:lpstr>Checking for Yahtzee</vt:lpstr>
      <vt:lpstr>Converting the Dice to a String</vt:lpstr>
      <vt:lpstr>The for-each for Loop</vt:lpstr>
      <vt:lpstr>The for-each for Loop (cont'd)</vt:lpstr>
      <vt:lpstr>This DOES NOT work</vt:lpstr>
      <vt:lpstr>PowerPoint Presentation</vt:lpstr>
      <vt:lpstr>PowerPoint Presentation</vt:lpstr>
      <vt:lpstr>PowerPoint Presentation</vt:lpstr>
      <vt:lpstr>About the Yahtzee Program</vt:lpstr>
      <vt:lpstr>Sending Arrays to Methods</vt:lpstr>
      <vt:lpstr>PowerPoint Presentation</vt:lpstr>
      <vt:lpstr>New Implementation of rollDice Method</vt:lpstr>
      <vt:lpstr>Alternative Implementation of rollDice method</vt:lpstr>
      <vt:lpstr>Deep versus Shallow Array Copy</vt:lpstr>
      <vt:lpstr>Shallow Array Copy</vt:lpstr>
      <vt:lpstr>Deep Array Copy</vt:lpstr>
      <vt:lpstr>Arrays.copyOf Method</vt:lpstr>
      <vt:lpstr>Deep versus Shallow Array Comparison</vt:lpstr>
      <vt:lpstr>Deep Comparison Example</vt:lpstr>
      <vt:lpstr>Arrays.equals Method</vt:lpstr>
      <vt:lpstr>The Trading Game (revisited)</vt:lpstr>
      <vt:lpstr>PowerPoint Presentation</vt:lpstr>
      <vt:lpstr>PowerPoint Presentation</vt:lpstr>
      <vt:lpstr>PowerPoint Presentation</vt:lpstr>
      <vt:lpstr>Notes</vt:lpstr>
      <vt:lpstr>getPrdocuctID method</vt:lpstr>
      <vt:lpstr>buy and sell Methods</vt:lpstr>
      <vt:lpstr>currencyFormatter Method (same as before)</vt:lpstr>
      <vt:lpstr>Two-Dimensional Arrays</vt:lpstr>
      <vt:lpstr>Two-Dimensional Arrays (cont'd)</vt:lpstr>
      <vt:lpstr>Two-Dimensional Array Implementation</vt:lpstr>
      <vt:lpstr>Ragged Arrays</vt:lpstr>
      <vt:lpstr>Sum of Numbers in Array (possibly ragged)</vt:lpstr>
      <vt:lpstr>Three-Dimensional Array</vt:lpstr>
      <vt:lpstr>Variable Argument Methods</vt:lpstr>
      <vt:lpstr>Command Line Arguments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Arrays</dc:title>
  <dc:creator>lubo</dc:creator>
  <cp:lastModifiedBy>lubo</cp:lastModifiedBy>
  <cp:revision>60</cp:revision>
  <dcterms:created xsi:type="dcterms:W3CDTF">2006-08-16T00:00:00Z</dcterms:created>
  <dcterms:modified xsi:type="dcterms:W3CDTF">2014-08-19T15:39:02Z</dcterms:modified>
</cp:coreProperties>
</file>