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8" r:id="rId11"/>
    <p:sldId id="265" r:id="rId12"/>
    <p:sldId id="266" r:id="rId13"/>
    <p:sldId id="269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9" r:id="rId54"/>
    <p:sldId id="308" r:id="rId55"/>
    <p:sldId id="310" r:id="rId56"/>
    <p:sldId id="311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046" autoAdjust="0"/>
  </p:normalViewPr>
  <p:slideViewPr>
    <p:cSldViewPr>
      <p:cViewPr varScale="1">
        <p:scale>
          <a:sx n="97" d="100"/>
          <a:sy n="97" d="100"/>
        </p:scale>
        <p:origin x="-12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Introduction to Classes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6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Static Variables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Static variables are associated with the whole class and not an object of the class.</a:t>
            </a:r>
          </a:p>
          <a:p>
            <a:r>
              <a:rPr lang="en-US" sz="2400" dirty="0" smtClean="0"/>
              <a:t>Use the </a:t>
            </a:r>
            <a:r>
              <a:rPr lang="en-US" sz="2400" dirty="0" smtClean="0">
                <a:solidFill>
                  <a:srgbClr val="0070C0"/>
                </a:solidFill>
              </a:rPr>
              <a:t>static</a:t>
            </a:r>
            <a:r>
              <a:rPr lang="en-US" sz="2400" dirty="0" smtClean="0"/>
              <a:t> keyword to create a static variable.</a:t>
            </a:r>
          </a:p>
          <a:p>
            <a:r>
              <a:rPr lang="en-US" sz="2400" dirty="0" smtClean="0"/>
              <a:t>A static variable is created for the class even if no objects from the class are created.</a:t>
            </a:r>
          </a:p>
          <a:p>
            <a:r>
              <a:rPr lang="en-US" sz="2400" dirty="0" smtClean="0"/>
              <a:t>Example of static variables:</a:t>
            </a:r>
          </a:p>
          <a:p>
            <a:pPr lvl="1"/>
            <a:r>
              <a:rPr lang="en-US" sz="2400" dirty="0" smtClean="0"/>
              <a:t>number of objects created from the class,</a:t>
            </a:r>
          </a:p>
          <a:p>
            <a:pPr lvl="1"/>
            <a:r>
              <a:rPr lang="en-US" sz="2400" dirty="0" smtClean="0"/>
              <a:t>constants (e.g. max value of a die), and</a:t>
            </a:r>
          </a:p>
          <a:p>
            <a:pPr lvl="1"/>
            <a:r>
              <a:rPr lang="en-US" sz="2400" dirty="0" smtClean="0"/>
              <a:t>global variables for the class that contains the </a:t>
            </a:r>
            <a:r>
              <a:rPr lang="en-US" sz="2400" dirty="0" smtClean="0">
                <a:solidFill>
                  <a:srgbClr val="0070C0"/>
                </a:solidFill>
              </a:rPr>
              <a:t>main</a:t>
            </a:r>
            <a:r>
              <a:rPr lang="en-US" sz="2400" dirty="0" smtClean="0"/>
              <a:t> method (usually, no objects are explicitly created from this class).</a:t>
            </a:r>
          </a:p>
        </p:txBody>
      </p:sp>
    </p:spTree>
    <p:extLst>
      <p:ext uri="{BB962C8B-B14F-4D97-AF65-F5344CB8AC3E}">
        <p14:creationId xmlns:p14="http://schemas.microsoft.com/office/powerpoint/2010/main" val="1125478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Instance Methods and the </a:t>
            </a:r>
            <a:r>
              <a:rPr lang="en-US" sz="3200" dirty="0" smtClean="0">
                <a:solidFill>
                  <a:srgbClr val="FF0000"/>
                </a:solidFill>
              </a:rPr>
              <a:t>Hidden </a:t>
            </a:r>
            <a:r>
              <a:rPr lang="en-US" sz="3200" dirty="0" smtClean="0">
                <a:solidFill>
                  <a:srgbClr val="0070C0"/>
                </a:solidFill>
              </a:rPr>
              <a:t>Parameter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991600" cy="5715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method is </a:t>
            </a:r>
            <a:r>
              <a:rPr lang="en-US" sz="2400" dirty="0" smtClean="0">
                <a:solidFill>
                  <a:srgbClr val="FF0000"/>
                </a:solidFill>
              </a:rPr>
              <a:t>instance</a:t>
            </a:r>
            <a:r>
              <a:rPr lang="en-US" sz="2400" dirty="0" smtClean="0"/>
              <a:t> if it does </a:t>
            </a:r>
            <a:r>
              <a:rPr lang="en-US" sz="2400" dirty="0" smtClean="0">
                <a:solidFill>
                  <a:srgbClr val="FF0000"/>
                </a:solidFill>
              </a:rPr>
              <a:t>not have</a:t>
            </a:r>
            <a:r>
              <a:rPr lang="en-US" sz="2400" dirty="0" smtClean="0"/>
              <a:t> the </a:t>
            </a:r>
            <a:r>
              <a:rPr lang="en-US" sz="2400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/>
              <a:t> keyword in front of it.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getValue</a:t>
            </a:r>
            <a:r>
              <a:rPr lang="en-US" sz="2400" dirty="0" smtClean="0">
                <a:solidFill>
                  <a:srgbClr val="0070C0"/>
                </a:solidFill>
              </a:rPr>
              <a:t>() </a:t>
            </a:r>
            <a:r>
              <a:rPr lang="en-US" sz="2400" dirty="0" smtClean="0"/>
              <a:t>and </a:t>
            </a:r>
            <a:r>
              <a:rPr lang="en-US" sz="2400" dirty="0" err="1" smtClean="0">
                <a:solidFill>
                  <a:srgbClr val="0070C0"/>
                </a:solidFill>
              </a:rPr>
              <a:t>rollDie</a:t>
            </a:r>
            <a:r>
              <a:rPr lang="en-US" sz="2400" dirty="0" smtClean="0">
                <a:solidFill>
                  <a:srgbClr val="0070C0"/>
                </a:solidFill>
              </a:rPr>
              <a:t>() </a:t>
            </a:r>
            <a:r>
              <a:rPr lang="en-US" sz="2400" dirty="0" smtClean="0"/>
              <a:t>are examples of </a:t>
            </a:r>
            <a:r>
              <a:rPr lang="en-US" sz="2400" dirty="0" smtClean="0">
                <a:solidFill>
                  <a:srgbClr val="FF0000"/>
                </a:solidFill>
              </a:rPr>
              <a:t>instance</a:t>
            </a:r>
            <a:r>
              <a:rPr lang="en-US" sz="2400" dirty="0" smtClean="0"/>
              <a:t> methods.</a:t>
            </a:r>
          </a:p>
          <a:p>
            <a:r>
              <a:rPr lang="en-US" sz="2400" dirty="0" smtClean="0"/>
              <a:t>Syntax of calling an instance method:</a:t>
            </a:r>
          </a:p>
          <a:p>
            <a:pPr lvl="1"/>
            <a:r>
              <a:rPr lang="en-US" sz="2400" dirty="0" err="1" smtClean="0">
                <a:solidFill>
                  <a:srgbClr val="FF0000"/>
                </a:solidFill>
              </a:rPr>
              <a:t>object.method</a:t>
            </a:r>
            <a:r>
              <a:rPr lang="en-US" sz="2400" dirty="0" smtClean="0">
                <a:solidFill>
                  <a:srgbClr val="FF0000"/>
                </a:solidFill>
              </a:rPr>
              <a:t>(...)</a:t>
            </a:r>
          </a:p>
          <a:p>
            <a:r>
              <a:rPr lang="en-US" sz="2400" dirty="0" smtClean="0"/>
              <a:t>In other words, an </a:t>
            </a:r>
            <a:r>
              <a:rPr lang="en-US" sz="2400" dirty="0" smtClean="0">
                <a:solidFill>
                  <a:srgbClr val="FF0000"/>
                </a:solidFill>
              </a:rPr>
              <a:t>instance method </a:t>
            </a:r>
            <a:r>
              <a:rPr lang="en-US" sz="2400" dirty="0" smtClean="0"/>
              <a:t>is </a:t>
            </a:r>
            <a:r>
              <a:rPr lang="en-US" sz="2400" dirty="0" smtClean="0">
                <a:solidFill>
                  <a:srgbClr val="FF0000"/>
                </a:solidFill>
              </a:rPr>
              <a:t>always called on an object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Example: </a:t>
            </a:r>
            <a:r>
              <a:rPr lang="en-US" sz="2400" dirty="0" err="1" smtClean="0">
                <a:solidFill>
                  <a:srgbClr val="0070C0"/>
                </a:solidFill>
              </a:rPr>
              <a:t>die.rollDie</a:t>
            </a:r>
            <a:r>
              <a:rPr lang="en-US" sz="2400" dirty="0" smtClean="0">
                <a:solidFill>
                  <a:srgbClr val="0070C0"/>
                </a:solidFill>
              </a:rPr>
              <a:t>();</a:t>
            </a:r>
          </a:p>
          <a:p>
            <a:r>
              <a:rPr lang="en-US" sz="2400" dirty="0" smtClean="0"/>
              <a:t>The object on which the method is called (</a:t>
            </a:r>
            <a:r>
              <a:rPr lang="en-US" sz="2400" dirty="0" smtClean="0">
                <a:solidFill>
                  <a:srgbClr val="0070C0"/>
                </a:solidFill>
              </a:rPr>
              <a:t>die</a:t>
            </a:r>
            <a:r>
              <a:rPr lang="en-US" sz="2400" dirty="0" smtClean="0"/>
              <a:t> in the above </a:t>
            </a:r>
          </a:p>
          <a:p>
            <a:pPr marL="0" indent="0">
              <a:buNone/>
            </a:pPr>
            <a:r>
              <a:rPr lang="en-US" sz="2400" dirty="0" smtClean="0"/>
              <a:t>example) is the </a:t>
            </a:r>
            <a:r>
              <a:rPr lang="en-US" sz="2400" dirty="0" smtClean="0">
                <a:solidFill>
                  <a:srgbClr val="FF0000"/>
                </a:solidFill>
              </a:rPr>
              <a:t>hidden parameter </a:t>
            </a:r>
            <a:r>
              <a:rPr lang="en-US" sz="2400" dirty="0" smtClean="0"/>
              <a:t>to the method!</a:t>
            </a:r>
          </a:p>
          <a:p>
            <a:r>
              <a:rPr lang="en-US" sz="2400" dirty="0" smtClean="0"/>
              <a:t>In the </a:t>
            </a:r>
            <a:r>
              <a:rPr lang="en-US" sz="2400" dirty="0" err="1" smtClean="0">
                <a:solidFill>
                  <a:srgbClr val="0070C0"/>
                </a:solidFill>
              </a:rPr>
              <a:t>rollDie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method, when we write:</a:t>
            </a:r>
          </a:p>
          <a:p>
            <a:pPr marL="0" indent="0">
              <a:buNone/>
            </a:pP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400" dirty="0" smtClean="0">
                <a:cs typeface="Courier New" pitchFamily="49" charset="0"/>
              </a:rPr>
              <a:t>we mean the variable </a:t>
            </a:r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dieValue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for the hidden parameter (Remember that every object has its own </a:t>
            </a:r>
            <a:r>
              <a:rPr lang="en-US" sz="2400" dirty="0" err="1" smtClean="0">
                <a:solidFill>
                  <a:srgbClr val="0070C0"/>
                </a:solidFill>
                <a:cs typeface="Courier New" pitchFamily="49" charset="0"/>
              </a:rPr>
              <a:t>dieValue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 </a:t>
            </a:r>
            <a:r>
              <a:rPr lang="en-US" sz="2400" dirty="0" smtClean="0">
                <a:cs typeface="Courier New" pitchFamily="49" charset="0"/>
              </a:rPr>
              <a:t>variable).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80221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Static Methods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410200"/>
          </a:xfrm>
        </p:spPr>
        <p:txBody>
          <a:bodyPr>
            <a:normAutofit fontScale="92500"/>
          </a:bodyPr>
          <a:lstStyle/>
          <a:p>
            <a:r>
              <a:rPr lang="en-US" sz="2600" dirty="0" smtClean="0"/>
              <a:t>A </a:t>
            </a:r>
            <a:r>
              <a:rPr lang="en-US" sz="2600" dirty="0" smtClean="0">
                <a:solidFill>
                  <a:srgbClr val="FF0000"/>
                </a:solidFill>
              </a:rPr>
              <a:t>static method</a:t>
            </a:r>
            <a:r>
              <a:rPr lang="en-US" sz="2600" dirty="0" smtClean="0"/>
              <a:t> is a method that is defined with the </a:t>
            </a:r>
            <a:r>
              <a:rPr lang="en-US" sz="2600" dirty="0" smtClean="0">
                <a:solidFill>
                  <a:srgbClr val="FF0000"/>
                </a:solidFill>
              </a:rPr>
              <a:t>static</a:t>
            </a:r>
            <a:r>
              <a:rPr lang="en-US" sz="2600" dirty="0" smtClean="0"/>
              <a:t> keyword.</a:t>
            </a:r>
          </a:p>
          <a:p>
            <a:r>
              <a:rPr lang="en-US" sz="2600" dirty="0" smtClean="0"/>
              <a:t>Example: </a:t>
            </a:r>
            <a:r>
              <a:rPr lang="en-US" sz="22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2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600" dirty="0" smtClean="0"/>
              <a:t>method.</a:t>
            </a:r>
          </a:p>
          <a:p>
            <a:r>
              <a:rPr lang="en-US" sz="2600" dirty="0" smtClean="0"/>
              <a:t>A </a:t>
            </a:r>
            <a:r>
              <a:rPr lang="en-US" sz="2600" dirty="0" smtClean="0">
                <a:solidFill>
                  <a:srgbClr val="FF0000"/>
                </a:solidFill>
              </a:rPr>
              <a:t>static method </a:t>
            </a:r>
            <a:r>
              <a:rPr lang="en-US" sz="2600" dirty="0" smtClean="0"/>
              <a:t>is called on </a:t>
            </a:r>
            <a:r>
              <a:rPr lang="en-US" sz="2600" dirty="0" smtClean="0">
                <a:solidFill>
                  <a:srgbClr val="FF0000"/>
                </a:solidFill>
              </a:rPr>
              <a:t>a class </a:t>
            </a:r>
            <a:r>
              <a:rPr lang="en-US" sz="2600" dirty="0" smtClean="0"/>
              <a:t>and not on an object.</a:t>
            </a:r>
          </a:p>
          <a:p>
            <a:r>
              <a:rPr lang="en-US" sz="2600" dirty="0" smtClean="0"/>
              <a:t>There is no hidden parameter.</a:t>
            </a:r>
          </a:p>
          <a:p>
            <a:r>
              <a:rPr lang="en-US" sz="2600" dirty="0" smtClean="0"/>
              <a:t>For example, if the method </a:t>
            </a:r>
            <a:r>
              <a:rPr lang="en-US" sz="22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2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2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 smtClean="0"/>
              <a:t>is public, then we can write:</a:t>
            </a:r>
          </a:p>
          <a:p>
            <a:pPr marL="0" indent="0">
              <a:buNone/>
            </a:pPr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Die.getRandomDieValue</a:t>
            </a:r>
            <a:r>
              <a:rPr lang="en-US" sz="22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600" dirty="0" smtClean="0">
                <a:cs typeface="Courier New" pitchFamily="49" charset="0"/>
              </a:rPr>
              <a:t>Writing: </a:t>
            </a:r>
            <a:r>
              <a:rPr lang="en-US" sz="22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die.getRandomDieValue</a:t>
            </a:r>
            <a:r>
              <a:rPr lang="en-US" sz="22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600" dirty="0" smtClean="0">
                <a:cs typeface="Courier New" pitchFamily="49" charset="0"/>
              </a:rPr>
              <a:t>is possible. This will be automatically rewritten to: </a:t>
            </a:r>
            <a:r>
              <a:rPr lang="en-US" sz="22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2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Die.getRandomDieValue</a:t>
            </a:r>
            <a:r>
              <a:rPr lang="en-US" sz="22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()); </a:t>
            </a:r>
            <a:r>
              <a:rPr lang="en-US" sz="2600" dirty="0" smtClean="0">
                <a:cs typeface="Courier New" pitchFamily="49" charset="0"/>
              </a:rPr>
              <a:t>However, this is </a:t>
            </a:r>
            <a:r>
              <a:rPr lang="en-US" sz="2600" dirty="0" smtClean="0">
                <a:solidFill>
                  <a:srgbClr val="FF0000"/>
                </a:solidFill>
                <a:cs typeface="Courier New" pitchFamily="49" charset="0"/>
              </a:rPr>
              <a:t>bad </a:t>
            </a:r>
            <a:r>
              <a:rPr lang="en-US" sz="2600" dirty="0" smtClean="0">
                <a:solidFill>
                  <a:srgbClr val="FF0000"/>
                </a:solidFill>
                <a:cs typeface="Courier New" pitchFamily="49" charset="0"/>
              </a:rPr>
              <a:t>coding </a:t>
            </a:r>
            <a:r>
              <a:rPr lang="en-US" sz="2600" dirty="0" smtClean="0">
                <a:cs typeface="Courier New" pitchFamily="49" charset="0"/>
              </a:rPr>
              <a:t>(gives the impression that the method is not static).</a:t>
            </a:r>
            <a:endParaRPr lang="en-US" sz="2600" dirty="0">
              <a:cs typeface="Courier New" pitchFamily="49" charset="0"/>
            </a:endParaRPr>
          </a:p>
          <a:p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684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Access Matrix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71" y="1295400"/>
            <a:ext cx="8281012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3941805"/>
            <a:ext cx="84160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Static methods have no hidden parameter. Therefore, they </a:t>
            </a:r>
          </a:p>
          <a:p>
            <a:r>
              <a:rPr lang="en-US" sz="2400" dirty="0" smtClean="0"/>
              <a:t>cannot directly access an instance variable or instance method.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However, if a static method has access to an object of the class,</a:t>
            </a:r>
          </a:p>
          <a:p>
            <a:r>
              <a:rPr lang="en-US" sz="2400" dirty="0" smtClean="0"/>
              <a:t>then an instance method can be called on this object.</a:t>
            </a:r>
          </a:p>
        </p:txBody>
      </p:sp>
    </p:spTree>
    <p:extLst>
      <p:ext uri="{BB962C8B-B14F-4D97-AF65-F5344CB8AC3E}">
        <p14:creationId xmlns:p14="http://schemas.microsoft.com/office/powerpoint/2010/main" val="2995418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Data Encapsulation and Abstraction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 </a:t>
            </a:r>
            <a:r>
              <a:rPr lang="en-US" sz="2400" dirty="0" smtClean="0">
                <a:solidFill>
                  <a:srgbClr val="FF0000"/>
                </a:solidFill>
              </a:rPr>
              <a:t>variables</a:t>
            </a:r>
            <a:r>
              <a:rPr lang="en-US" sz="2400" dirty="0" smtClean="0"/>
              <a:t> need to be defined as </a:t>
            </a:r>
            <a:r>
              <a:rPr lang="en-US" sz="2400" dirty="0" smtClean="0">
                <a:solidFill>
                  <a:srgbClr val="FF0000"/>
                </a:solidFill>
              </a:rPr>
              <a:t>private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This means that we can control within the class the value of the variables.</a:t>
            </a:r>
          </a:p>
          <a:p>
            <a:r>
              <a:rPr lang="en-US" sz="2400" dirty="0" smtClean="0"/>
              <a:t>If a variable has an incorrect value, then the problem can be isolated to the class.</a:t>
            </a:r>
          </a:p>
          <a:p>
            <a:r>
              <a:rPr lang="en-US" sz="2400" dirty="0" smtClean="0"/>
              <a:t>In other words, we </a:t>
            </a:r>
            <a:r>
              <a:rPr lang="en-US" sz="2400" dirty="0" smtClean="0">
                <a:solidFill>
                  <a:srgbClr val="FF0000"/>
                </a:solidFill>
              </a:rPr>
              <a:t>encapsulate</a:t>
            </a:r>
            <a:r>
              <a:rPr lang="en-US" sz="2400" dirty="0" smtClean="0"/>
              <a:t> the variable within the class.</a:t>
            </a:r>
          </a:p>
          <a:p>
            <a:r>
              <a:rPr lang="en-US" sz="2400" dirty="0" smtClean="0"/>
              <a:t>The type of the variable is hidden from the outside world (</a:t>
            </a:r>
            <a:r>
              <a:rPr lang="en-US" sz="2400" dirty="0" smtClean="0">
                <a:solidFill>
                  <a:srgbClr val="FF0000"/>
                </a:solidFill>
              </a:rPr>
              <a:t>data abstraction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For example, we can change the type of the </a:t>
            </a:r>
            <a:r>
              <a:rPr lang="en-US" sz="2400" dirty="0" err="1" smtClean="0">
                <a:solidFill>
                  <a:srgbClr val="0070C0"/>
                </a:solidFill>
              </a:rPr>
              <a:t>dieValue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variable to </a:t>
            </a:r>
            <a:r>
              <a:rPr lang="en-US" sz="2400" dirty="0" smtClean="0">
                <a:solidFill>
                  <a:srgbClr val="0070C0"/>
                </a:solidFill>
              </a:rPr>
              <a:t>byte </a:t>
            </a:r>
            <a:r>
              <a:rPr lang="en-US" sz="2400" dirty="0" smtClean="0"/>
              <a:t>without anyone outside the </a:t>
            </a:r>
            <a:r>
              <a:rPr lang="en-US" sz="2400" dirty="0" smtClean="0">
                <a:solidFill>
                  <a:srgbClr val="0070C0"/>
                </a:solidFill>
              </a:rPr>
              <a:t>Die </a:t>
            </a:r>
            <a:r>
              <a:rPr lang="en-US" sz="2400" dirty="0"/>
              <a:t>class being </a:t>
            </a:r>
            <a:r>
              <a:rPr lang="en-US" sz="2400" dirty="0" smtClean="0"/>
              <a:t>affected.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3039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Constructors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/>
          <a:lstStyle/>
          <a:p>
            <a:r>
              <a:rPr lang="en-US" sz="2400" dirty="0" smtClean="0"/>
              <a:t>Consider the following code:</a:t>
            </a:r>
          </a:p>
          <a:p>
            <a:pPr marL="0" indent="0">
              <a:buNone/>
            </a:pPr>
            <a:endParaRPr lang="en-US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Die d =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 Die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d.rollDie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d.getValue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/>
              <a:t>The first line creates the die. The second line rolls the die (note that the die is a </a:t>
            </a:r>
            <a:r>
              <a:rPr lang="en-US" sz="2400" dirty="0" smtClean="0">
                <a:solidFill>
                  <a:srgbClr val="FF0000"/>
                </a:solidFill>
              </a:rPr>
              <a:t>hidden parameter</a:t>
            </a:r>
            <a:r>
              <a:rPr lang="en-US" sz="2400" dirty="0" smtClean="0"/>
              <a:t>). The third line prints the value of the die (again, the die is a hidden parameter).</a:t>
            </a:r>
          </a:p>
          <a:p>
            <a:r>
              <a:rPr lang="en-US" sz="2400" dirty="0" smtClean="0"/>
              <a:t>In the first line, looks like we are calling a method!</a:t>
            </a:r>
          </a:p>
          <a:p>
            <a:r>
              <a:rPr lang="en-US" sz="2400" dirty="0" smtClean="0"/>
              <a:t>We are actually calling the </a:t>
            </a:r>
            <a:r>
              <a:rPr lang="en-US" sz="2400" dirty="0" smtClean="0">
                <a:solidFill>
                  <a:srgbClr val="FF0000"/>
                </a:solidFill>
              </a:rPr>
              <a:t>constructor </a:t>
            </a:r>
            <a:r>
              <a:rPr lang="en-US" sz="2400" dirty="0" smtClean="0"/>
              <a:t>of the class.</a:t>
            </a:r>
          </a:p>
          <a:p>
            <a:r>
              <a:rPr lang="en-US" sz="2400" dirty="0" smtClean="0"/>
              <a:t>The constructor returns a </a:t>
            </a:r>
            <a:r>
              <a:rPr lang="en-US" sz="2400" dirty="0" smtClean="0">
                <a:solidFill>
                  <a:srgbClr val="FF0000"/>
                </a:solidFill>
              </a:rPr>
              <a:t>reference</a:t>
            </a:r>
            <a:r>
              <a:rPr lang="en-US" sz="2400" dirty="0" smtClean="0"/>
              <a:t> to the new object (we can think of this as the </a:t>
            </a:r>
            <a:r>
              <a:rPr lang="en-US" sz="2400" dirty="0" smtClean="0">
                <a:solidFill>
                  <a:srgbClr val="FF0000"/>
                </a:solidFill>
              </a:rPr>
              <a:t>address</a:t>
            </a:r>
            <a:r>
              <a:rPr lang="en-US" sz="2400" dirty="0" smtClean="0"/>
              <a:t> of the object).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3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Default Constructors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It there are no constructors that are created for a class, then a default constructor that does nothing is created.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 default constructor is only created if no constructors are defined.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57600" y="6121636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 = new Dice();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010329"/>
            <a:ext cx="4419600" cy="309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586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Constructor Methods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constructor method has </a:t>
            </a:r>
            <a:r>
              <a:rPr lang="en-US" sz="2400" dirty="0" smtClean="0">
                <a:solidFill>
                  <a:srgbClr val="FF0000"/>
                </a:solidFill>
              </a:rPr>
              <a:t>no return type</a:t>
            </a:r>
            <a:r>
              <a:rPr lang="en-US" sz="2400" dirty="0" smtClean="0"/>
              <a:t>, not even void!</a:t>
            </a:r>
          </a:p>
          <a:p>
            <a:r>
              <a:rPr lang="en-US" sz="2400" dirty="0" smtClean="0"/>
              <a:t>A constructor method has exactly the same name as the name of the class.</a:t>
            </a:r>
          </a:p>
          <a:p>
            <a:r>
              <a:rPr lang="en-US" sz="2400" dirty="0" smtClean="0"/>
              <a:t>Constructors are usually </a:t>
            </a:r>
            <a:r>
              <a:rPr lang="en-US" sz="2400" dirty="0" smtClean="0">
                <a:solidFill>
                  <a:srgbClr val="FF0000"/>
                </a:solidFill>
              </a:rPr>
              <a:t>public</a:t>
            </a:r>
            <a:r>
              <a:rPr lang="en-US" sz="2400" dirty="0" smtClean="0"/>
              <a:t>, but they don't have to be.</a:t>
            </a:r>
          </a:p>
          <a:p>
            <a:r>
              <a:rPr lang="en-US" sz="2400" dirty="0" smtClean="0"/>
              <a:t>If a constructor method is defined, then the default constructor is no longer created.</a:t>
            </a:r>
            <a:endParaRPr lang="en-US" sz="2400" dirty="0"/>
          </a:p>
          <a:p>
            <a:r>
              <a:rPr lang="en-US" sz="2400" dirty="0" smtClean="0"/>
              <a:t>Constructor methods are </a:t>
            </a:r>
            <a:r>
              <a:rPr lang="en-US" sz="2400" dirty="0" smtClean="0">
                <a:solidFill>
                  <a:srgbClr val="FF0000"/>
                </a:solidFill>
              </a:rPr>
              <a:t>never directly called</a:t>
            </a:r>
            <a:r>
              <a:rPr lang="en-US" sz="2400" dirty="0" smtClean="0"/>
              <a:t>. They are called using the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/>
              <a:t> keyword outside the class. Inside the class, one constructor can call another constructor using the </a:t>
            </a:r>
            <a:r>
              <a:rPr lang="en-US" sz="2400" dirty="0" smtClean="0">
                <a:solidFill>
                  <a:srgbClr val="FF0000"/>
                </a:solidFill>
              </a:rPr>
              <a:t>this</a:t>
            </a:r>
            <a:r>
              <a:rPr lang="en-US" sz="2400" dirty="0" smtClean="0"/>
              <a:t> keyword.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88569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5443"/>
            <a:ext cx="6647974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Die{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Die(){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public Die(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value){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value;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6 + 1);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...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3699" y="4648200"/>
            <a:ext cx="879176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There can be multiple constructors.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 the second constructor, </a:t>
            </a:r>
            <a:r>
              <a:rPr lang="en-US" sz="2400" dirty="0" smtClean="0">
                <a:solidFill>
                  <a:srgbClr val="0070C0"/>
                </a:solidFill>
              </a:rPr>
              <a:t>value</a:t>
            </a:r>
            <a:r>
              <a:rPr lang="en-US" sz="2400" dirty="0" smtClean="0"/>
              <a:t> is the formal parameter. </a:t>
            </a:r>
            <a:r>
              <a:rPr lang="en-US" sz="2400" dirty="0" err="1" smtClean="0">
                <a:solidFill>
                  <a:srgbClr val="0070C0"/>
                </a:solidFill>
              </a:rPr>
              <a:t>dieValue</a:t>
            </a:r>
            <a:r>
              <a:rPr lang="en-US" sz="2400" dirty="0" smtClean="0"/>
              <a:t> </a:t>
            </a:r>
          </a:p>
          <a:p>
            <a:r>
              <a:rPr lang="en-US" sz="2400" dirty="0" smtClean="0"/>
              <a:t>is the value of the die that is the hidden parameter (i.e., the object</a:t>
            </a:r>
          </a:p>
          <a:p>
            <a:r>
              <a:rPr lang="en-US" sz="2400" dirty="0" smtClean="0"/>
              <a:t>that is being created).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77189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Example use of Constructors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1524000"/>
            <a:ext cx="8077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Die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d1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new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Die(3);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(d1.getValue());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Die d = new Die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d.getValue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 i&lt;1000; i++){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d.rollDie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d.getValue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66800" y="4038600"/>
            <a:ext cx="781297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We use the </a:t>
            </a:r>
            <a:r>
              <a:rPr lang="en-US" sz="2400" dirty="0" smtClean="0">
                <a:solidFill>
                  <a:srgbClr val="FF0000"/>
                </a:solidFill>
              </a:rPr>
              <a:t>new </a:t>
            </a:r>
            <a:r>
              <a:rPr lang="en-US" sz="2400" dirty="0" smtClean="0"/>
              <a:t>keyword to call a constructor.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We create two dice using two different constructors.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There is a </a:t>
            </a:r>
            <a:r>
              <a:rPr lang="en-US" sz="2400" dirty="0" smtClean="0">
                <a:solidFill>
                  <a:srgbClr val="FF0000"/>
                </a:solidFill>
              </a:rPr>
              <a:t>hidden parameter </a:t>
            </a:r>
            <a:r>
              <a:rPr lang="en-US" sz="2400" dirty="0" smtClean="0"/>
              <a:t>every time we call an instance</a:t>
            </a:r>
          </a:p>
          <a:p>
            <a:r>
              <a:rPr lang="en-US" sz="2400" dirty="0" smtClean="0"/>
              <a:t>method (e.g., </a:t>
            </a:r>
            <a:r>
              <a:rPr lang="en-US" sz="2400" dirty="0" err="1" smtClean="0">
                <a:solidFill>
                  <a:srgbClr val="0070C0"/>
                </a:solidFill>
              </a:rPr>
              <a:t>rollDie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getValue</a:t>
            </a:r>
            <a:r>
              <a:rPr lang="en-US" sz="2400" dirty="0" smtClean="0"/>
              <a:t>) or a constructor.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3278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Examine the topics of </a:t>
            </a:r>
            <a:r>
              <a:rPr lang="en-US" sz="2400" dirty="0" smtClean="0">
                <a:solidFill>
                  <a:srgbClr val="FF0000"/>
                </a:solidFill>
              </a:rPr>
              <a:t>classes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objects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Classes provide data </a:t>
            </a:r>
            <a:r>
              <a:rPr lang="en-US" sz="2400" dirty="0" smtClean="0">
                <a:solidFill>
                  <a:srgbClr val="FF0000"/>
                </a:solidFill>
              </a:rPr>
              <a:t>encapsulation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abstraction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Class </a:t>
            </a:r>
            <a:r>
              <a:rPr lang="en-US" sz="2400" dirty="0" smtClean="0">
                <a:solidFill>
                  <a:srgbClr val="FF0000"/>
                </a:solidFill>
              </a:rPr>
              <a:t>constructors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FF0000"/>
                </a:solidFill>
              </a:rPr>
              <a:t>toString</a:t>
            </a:r>
            <a:r>
              <a:rPr lang="en-US" sz="2400" dirty="0" smtClean="0"/>
              <a:t> method.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public</a:t>
            </a:r>
            <a:r>
              <a:rPr lang="en-US" sz="2400" dirty="0" smtClean="0"/>
              <a:t> vs. </a:t>
            </a:r>
            <a:r>
              <a:rPr lang="en-US" sz="2400" dirty="0" smtClean="0">
                <a:solidFill>
                  <a:srgbClr val="FF0000"/>
                </a:solidFill>
              </a:rPr>
              <a:t>private</a:t>
            </a:r>
            <a:r>
              <a:rPr lang="en-US" sz="2400" dirty="0" smtClean="0"/>
              <a:t> modifiers.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Instance</a:t>
            </a:r>
            <a:r>
              <a:rPr lang="en-US" sz="2400" dirty="0" smtClean="0"/>
              <a:t> </a:t>
            </a:r>
            <a:r>
              <a:rPr lang="en-US" sz="2400" dirty="0" err="1" smtClean="0"/>
              <a:t>vs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/>
              <a:t> variables and methods.</a:t>
            </a:r>
          </a:p>
          <a:p>
            <a:r>
              <a:rPr lang="en-US" sz="2400" dirty="0" smtClean="0"/>
              <a:t>Arrays of objects and multiclass solutions.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13148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method that converts an object to a string.</a:t>
            </a:r>
          </a:p>
          <a:p>
            <a:r>
              <a:rPr lang="en-US" sz="2400" dirty="0" smtClean="0"/>
              <a:t>Can be called on any object!</a:t>
            </a:r>
          </a:p>
          <a:p>
            <a:r>
              <a:rPr lang="en-US" sz="2400" dirty="0" smtClean="0"/>
              <a:t>By default, the </a:t>
            </a:r>
            <a:r>
              <a:rPr lang="en-US" sz="2400" dirty="0" smtClean="0"/>
              <a:t>method returns the </a:t>
            </a:r>
            <a:r>
              <a:rPr lang="en-US" sz="2400" dirty="0" smtClean="0"/>
              <a:t>type and address of the object (or a function of the address), </a:t>
            </a:r>
            <a:r>
              <a:rPr lang="en-US" sz="2400" dirty="0"/>
              <a:t>for example, </a:t>
            </a:r>
            <a:r>
              <a:rPr lang="en-US" sz="2400" dirty="0" smtClean="0">
                <a:solidFill>
                  <a:srgbClr val="FF0000"/>
                </a:solidFill>
              </a:rPr>
              <a:t>Die@42e816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method can be </a:t>
            </a:r>
            <a:r>
              <a:rPr lang="en-US" sz="2400" dirty="0" smtClean="0">
                <a:solidFill>
                  <a:srgbClr val="FF0000"/>
                </a:solidFill>
              </a:rPr>
              <a:t>overridden</a:t>
            </a:r>
            <a:r>
              <a:rPr lang="en-US" sz="2400" dirty="0" smtClean="0"/>
              <a:t> to produce meaningful output.</a:t>
            </a:r>
          </a:p>
          <a:p>
            <a:r>
              <a:rPr lang="en-US" sz="2400" dirty="0" smtClean="0"/>
              <a:t>Example: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class Die{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+""; //converts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to a String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...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670111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Example use of the </a:t>
            </a:r>
            <a:r>
              <a:rPr lang="en-US" dirty="0" err="1" smtClean="0">
                <a:solidFill>
                  <a:srgbClr val="FF0000"/>
                </a:solidFill>
              </a:rPr>
              <a:t>toString</a:t>
            </a:r>
            <a:r>
              <a:rPr lang="en-US" dirty="0" smtClean="0">
                <a:solidFill>
                  <a:srgbClr val="0070C0"/>
                </a:solidFill>
              </a:rPr>
              <a:t> Method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671" y="1447800"/>
            <a:ext cx="403187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Die d = new Die();</a:t>
            </a:r>
          </a:p>
          <a:p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(d);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i=0;i&lt;1000; i++){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d.rollDie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(d);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40228" y="4036367"/>
            <a:ext cx="557075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Die d = new Die();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d.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i=0;i&lt;1000; i++){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d.rollDie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d.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761608" y="3155959"/>
            <a:ext cx="1" cy="8804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3365331"/>
            <a:ext cx="1501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equivalent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3273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We </a:t>
            </a:r>
            <a:r>
              <a:rPr lang="en-US" sz="3200" dirty="0">
                <a:solidFill>
                  <a:srgbClr val="0070C0"/>
                </a:solidFill>
              </a:rPr>
              <a:t>D</a:t>
            </a:r>
            <a:r>
              <a:rPr lang="en-US" sz="3200" dirty="0" smtClean="0">
                <a:solidFill>
                  <a:srgbClr val="0070C0"/>
                </a:solidFill>
              </a:rPr>
              <a:t>on't Have to Write </a:t>
            </a:r>
            <a:r>
              <a:rPr lang="en-US" sz="3200" dirty="0" err="1" smtClean="0">
                <a:solidFill>
                  <a:srgbClr val="FF0000"/>
                </a:solidFill>
              </a:rPr>
              <a:t>toString</a:t>
            </a:r>
            <a:r>
              <a:rPr lang="en-US" sz="3200" dirty="0" smtClean="0">
                <a:solidFill>
                  <a:srgbClr val="FF0000"/>
                </a:solidFill>
              </a:rPr>
              <a:t>() </a:t>
            </a:r>
            <a:r>
              <a:rPr lang="en-US" sz="3200" dirty="0" smtClean="0">
                <a:solidFill>
                  <a:srgbClr val="0070C0"/>
                </a:solidFill>
              </a:rPr>
              <a:t>when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We print an object: e.g., </a:t>
            </a:r>
            <a:r>
              <a:rPr lang="en-US" sz="2400" dirty="0" err="1" smtClean="0">
                <a:solidFill>
                  <a:srgbClr val="0070C0"/>
                </a:solidFill>
              </a:rPr>
              <a:t>System.out.println</a:t>
            </a:r>
            <a:r>
              <a:rPr lang="en-US" sz="2400" dirty="0" smtClean="0">
                <a:solidFill>
                  <a:srgbClr val="0070C0"/>
                </a:solidFill>
              </a:rPr>
              <a:t>(object);</a:t>
            </a:r>
          </a:p>
          <a:p>
            <a:r>
              <a:rPr lang="en-US" sz="2400" dirty="0" smtClean="0"/>
              <a:t>We concatenate an object to a string, e.g.: </a:t>
            </a:r>
          </a:p>
          <a:p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String s1 = object+"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"; 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/>
              <a:t>is </a:t>
            </a:r>
            <a:r>
              <a:rPr lang="en-US" sz="2400" dirty="0" smtClean="0">
                <a:solidFill>
                  <a:srgbClr val="FF0000"/>
                </a:solidFill>
              </a:rPr>
              <a:t>equivalent</a:t>
            </a:r>
            <a:r>
              <a:rPr lang="en-US" sz="2400" dirty="0" smtClean="0"/>
              <a:t> to </a:t>
            </a:r>
          </a:p>
          <a:p>
            <a:pPr marL="0" indent="0">
              <a:buNone/>
            </a:pP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s1 =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object.toString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()+"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abc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";</a:t>
            </a:r>
          </a:p>
          <a:p>
            <a:pPr marL="0" indent="0">
              <a:buNone/>
            </a:pP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In other words, when Java knows a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String </a:t>
            </a:r>
            <a:r>
              <a:rPr lang="en-US" sz="2400" dirty="0" smtClean="0">
                <a:cs typeface="Courier New" pitchFamily="49" charset="0"/>
              </a:rPr>
              <a:t>is expected, it converts an object to a string automatically.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6059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Rewrite of </a:t>
            </a:r>
            <a:r>
              <a:rPr lang="en-US" dirty="0" smtClean="0">
                <a:solidFill>
                  <a:srgbClr val="FF0000"/>
                </a:solidFill>
              </a:rPr>
              <a:t>Die</a:t>
            </a:r>
            <a:r>
              <a:rPr lang="en-US" dirty="0" smtClean="0">
                <a:solidFill>
                  <a:srgbClr val="0070C0"/>
                </a:solidFill>
              </a:rPr>
              <a:t> 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will add an instance variable </a:t>
            </a:r>
            <a:r>
              <a:rPr lang="en-US" sz="2400" dirty="0" err="1" smtClean="0">
                <a:solidFill>
                  <a:srgbClr val="FF0000"/>
                </a:solidFill>
              </a:rPr>
              <a:t>numberOfSides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This means that every die can have different number of sides.</a:t>
            </a:r>
          </a:p>
          <a:p>
            <a:r>
              <a:rPr lang="en-US" sz="2400" dirty="0" smtClean="0"/>
              <a:t>We will add </a:t>
            </a:r>
            <a:r>
              <a:rPr lang="en-US" sz="2400" dirty="0"/>
              <a:t>a constant: </a:t>
            </a:r>
            <a:r>
              <a:rPr lang="en-US" sz="2400" dirty="0" smtClean="0">
                <a:solidFill>
                  <a:srgbClr val="FF0000"/>
                </a:solidFill>
              </a:rPr>
              <a:t>DEFAULT_NUMBER_OF_SIDES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 smtClean="0"/>
              <a:t>If we use the default constructor to create a die, that is, we do not specify the number of sides explicitly, then we will use the default value.</a:t>
            </a:r>
          </a:p>
          <a:p>
            <a:r>
              <a:rPr lang="en-US" sz="2400" dirty="0" smtClean="0"/>
              <a:t>We will add an </a:t>
            </a:r>
            <a:r>
              <a:rPr lang="en-US" sz="2400" dirty="0" smtClean="0">
                <a:solidFill>
                  <a:srgbClr val="FF0000"/>
                </a:solidFill>
              </a:rPr>
              <a:t>equals</a:t>
            </a:r>
            <a:r>
              <a:rPr lang="en-US" sz="2400" dirty="0" smtClean="0"/>
              <a:t> method. The method describes what does it mean for two dice to be equal. For example, we can </a:t>
            </a:r>
            <a:r>
              <a:rPr lang="en-US" sz="2400" dirty="0"/>
              <a:t>define </a:t>
            </a:r>
            <a:r>
              <a:rPr lang="en-US" sz="2400" dirty="0" smtClean="0"/>
              <a:t>deuces to be wild!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83509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87086"/>
            <a:ext cx="8186857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Die{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DEFAULT_NUMBER_OF_SIDES=6;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numberOfSides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Die(){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this(DEFAULT_NUMBER_OF_SIDES);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Die(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numberOfSides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this.numberOfSides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numberOfSides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rollDie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709950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09600"/>
            <a:ext cx="8340745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numberOfSides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+ 1);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//changed to non-static!</a:t>
            </a:r>
            <a:endParaRPr lang="en-US" sz="20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+"";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equals(Die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otherDie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otherDie.dieValue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||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== 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||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otherDie.dieValue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== 2);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47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Instance </a:t>
            </a:r>
            <a:r>
              <a:rPr lang="en-US" dirty="0" err="1" smtClean="0">
                <a:solidFill>
                  <a:srgbClr val="0070C0"/>
                </a:solidFill>
              </a:rPr>
              <a:t>vs</a:t>
            </a:r>
            <a:r>
              <a:rPr lang="en-US" dirty="0" smtClean="0">
                <a:solidFill>
                  <a:srgbClr val="0070C0"/>
                </a:solidFill>
              </a:rPr>
              <a:t> Static (revisited)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400" y="1355271"/>
            <a:ext cx="5894747" cy="48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2857" y="5029200"/>
            <a:ext cx="619291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0070C0"/>
                </a:solidFill>
              </a:rPr>
              <a:t>dieValue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is an </a:t>
            </a:r>
            <a:r>
              <a:rPr lang="en-US" sz="2400" dirty="0" smtClean="0">
                <a:solidFill>
                  <a:srgbClr val="FF0000"/>
                </a:solidFill>
              </a:rPr>
              <a:t>instance</a:t>
            </a:r>
            <a:r>
              <a:rPr lang="en-US" sz="2400" dirty="0" smtClean="0"/>
              <a:t> variable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DEFAULT_NUMBER_OF_SIDES </a:t>
            </a:r>
            <a:r>
              <a:rPr lang="en-US" sz="2400" dirty="0" smtClean="0"/>
              <a:t>is a </a:t>
            </a:r>
            <a:r>
              <a:rPr lang="en-US" sz="2400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/>
              <a:t> variable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725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>
                <a:solidFill>
                  <a:srgbClr val="0070C0"/>
                </a:solidFill>
              </a:rPr>
              <a:t> Keyword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Sometimes, we want to refer to the hidden parameter explicitly. </a:t>
            </a:r>
          </a:p>
          <a:p>
            <a:r>
              <a:rPr lang="en-US" sz="2400" dirty="0" smtClean="0"/>
              <a:t>We can use </a:t>
            </a:r>
            <a:r>
              <a:rPr lang="en-US" sz="2400" dirty="0" smtClean="0">
                <a:solidFill>
                  <a:srgbClr val="FF0000"/>
                </a:solidFill>
              </a:rPr>
              <a:t>this</a:t>
            </a:r>
            <a:r>
              <a:rPr lang="en-US" sz="2400" dirty="0" smtClean="0"/>
              <a:t> to do so.</a:t>
            </a:r>
          </a:p>
          <a:p>
            <a:r>
              <a:rPr lang="en-US" sz="2400" dirty="0" smtClean="0"/>
              <a:t>Example: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public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Die(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numberOfSides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.numberOfSides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numberOfSides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r>
              <a:rPr lang="en-US" sz="2400" dirty="0" smtClean="0"/>
              <a:t>There are two variables </a:t>
            </a:r>
            <a:r>
              <a:rPr lang="en-US" sz="2400" dirty="0" err="1" smtClean="0">
                <a:solidFill>
                  <a:srgbClr val="0070C0"/>
                </a:solidFill>
              </a:rPr>
              <a:t>numberOfSide</a:t>
            </a:r>
            <a:r>
              <a:rPr lang="en-US" sz="2400" dirty="0" smtClean="0"/>
              <a:t>!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numberOfSides</a:t>
            </a:r>
            <a:r>
              <a:rPr lang="en-US" sz="2400" dirty="0" smtClean="0"/>
              <a:t> refers to the inner most variable (the former parameter of the method).</a:t>
            </a:r>
          </a:p>
          <a:p>
            <a:r>
              <a:rPr lang="en-US" sz="2400" dirty="0" err="1" smtClean="0">
                <a:solidFill>
                  <a:srgbClr val="0070C0"/>
                </a:solidFill>
              </a:rPr>
              <a:t>this.numberOfSides</a:t>
            </a:r>
            <a:r>
              <a:rPr lang="en-US" sz="2400" dirty="0" smtClean="0"/>
              <a:t>  refers to the variable </a:t>
            </a:r>
            <a:r>
              <a:rPr lang="en-US" sz="2400" dirty="0" err="1" smtClean="0">
                <a:solidFill>
                  <a:srgbClr val="0070C0"/>
                </a:solidFill>
              </a:rPr>
              <a:t>numberOfSides</a:t>
            </a:r>
            <a:r>
              <a:rPr lang="en-US" sz="2400" dirty="0" smtClean="0"/>
              <a:t> for the hidden object (the object on which the method is called).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81399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Arrays of Objects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Need to call </a:t>
            </a:r>
            <a:r>
              <a:rPr lang="en-US" sz="2400" dirty="0" smtClean="0">
                <a:solidFill>
                  <a:srgbClr val="0070C0"/>
                </a:solidFill>
              </a:rPr>
              <a:t>new</a:t>
            </a:r>
            <a:r>
              <a:rPr lang="en-US" sz="2400" dirty="0" smtClean="0">
                <a:solidFill>
                  <a:srgbClr val="FF0000"/>
                </a:solidFill>
              </a:rPr>
              <a:t> multiple times.</a:t>
            </a:r>
          </a:p>
          <a:p>
            <a:r>
              <a:rPr lang="en-US" sz="2400" dirty="0" smtClean="0"/>
              <a:t>Call </a:t>
            </a:r>
            <a:r>
              <a:rPr lang="en-US" sz="2400" dirty="0" smtClean="0">
                <a:solidFill>
                  <a:srgbClr val="0070C0"/>
                </a:solidFill>
              </a:rPr>
              <a:t>new</a:t>
            </a:r>
            <a:r>
              <a:rPr lang="en-US" sz="2400" dirty="0" smtClean="0"/>
              <a:t> once to create the array.</a:t>
            </a:r>
          </a:p>
          <a:p>
            <a:r>
              <a:rPr lang="en-US" sz="2400" dirty="0" smtClean="0"/>
              <a:t>Call </a:t>
            </a:r>
            <a:r>
              <a:rPr lang="en-US" sz="2400" dirty="0" smtClean="0">
                <a:solidFill>
                  <a:srgbClr val="0070C0"/>
                </a:solidFill>
              </a:rPr>
              <a:t>new</a:t>
            </a:r>
            <a:r>
              <a:rPr lang="en-US" sz="2400" dirty="0" smtClean="0"/>
              <a:t> again to create each object of the array.</a:t>
            </a:r>
          </a:p>
          <a:p>
            <a:r>
              <a:rPr lang="en-US" sz="2400" dirty="0" smtClean="0"/>
              <a:t>We will create a </a:t>
            </a:r>
            <a:r>
              <a:rPr lang="en-US" sz="2400" dirty="0" err="1" smtClean="0">
                <a:solidFill>
                  <a:srgbClr val="0070C0"/>
                </a:solidFill>
              </a:rPr>
              <a:t>DiceCup</a:t>
            </a:r>
            <a:r>
              <a:rPr lang="en-US" sz="2400" dirty="0" smtClean="0"/>
              <a:t> class. It will contain an array of dice.</a:t>
            </a:r>
          </a:p>
          <a:p>
            <a:r>
              <a:rPr lang="en-US" sz="2400" dirty="0" smtClean="0"/>
              <a:t>The default number of dice will be a constant (used in empty constructor).</a:t>
            </a:r>
          </a:p>
          <a:p>
            <a:r>
              <a:rPr lang="en-US" sz="2400" dirty="0" smtClean="0"/>
              <a:t>We will also create a constructor that takes as input the number of dice and the number of sides for each dice.</a:t>
            </a:r>
          </a:p>
          <a:p>
            <a:r>
              <a:rPr lang="en-US" sz="2400" dirty="0" smtClean="0"/>
              <a:t>We will also add a </a:t>
            </a:r>
            <a:r>
              <a:rPr lang="en-US" sz="2400" dirty="0" err="1" smtClean="0">
                <a:solidFill>
                  <a:srgbClr val="0070C0"/>
                </a:solidFill>
              </a:rPr>
              <a:t>toString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 that can be used in combination with </a:t>
            </a:r>
            <a:r>
              <a:rPr lang="en-US" sz="2400" dirty="0" err="1" smtClean="0">
                <a:solidFill>
                  <a:srgbClr val="0070C0"/>
                </a:solidFill>
              </a:rPr>
              <a:t>System.out.println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to print a dice cup.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96919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494633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DiceCup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Die[] dice;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numberOfDice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DEFAULT_NUMBER_OF_DICE=5;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DiceCup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numberOfDice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DEFAULT_NUMBER_OF_DICE;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dice =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Die[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numberOfDice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numberOfDice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i++){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dice[i] =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Die();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DiceCup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numberOfDice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numberOfSides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this.numberOfDice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numberOfDice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dice =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Die[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numberOfDice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numberOfDice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i++){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dice[i] =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Die(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numberOfSides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42855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Classes and Objects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i;  </a:t>
            </a:r>
            <a:r>
              <a:rPr lang="en-US" sz="2400" dirty="0" smtClean="0"/>
              <a:t>The variable </a:t>
            </a:r>
            <a:r>
              <a:rPr lang="en-US" sz="2400" dirty="0" smtClean="0">
                <a:solidFill>
                  <a:srgbClr val="0070C0"/>
                </a:solidFill>
              </a:rPr>
              <a:t>i</a:t>
            </a:r>
            <a:r>
              <a:rPr lang="en-US" sz="2400" dirty="0" smtClean="0"/>
              <a:t> is of type the primitive type integer.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Person p; </a:t>
            </a:r>
            <a:r>
              <a:rPr lang="en-US" sz="2400" dirty="0" smtClean="0"/>
              <a:t>The variable </a:t>
            </a:r>
            <a:r>
              <a:rPr lang="en-US" sz="2400" dirty="0" smtClean="0">
                <a:solidFill>
                  <a:srgbClr val="0070C0"/>
                </a:solidFill>
              </a:rPr>
              <a:t>p</a:t>
            </a:r>
            <a:r>
              <a:rPr lang="en-US" sz="2400" dirty="0" smtClean="0"/>
              <a:t> is of type the </a:t>
            </a:r>
            <a:r>
              <a:rPr lang="en-US" sz="2400" dirty="0" smtClean="0">
                <a:solidFill>
                  <a:srgbClr val="0070C0"/>
                </a:solidFill>
              </a:rPr>
              <a:t>Person</a:t>
            </a:r>
            <a:r>
              <a:rPr lang="en-US" sz="2400" dirty="0" smtClean="0"/>
              <a:t> class.</a:t>
            </a:r>
          </a:p>
          <a:p>
            <a:r>
              <a:rPr lang="en-US" sz="2400" dirty="0" smtClean="0"/>
              <a:t>A class is a combination of primitive types and possibly other classes. For example,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Person</a:t>
            </a:r>
            <a:r>
              <a:rPr lang="en-US" sz="2400" dirty="0" smtClean="0"/>
              <a:t> class can contain </a:t>
            </a:r>
            <a:r>
              <a:rPr lang="en-US" sz="2400" dirty="0" smtClean="0">
                <a:solidFill>
                  <a:srgbClr val="0070C0"/>
                </a:solidFill>
              </a:rPr>
              <a:t>name</a:t>
            </a:r>
            <a:r>
              <a:rPr lang="en-US" sz="2400" dirty="0" smtClean="0"/>
              <a:t> of type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0070C0"/>
                </a:solidFill>
              </a:rPr>
              <a:t>age</a:t>
            </a:r>
            <a:r>
              <a:rPr lang="en-US" sz="2400" dirty="0" smtClean="0"/>
              <a:t> of type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address</a:t>
            </a:r>
            <a:r>
              <a:rPr lang="en-US" sz="2400" dirty="0" smtClean="0"/>
              <a:t> variable. The address can belong to the </a:t>
            </a:r>
            <a:r>
              <a:rPr lang="en-US" sz="2400" dirty="0" smtClean="0">
                <a:solidFill>
                  <a:srgbClr val="0070C0"/>
                </a:solidFill>
              </a:rPr>
              <a:t>Address</a:t>
            </a:r>
            <a:r>
              <a:rPr lang="en-US" sz="2400" dirty="0" smtClean="0"/>
              <a:t> class </a:t>
            </a:r>
            <a:r>
              <a:rPr lang="en-US" sz="2400" dirty="0"/>
              <a:t>. </a:t>
            </a:r>
            <a:r>
              <a:rPr lang="en-US" sz="2400" dirty="0" smtClean="0"/>
              <a:t>The </a:t>
            </a:r>
            <a:r>
              <a:rPr lang="en-US" sz="2400" dirty="0">
                <a:solidFill>
                  <a:srgbClr val="0070C0"/>
                </a:solidFill>
              </a:rPr>
              <a:t>Address</a:t>
            </a:r>
            <a:r>
              <a:rPr lang="en-US" sz="2400" dirty="0"/>
              <a:t> class, </a:t>
            </a:r>
            <a:r>
              <a:rPr lang="en-US" sz="2400" dirty="0" smtClean="0"/>
              <a:t>in tern, can contain: street name, street number, city, zip code, and so on.</a:t>
            </a:r>
          </a:p>
          <a:p>
            <a:r>
              <a:rPr lang="en-US" sz="2400" dirty="0" smtClean="0"/>
              <a:t>An </a:t>
            </a:r>
            <a:r>
              <a:rPr lang="en-US" sz="2400" dirty="0" smtClean="0">
                <a:solidFill>
                  <a:srgbClr val="FF0000"/>
                </a:solidFill>
              </a:rPr>
              <a:t>object</a:t>
            </a:r>
            <a:r>
              <a:rPr lang="en-US" sz="2400" dirty="0" smtClean="0"/>
              <a:t> is an </a:t>
            </a:r>
            <a:r>
              <a:rPr lang="en-US" sz="2400" dirty="0" smtClean="0">
                <a:solidFill>
                  <a:srgbClr val="FF0000"/>
                </a:solidFill>
              </a:rPr>
              <a:t>instance of </a:t>
            </a:r>
            <a:r>
              <a:rPr lang="en-US" sz="2400" dirty="0" smtClean="0"/>
              <a:t>a class. For example, </a:t>
            </a:r>
            <a:r>
              <a:rPr lang="en-US" sz="2400" dirty="0" smtClean="0">
                <a:solidFill>
                  <a:srgbClr val="0070C0"/>
                </a:solidFill>
              </a:rPr>
              <a:t>p </a:t>
            </a:r>
            <a:r>
              <a:rPr lang="en-US" sz="2400" dirty="0" smtClean="0"/>
              <a:t>is a specific person.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Class names </a:t>
            </a:r>
            <a:r>
              <a:rPr lang="en-US" sz="2400" dirty="0" smtClean="0"/>
              <a:t>start with a </a:t>
            </a:r>
            <a:r>
              <a:rPr lang="en-US" sz="2400" dirty="0" smtClean="0">
                <a:solidFill>
                  <a:srgbClr val="FF0000"/>
                </a:solidFill>
              </a:rPr>
              <a:t>capital letter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rgbClr val="FF0000"/>
                </a:solidFill>
              </a:rPr>
              <a:t>Object variables</a:t>
            </a:r>
            <a:r>
              <a:rPr lang="en-US" sz="2400" dirty="0" smtClean="0"/>
              <a:t> start with a </a:t>
            </a:r>
            <a:r>
              <a:rPr lang="en-US" sz="2400" dirty="0" smtClean="0">
                <a:solidFill>
                  <a:srgbClr val="FF0000"/>
                </a:solidFill>
              </a:rPr>
              <a:t>small letter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11425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599" y="177564"/>
            <a:ext cx="8534401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String result = "Your dice are: ";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for(Die d: dice){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result += d+" ";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result;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isYahtzee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for(Die d: dice){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if(!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d.equals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(dice[0])){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return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diceToChange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diceToChange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dice[i-1].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rollDie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();//die 1 is at position 0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2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Old and New Version of </a:t>
            </a:r>
            <a:r>
              <a:rPr lang="en-US" dirty="0" err="1" smtClean="0">
                <a:solidFill>
                  <a:srgbClr val="FF0000"/>
                </a:solidFill>
              </a:rPr>
              <a:t>rollDice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828800"/>
            <a:ext cx="772519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diceToChange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diceToChange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dice[i - 1]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3841126"/>
            <a:ext cx="664797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rollDice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diceToChange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diceToChange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dice[i-1].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rollDie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1377" y="1385696"/>
            <a:ext cx="15549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old version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1377" y="3306748"/>
            <a:ext cx="16945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new version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6800" y="5638800"/>
            <a:ext cx="74842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the old version, </a:t>
            </a:r>
            <a:r>
              <a:rPr lang="en-US" sz="2400" dirty="0" smtClean="0">
                <a:solidFill>
                  <a:srgbClr val="0070C0"/>
                </a:solidFill>
              </a:rPr>
              <a:t>dice</a:t>
            </a:r>
            <a:r>
              <a:rPr lang="en-US" sz="2400" dirty="0" smtClean="0"/>
              <a:t> is an array of </a:t>
            </a:r>
            <a:r>
              <a:rPr lang="en-US" sz="2400" dirty="0" smtClean="0">
                <a:solidFill>
                  <a:srgbClr val="FF0000"/>
                </a:solidFill>
              </a:rPr>
              <a:t>integers</a:t>
            </a:r>
            <a:r>
              <a:rPr lang="en-US" sz="2400" dirty="0" smtClean="0"/>
              <a:t>. In the new </a:t>
            </a:r>
          </a:p>
          <a:p>
            <a:r>
              <a:rPr lang="en-US" sz="2400" dirty="0" smtClean="0"/>
              <a:t>version, it is an array of </a:t>
            </a:r>
            <a:r>
              <a:rPr lang="en-US" sz="2400" dirty="0" smtClean="0">
                <a:solidFill>
                  <a:srgbClr val="FF0000"/>
                </a:solidFill>
              </a:rPr>
              <a:t>objects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45398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Multi-class Solutions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In the new </a:t>
            </a:r>
            <a:r>
              <a:rPr lang="en-US" sz="2400" dirty="0" err="1" smtClean="0">
                <a:solidFill>
                  <a:srgbClr val="0070C0"/>
                </a:solidFill>
              </a:rPr>
              <a:t>Yahtzee</a:t>
            </a:r>
            <a:r>
              <a:rPr lang="en-US" sz="2400" dirty="0" smtClean="0"/>
              <a:t> class, we will create a </a:t>
            </a:r>
            <a:r>
              <a:rPr lang="en-US" sz="2400" dirty="0" err="1" smtClean="0">
                <a:solidFill>
                  <a:srgbClr val="0070C0"/>
                </a:solidFill>
              </a:rPr>
              <a:t>DiceCup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object. </a:t>
            </a:r>
          </a:p>
          <a:p>
            <a:r>
              <a:rPr lang="en-US" sz="2400" dirty="0" smtClean="0"/>
              <a:t>We will not directly interact with the </a:t>
            </a:r>
            <a:r>
              <a:rPr lang="en-US" sz="2400" dirty="0" smtClean="0">
                <a:solidFill>
                  <a:srgbClr val="0070C0"/>
                </a:solidFill>
              </a:rPr>
              <a:t>Die</a:t>
            </a:r>
            <a:r>
              <a:rPr lang="en-US" sz="2400" dirty="0" smtClean="0"/>
              <a:t> class in the </a:t>
            </a:r>
            <a:r>
              <a:rPr lang="en-US" sz="2400" dirty="0" smtClean="0">
                <a:solidFill>
                  <a:srgbClr val="0070C0"/>
                </a:solidFill>
              </a:rPr>
              <a:t>main</a:t>
            </a:r>
            <a:r>
              <a:rPr lang="en-US" sz="2400" dirty="0" smtClean="0"/>
              <a:t> method.</a:t>
            </a:r>
          </a:p>
          <a:p>
            <a:r>
              <a:rPr lang="en-US" sz="2400" dirty="0" smtClean="0"/>
              <a:t>Good software practices: </a:t>
            </a:r>
            <a:r>
              <a:rPr lang="en-US" sz="2400" dirty="0" smtClean="0">
                <a:solidFill>
                  <a:srgbClr val="FF0000"/>
                </a:solidFill>
              </a:rPr>
              <a:t>Limit inter-class interaction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Method </a:t>
            </a:r>
            <a:r>
              <a:rPr lang="en-US" sz="2400" dirty="0" smtClean="0">
                <a:solidFill>
                  <a:srgbClr val="0070C0"/>
                </a:solidFill>
              </a:rPr>
              <a:t>convert</a:t>
            </a:r>
            <a:r>
              <a:rPr lang="en-US" sz="2400" dirty="0" smtClean="0"/>
              <a:t>, same as before.</a:t>
            </a:r>
          </a:p>
          <a:p>
            <a:r>
              <a:rPr lang="en-US" sz="2400" dirty="0" smtClean="0"/>
              <a:t>Different behavior: deuces are now wild.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0070C0"/>
                </a:solidFill>
              </a:rPr>
              <a:t>diceToString</a:t>
            </a:r>
            <a:r>
              <a:rPr lang="en-US" sz="2400" dirty="0" smtClean="0"/>
              <a:t> method is gone because we now use the </a:t>
            </a:r>
            <a:r>
              <a:rPr lang="en-US" sz="2400" dirty="0" err="1" smtClean="0">
                <a:solidFill>
                  <a:srgbClr val="0070C0"/>
                </a:solidFill>
              </a:rPr>
              <a:t>toString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 in both the </a:t>
            </a:r>
            <a:r>
              <a:rPr lang="en-US" sz="2400" dirty="0" err="1" smtClean="0">
                <a:solidFill>
                  <a:srgbClr val="0070C0"/>
                </a:solidFill>
              </a:rPr>
              <a:t>DiceCup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0070C0"/>
                </a:solidFill>
              </a:rPr>
              <a:t>Die</a:t>
            </a:r>
            <a:r>
              <a:rPr lang="en-US" sz="2400" dirty="0" smtClean="0"/>
              <a:t> classes.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Delegation of responsibility</a:t>
            </a:r>
            <a:r>
              <a:rPr lang="en-US" sz="2400" dirty="0" smtClean="0"/>
              <a:t>: Every class is only responsible for methods that provide interface (or manipulate) its own variables.</a:t>
            </a:r>
          </a:p>
        </p:txBody>
      </p:sp>
    </p:spTree>
    <p:extLst>
      <p:ext uri="{BB962C8B-B14F-4D97-AF65-F5344CB8AC3E}">
        <p14:creationId xmlns:p14="http://schemas.microsoft.com/office/powerpoint/2010/main" val="27584140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1386" y="21771"/>
            <a:ext cx="9110186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NUMBER_REROLLS=2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DiceCup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dc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DiceCup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(dc);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 i &lt; NUMBER_REROLLS; i++)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dc.isYahtzee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break;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"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Which dice do you want to reroll: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dc.rollDice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(convert(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keyboard.nextLine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(dc);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dc.isYahtzee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("You got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Yahtzee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!");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("Sorry, better luck next time!");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935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457200"/>
            <a:ext cx="10058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convert(String s)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StringTokenizer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a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st.countTokens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()];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while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st.hasMoreTokens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a[i++]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st.nextToken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a;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9608138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Battleship Game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676400"/>
            <a:ext cx="335540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  0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1 2 3 4 5 6 7 8 9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    - - - - - - - - - -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0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1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2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3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4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5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6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7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8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9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Enter guess: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5 5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Ship Damaged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!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1676400"/>
            <a:ext cx="335540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  0 </a:t>
            </a:r>
            <a:r>
              <a:rPr lang="pt-BR" dirty="0">
                <a:latin typeface="Courier New" pitchFamily="49" charset="0"/>
                <a:cs typeface="Courier New" pitchFamily="49" charset="0"/>
              </a:rPr>
              <a:t>1 2 3 4 5 6 7 8 9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    - - - - - - - - - -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0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1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2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3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4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5 | O O O O O X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6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7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8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9 | O O O O O O O O O O</a:t>
            </a: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Enter guess: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5 6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Ship Damaged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!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5908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-76200"/>
            <a:ext cx="3081293" cy="7048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0 </a:t>
            </a:r>
            <a:r>
              <a:rPr lang="pt-BR" sz="1600" dirty="0">
                <a:latin typeface="Courier New" pitchFamily="49" charset="0"/>
                <a:cs typeface="Courier New" pitchFamily="49" charset="0"/>
              </a:rPr>
              <a:t>1 2 3 4 5 6 7 8 9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- - - - - - - - - -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0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1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2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3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4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5 | O O O O O X X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6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7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8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9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Enter guess: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5 7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Empty!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0 1 2 3 4 5 6 7 8 9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- - - - - - - - - -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0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1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2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3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4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5 | O O O O O X X  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6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7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8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9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Enter guess: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5 4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pt-BR" dirty="0">
                <a:latin typeface="Courier New" pitchFamily="49" charset="0"/>
                <a:cs typeface="Courier New" pitchFamily="49" charset="0"/>
              </a:rPr>
              <a:t>Empty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!</a:t>
            </a:r>
            <a:endParaRPr lang="pt-BR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-76200"/>
            <a:ext cx="3023585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0 1 2 3 4 5 6 7 8 9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- - - - - - - - - -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0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1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2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3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4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5 | O O O O   X X  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6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7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8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9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Enter guess: </a:t>
            </a:r>
            <a:r>
              <a:rPr lang="pt-BR" sz="1600" dirty="0" smtClean="0">
                <a:latin typeface="Courier New" pitchFamily="49" charset="0"/>
                <a:cs typeface="Courier New" pitchFamily="49" charset="0"/>
              </a:rPr>
              <a:t>6 5</a:t>
            </a:r>
            <a:endParaRPr lang="pt-BR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Ship Destroyed!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0 1 2 3 4 5 6 7 8 9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    - - - - - - - - - -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0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1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2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3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4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5 | O O O O   X X  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6 | O O O O O X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7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8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9 | O O O O O O O O O O</a:t>
            </a:r>
          </a:p>
          <a:p>
            <a:r>
              <a:rPr lang="pt-BR" sz="1600" dirty="0">
                <a:latin typeface="Courier New" pitchFamily="49" charset="0"/>
                <a:cs typeface="Courier New" pitchFamily="49" charset="0"/>
              </a:rPr>
              <a:t>Enter guess: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6921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Bottom-up vs. Top-down Design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029200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Bottom-up</a:t>
            </a:r>
            <a:r>
              <a:rPr lang="en-US" sz="2400" dirty="0" smtClean="0"/>
              <a:t> design start with the base classes, for example, the </a:t>
            </a:r>
            <a:r>
              <a:rPr lang="en-US" sz="2400" dirty="0" smtClean="0">
                <a:solidFill>
                  <a:srgbClr val="0070C0"/>
                </a:solidFill>
              </a:rPr>
              <a:t>Cell class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Then the </a:t>
            </a:r>
            <a:r>
              <a:rPr lang="en-US" sz="2400" dirty="0" smtClean="0">
                <a:solidFill>
                  <a:srgbClr val="0070C0"/>
                </a:solidFill>
              </a:rPr>
              <a:t>Board</a:t>
            </a:r>
            <a:r>
              <a:rPr lang="en-US" sz="2400" dirty="0" smtClean="0"/>
              <a:t> </a:t>
            </a:r>
            <a:r>
              <a:rPr lang="en-US" sz="2400" dirty="0"/>
              <a:t>class </a:t>
            </a:r>
            <a:r>
              <a:rPr lang="en-US" sz="2400" dirty="0" smtClean="0"/>
              <a:t>is built on top of the </a:t>
            </a:r>
            <a:r>
              <a:rPr lang="en-US" sz="2400" dirty="0" smtClean="0">
                <a:solidFill>
                  <a:srgbClr val="0070C0"/>
                </a:solidFill>
              </a:rPr>
              <a:t>Cell</a:t>
            </a:r>
            <a:r>
              <a:rPr lang="en-US" sz="2400" dirty="0" smtClean="0"/>
              <a:t> class.</a:t>
            </a:r>
          </a:p>
          <a:p>
            <a:r>
              <a:rPr lang="en-US" sz="2400" dirty="0" smtClean="0"/>
              <a:t>Advantage is that there are no black boxes. We only use classes that have already been implemented.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Top-down</a:t>
            </a:r>
            <a:r>
              <a:rPr lang="en-US" sz="2400" dirty="0" smtClean="0"/>
              <a:t> design starts with the class that contains the </a:t>
            </a:r>
            <a:r>
              <a:rPr lang="en-US" sz="2400" dirty="0" smtClean="0">
                <a:solidFill>
                  <a:srgbClr val="0070C0"/>
                </a:solidFill>
              </a:rPr>
              <a:t>main </a:t>
            </a:r>
            <a:r>
              <a:rPr lang="en-US" sz="2400" dirty="0" smtClean="0"/>
              <a:t>method. Advantage is that we focus on the big picture. Disadvantage is that we are creating objects of classes that do not currently exist.</a:t>
            </a:r>
          </a:p>
          <a:p>
            <a:endParaRPr lang="en-US" sz="2400" dirty="0"/>
          </a:p>
          <a:p>
            <a:r>
              <a:rPr lang="en-US" sz="2400" dirty="0" smtClean="0">
                <a:solidFill>
                  <a:srgbClr val="FF0000"/>
                </a:solidFill>
              </a:rPr>
              <a:t>Mixed Design</a:t>
            </a:r>
            <a:r>
              <a:rPr lang="en-US" sz="2400" dirty="0" smtClean="0"/>
              <a:t>: We can combine the bottom-up and top-down designs.</a:t>
            </a:r>
          </a:p>
          <a:p>
            <a:endParaRPr lang="en-US" sz="2400" dirty="0"/>
          </a:p>
          <a:p>
            <a:r>
              <a:rPr lang="en-US" sz="2400" dirty="0" smtClean="0"/>
              <a:t>We will use the mixed design for the Battleship game.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63692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457200"/>
            <a:ext cx="5724644" cy="6555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Cell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Ship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ship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isVisited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false;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visit()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isVisited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true;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isVisited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isVisited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isPartOfShip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(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ship != null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putShip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(Ship ship)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this.ship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ship;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489070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4493538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(!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isVisited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"O";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if (ship != null)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"X";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 else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return " ";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isSunk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ship.isSunk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776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Classes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Classes contain </a:t>
            </a:r>
            <a:r>
              <a:rPr lang="en-US" sz="2400" dirty="0" smtClean="0">
                <a:solidFill>
                  <a:srgbClr val="FF0000"/>
                </a:solidFill>
              </a:rPr>
              <a:t>variables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methods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Variables are usually </a:t>
            </a:r>
            <a:r>
              <a:rPr lang="en-US" sz="2400" dirty="0" smtClean="0">
                <a:solidFill>
                  <a:srgbClr val="FF0000"/>
                </a:solidFill>
              </a:rPr>
              <a:t>private</a:t>
            </a:r>
            <a:r>
              <a:rPr lang="en-US" sz="2400" dirty="0" smtClean="0"/>
              <a:t>. This means that nobody outside the class has access to them. The outside world interacts with the variables of a class through its</a:t>
            </a:r>
            <a:r>
              <a:rPr lang="en-US" sz="2400" dirty="0" smtClean="0">
                <a:solidFill>
                  <a:srgbClr val="FF0000"/>
                </a:solidFill>
              </a:rPr>
              <a:t> methods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505200"/>
            <a:ext cx="541686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class Die{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setValue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value){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value;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1263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Class does not have a constructor. Therefore, a default empty constructor that does nothing will be created.</a:t>
            </a:r>
          </a:p>
          <a:p>
            <a:r>
              <a:rPr lang="en-US" sz="2400" dirty="0" smtClean="0"/>
              <a:t>Variable </a:t>
            </a:r>
            <a:r>
              <a:rPr lang="en-US" sz="2400" dirty="0" err="1" smtClean="0">
                <a:solidFill>
                  <a:srgbClr val="0070C0"/>
                </a:solidFill>
              </a:rPr>
              <a:t>isVisited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keeps track of whether the </a:t>
            </a:r>
            <a:r>
              <a:rPr lang="en-US" sz="2400" dirty="0" smtClean="0"/>
              <a:t>cell </a:t>
            </a:r>
            <a:r>
              <a:rPr lang="en-US" sz="2400" dirty="0" smtClean="0"/>
              <a:t>is visited by the player.</a:t>
            </a:r>
          </a:p>
          <a:p>
            <a:r>
              <a:rPr lang="en-US" sz="2400" dirty="0" smtClean="0"/>
              <a:t>If there is a ship that goes through the cell, the variable </a:t>
            </a:r>
            <a:r>
              <a:rPr lang="en-US" sz="2400" dirty="0" smtClean="0">
                <a:solidFill>
                  <a:srgbClr val="0070C0"/>
                </a:solidFill>
              </a:rPr>
              <a:t>ship </a:t>
            </a:r>
            <a:r>
              <a:rPr lang="en-US" sz="2400" dirty="0" smtClean="0"/>
              <a:t>refers to it. Note that the </a:t>
            </a:r>
            <a:r>
              <a:rPr lang="en-US" sz="2400" dirty="0" smtClean="0">
                <a:solidFill>
                  <a:srgbClr val="0070C0"/>
                </a:solidFill>
              </a:rPr>
              <a:t>Ship</a:t>
            </a:r>
            <a:r>
              <a:rPr lang="en-US" sz="2400" dirty="0" smtClean="0"/>
              <a:t> class is not yet created. If </a:t>
            </a:r>
            <a:r>
              <a:rPr lang="en-US" sz="2400" dirty="0" smtClean="0">
                <a:solidFill>
                  <a:srgbClr val="0070C0"/>
                </a:solidFill>
              </a:rPr>
              <a:t>ship</a:t>
            </a:r>
            <a:r>
              <a:rPr lang="en-US" sz="2400" dirty="0" smtClean="0"/>
              <a:t> is equal to </a:t>
            </a:r>
            <a:r>
              <a:rPr lang="en-US" sz="2400" dirty="0" smtClean="0">
                <a:solidFill>
                  <a:srgbClr val="FF0000"/>
                </a:solidFill>
              </a:rPr>
              <a:t>null</a:t>
            </a:r>
            <a:r>
              <a:rPr lang="en-US" sz="2400" dirty="0" smtClean="0"/>
              <a:t>, then there is no ship that goes through the cell.</a:t>
            </a:r>
          </a:p>
          <a:p>
            <a:r>
              <a:rPr lang="en-US" sz="2400" dirty="0" smtClean="0"/>
              <a:t>Note that the code: </a:t>
            </a:r>
            <a:r>
              <a:rPr lang="en-US" sz="2400" dirty="0" smtClean="0">
                <a:solidFill>
                  <a:srgbClr val="0070C0"/>
                </a:solidFill>
              </a:rPr>
              <a:t>Ship s;</a:t>
            </a:r>
            <a:r>
              <a:rPr lang="en-US" sz="2400" dirty="0" smtClean="0"/>
              <a:t> creates the variable </a:t>
            </a:r>
            <a:r>
              <a:rPr lang="en-US" sz="2400" dirty="0" smtClean="0">
                <a:solidFill>
                  <a:srgbClr val="0070C0"/>
                </a:solidFill>
              </a:rPr>
              <a:t>s</a:t>
            </a:r>
            <a:r>
              <a:rPr lang="en-US" sz="2400" dirty="0" smtClean="0"/>
              <a:t> that is initially equal to </a:t>
            </a:r>
            <a:r>
              <a:rPr lang="en-US" sz="2400" dirty="0" smtClean="0">
                <a:solidFill>
                  <a:srgbClr val="0070C0"/>
                </a:solidFill>
              </a:rPr>
              <a:t>null</a:t>
            </a:r>
            <a:r>
              <a:rPr lang="en-US" sz="2400" dirty="0" smtClean="0"/>
              <a:t>. </a:t>
            </a:r>
            <a:r>
              <a:rPr lang="en-US" sz="2400" dirty="0" smtClean="0">
                <a:solidFill>
                  <a:srgbClr val="FF0000"/>
                </a:solidFill>
              </a:rPr>
              <a:t>We can think of null as pointing to nothing.</a:t>
            </a:r>
          </a:p>
          <a:p>
            <a:r>
              <a:rPr lang="en-US" sz="2400" dirty="0" smtClean="0"/>
              <a:t>The code </a:t>
            </a:r>
            <a:r>
              <a:rPr lang="en-US" sz="2400" dirty="0" smtClean="0">
                <a:solidFill>
                  <a:srgbClr val="0070C0"/>
                </a:solidFill>
              </a:rPr>
              <a:t>s = null; </a:t>
            </a:r>
            <a:r>
              <a:rPr lang="en-US" sz="2400" dirty="0" smtClean="0"/>
              <a:t>makes </a:t>
            </a:r>
            <a:r>
              <a:rPr lang="en-US" sz="2400" dirty="0" smtClean="0">
                <a:solidFill>
                  <a:srgbClr val="0070C0"/>
                </a:solidFill>
              </a:rPr>
              <a:t>s</a:t>
            </a:r>
            <a:r>
              <a:rPr lang="en-US" sz="2400" dirty="0" smtClean="0"/>
              <a:t> point to </a:t>
            </a:r>
            <a:r>
              <a:rPr lang="en-US" sz="2400" dirty="0" smtClean="0">
                <a:solidFill>
                  <a:srgbClr val="0070C0"/>
                </a:solidFill>
              </a:rPr>
              <a:t>null </a:t>
            </a:r>
            <a:r>
              <a:rPr lang="en-US" sz="2400" dirty="0" smtClean="0"/>
              <a:t>(i.e., nothing). If </a:t>
            </a:r>
            <a:r>
              <a:rPr lang="en-US" sz="2400" dirty="0" smtClean="0">
                <a:solidFill>
                  <a:srgbClr val="0070C0"/>
                </a:solidFill>
              </a:rPr>
              <a:t>s</a:t>
            </a:r>
            <a:r>
              <a:rPr lang="en-US" sz="2400" dirty="0" smtClean="0"/>
              <a:t> pointed to some object before that and there are no other references to that object, then the object is </a:t>
            </a:r>
            <a:r>
              <a:rPr lang="en-US" sz="2400" dirty="0" smtClean="0">
                <a:solidFill>
                  <a:srgbClr val="FF0000"/>
                </a:solidFill>
              </a:rPr>
              <a:t>automatically deleted </a:t>
            </a:r>
            <a:r>
              <a:rPr lang="en-US" sz="2400" dirty="0" smtClean="0"/>
              <a:t>by the </a:t>
            </a:r>
            <a:r>
              <a:rPr lang="en-US" sz="2400" dirty="0" smtClean="0">
                <a:solidFill>
                  <a:srgbClr val="FF0000"/>
                </a:solidFill>
              </a:rPr>
              <a:t>garbage collector</a:t>
            </a:r>
            <a:r>
              <a:rPr lang="en-US" sz="2400" dirty="0" smtClean="0"/>
              <a:t>. The deletion happens sometime in the future.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55584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97" y="76200"/>
            <a:ext cx="9264075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Ship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startRow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startColumn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direction;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size;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Board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board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Ship(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size, Board board)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this.board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board;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this.size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size;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do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startRow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Board.BOARD_SIZE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startColumn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Board.BOARD_SIZE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direction =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&gt; 0.5) ?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Board.VERTICAL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Board.HORIZONTAL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 while (!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board.isFree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startRow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startColumn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direction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size));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board.populate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startRow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startColumn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direction, size,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                                       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3128817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There are many ways to define a ship. We choose to define it as its starting coordinates, its size, and its direction.</a:t>
            </a:r>
          </a:p>
          <a:p>
            <a:r>
              <a:rPr lang="en-US" sz="2400" dirty="0" smtClean="0"/>
              <a:t>We need access to the board to check if </a:t>
            </a:r>
            <a:r>
              <a:rPr lang="en-US" sz="2400" dirty="0" smtClean="0"/>
              <a:t>the chosen cells are </a:t>
            </a:r>
            <a:r>
              <a:rPr lang="en-US" sz="2400" dirty="0" smtClean="0"/>
              <a:t>free.</a:t>
            </a:r>
          </a:p>
          <a:p>
            <a:r>
              <a:rPr lang="en-US" sz="2400" dirty="0" smtClean="0"/>
              <a:t>The constructor of the </a:t>
            </a:r>
            <a:r>
              <a:rPr lang="en-US" sz="2400" dirty="0" smtClean="0">
                <a:solidFill>
                  <a:srgbClr val="0070C0"/>
                </a:solidFill>
              </a:rPr>
              <a:t>Ship</a:t>
            </a:r>
            <a:r>
              <a:rPr lang="en-US" sz="2400" dirty="0" smtClean="0"/>
              <a:t> class choses a random ship and tries to place it on the board. If the cells are free, then the ship is placed on the board.</a:t>
            </a:r>
          </a:p>
          <a:p>
            <a:r>
              <a:rPr lang="en-US" sz="2400" dirty="0" smtClean="0"/>
              <a:t>Note that the constructor may try to place a ship outside the board. Therefore, the </a:t>
            </a:r>
            <a:r>
              <a:rPr lang="en-US" sz="2400" dirty="0" err="1" smtClean="0">
                <a:solidFill>
                  <a:srgbClr val="0070C0"/>
                </a:solidFill>
              </a:rPr>
              <a:t>isFree</a:t>
            </a:r>
            <a:r>
              <a:rPr lang="en-US" sz="2400" dirty="0" smtClean="0"/>
              <a:t> method of the </a:t>
            </a:r>
            <a:r>
              <a:rPr lang="en-US" sz="2400" dirty="0" smtClean="0">
                <a:solidFill>
                  <a:srgbClr val="0070C0"/>
                </a:solidFill>
              </a:rPr>
              <a:t>Board</a:t>
            </a:r>
            <a:r>
              <a:rPr lang="en-US" sz="2400" dirty="0" smtClean="0"/>
              <a:t> </a:t>
            </a:r>
            <a:r>
              <a:rPr lang="en-US" sz="2400" dirty="0"/>
              <a:t>class should </a:t>
            </a:r>
            <a:r>
              <a:rPr lang="en-US" sz="2400" dirty="0" smtClean="0"/>
              <a:t>be able to gracefully handle this scenario.</a:t>
            </a:r>
          </a:p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populate</a:t>
            </a:r>
            <a:r>
              <a:rPr lang="en-US" sz="2400" dirty="0" smtClean="0"/>
              <a:t> method marks the cells of the board as being part of the ship. The ship is passed as a parameter.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65382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702" y="-5417"/>
            <a:ext cx="8956298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Ship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isSunk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 (direction ==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Board.VERTICAL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row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startRow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column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startColumn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row &lt;=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startRow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size - 1; row++)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if (!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board.isVisited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(row, column))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return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row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startRow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column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startColumn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  column &lt;=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startColumn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size - 1; column++)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if (!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board.isVisited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(row, column))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return false;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469759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err="1" smtClean="0">
                <a:solidFill>
                  <a:srgbClr val="0070C0"/>
                </a:solidFill>
              </a:rPr>
              <a:t>isSunk</a:t>
            </a:r>
            <a:r>
              <a:rPr lang="en-US" sz="2400" dirty="0" smtClean="0"/>
              <a:t> method goes through all the cells of the ship. If it finds a cell that is not visited, then the ship is not sunk and </a:t>
            </a:r>
            <a:r>
              <a:rPr lang="en-US" sz="2400" dirty="0" smtClean="0">
                <a:solidFill>
                  <a:srgbClr val="0070C0"/>
                </a:solidFill>
              </a:rPr>
              <a:t>false</a:t>
            </a:r>
            <a:r>
              <a:rPr lang="en-US" sz="2400" dirty="0" smtClean="0"/>
              <a:t> is returned. If all the cells are visited, then the ship is sunk and </a:t>
            </a:r>
            <a:r>
              <a:rPr lang="en-US" sz="2400" dirty="0" smtClean="0">
                <a:solidFill>
                  <a:srgbClr val="0070C0"/>
                </a:solidFill>
              </a:rPr>
              <a:t>true</a:t>
            </a:r>
            <a:r>
              <a:rPr lang="en-US" sz="2400" dirty="0" smtClean="0"/>
              <a:t> is returned. </a:t>
            </a:r>
          </a:p>
          <a:p>
            <a:r>
              <a:rPr lang="en-US" sz="2400" dirty="0" smtClean="0"/>
              <a:t>The ship goes either horizontally or vertically. Therefore, we need two cases.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93144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23446"/>
            <a:ext cx="8802410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Board{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BOARD_SIZE = 10;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HORIZONTAL = true;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VERTICAL = false;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static final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placement = {5,4,3,2,2,1,1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Ship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 ships = new Ship[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placement.length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Cell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[][] grid = new Cell[BOARD_SIZE][BOARD_SIZE]; 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public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Board()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populateGrid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populateShips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populateGrid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row = 0; row &lt; BOARD_SIZE; row++)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col = 0; col &lt; BOARD_SIZE; col++)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grid[row][col] = new Cell();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populateShips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i=0; i &lt;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placement.length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ships[i]= new Ship(placement[i], this);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}}}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1109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0070C0"/>
                </a:solidFill>
              </a:rPr>
              <a:t>placement </a:t>
            </a:r>
            <a:r>
              <a:rPr lang="en-US" sz="2400" dirty="0" smtClean="0"/>
              <a:t>constant tells us the type of ships that we have: e.g., 1 ship of size 5 and so on.</a:t>
            </a:r>
          </a:p>
          <a:p>
            <a:r>
              <a:rPr lang="en-US" sz="2400" dirty="0" smtClean="0"/>
              <a:t>Since the constructor does two distinct tasks, it is separated into two methods. </a:t>
            </a:r>
            <a:r>
              <a:rPr lang="en-US" sz="2400" dirty="0" smtClean="0">
                <a:solidFill>
                  <a:srgbClr val="FF0000"/>
                </a:solidFill>
              </a:rPr>
              <a:t>Every method should perform a single task.</a:t>
            </a:r>
          </a:p>
          <a:p>
            <a:r>
              <a:rPr lang="en-US" sz="2400" dirty="0" smtClean="0"/>
              <a:t>We call </a:t>
            </a:r>
            <a:r>
              <a:rPr lang="en-US" sz="2400" dirty="0" smtClean="0">
                <a:solidFill>
                  <a:srgbClr val="0070C0"/>
                </a:solidFill>
              </a:rPr>
              <a:t>new</a:t>
            </a:r>
            <a:r>
              <a:rPr lang="en-US" sz="2400" dirty="0" smtClean="0"/>
              <a:t> multiple times on the </a:t>
            </a:r>
            <a:r>
              <a:rPr lang="en-US" sz="2400" dirty="0" smtClean="0">
                <a:solidFill>
                  <a:srgbClr val="0070C0"/>
                </a:solidFill>
              </a:rPr>
              <a:t>ships</a:t>
            </a:r>
            <a:r>
              <a:rPr lang="en-US" sz="2400" dirty="0" smtClean="0"/>
              <a:t> array. We call it once to create the array and then we call it once for every ship.</a:t>
            </a:r>
          </a:p>
          <a:p>
            <a:r>
              <a:rPr lang="en-US" sz="2400" dirty="0"/>
              <a:t>We call </a:t>
            </a:r>
            <a:r>
              <a:rPr lang="en-US" sz="2400" dirty="0">
                <a:solidFill>
                  <a:srgbClr val="0070C0"/>
                </a:solidFill>
              </a:rPr>
              <a:t>new</a:t>
            </a:r>
            <a:r>
              <a:rPr lang="en-US" sz="2400" dirty="0"/>
              <a:t> multiple times of the </a:t>
            </a:r>
            <a:r>
              <a:rPr lang="en-US" sz="2400" dirty="0" smtClean="0">
                <a:solidFill>
                  <a:srgbClr val="0070C0"/>
                </a:solidFill>
              </a:rPr>
              <a:t>grid</a:t>
            </a:r>
            <a:r>
              <a:rPr lang="en-US" sz="2400" dirty="0" smtClean="0"/>
              <a:t> </a:t>
            </a:r>
            <a:r>
              <a:rPr lang="en-US" sz="2400" dirty="0"/>
              <a:t>array. We call it once to create the array and then we call it </a:t>
            </a:r>
            <a:r>
              <a:rPr lang="en-US" sz="2400" dirty="0" smtClean="0"/>
              <a:t>once for </a:t>
            </a:r>
            <a:r>
              <a:rPr lang="en-US" sz="2400" dirty="0"/>
              <a:t>every </a:t>
            </a:r>
            <a:r>
              <a:rPr lang="en-US" sz="2400" dirty="0" smtClean="0"/>
              <a:t>cell.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296072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965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The </a:t>
            </a:r>
            <a:r>
              <a:rPr lang="en-US" sz="3600" dirty="0" err="1" smtClean="0">
                <a:solidFill>
                  <a:srgbClr val="FF0000"/>
                </a:solidFill>
              </a:rPr>
              <a:t>toString</a:t>
            </a:r>
            <a:r>
              <a:rPr lang="en-US" sz="3600" dirty="0" smtClean="0">
                <a:solidFill>
                  <a:srgbClr val="0070C0"/>
                </a:solidFill>
              </a:rPr>
              <a:t> Method for the Board Class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039" y="1887793"/>
            <a:ext cx="9145452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String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String result =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"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0 1 2 3 4 5 6 7 8 9\n    - - - - - - - - - - 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line = 0;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for(Cell[] row: grid){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result+="\n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 // concatenate new line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result+= (line++)+" |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 //concatenate line number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for(Cell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cell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row){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result += cell+"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"; //concatenate cell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                    //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method for cell is called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return result;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Complete </a:t>
            </a:r>
            <a:r>
              <a:rPr lang="en-US" sz="2400" dirty="0" smtClean="0">
                <a:solidFill>
                  <a:srgbClr val="0070C0"/>
                </a:solidFill>
                <a:cs typeface="Courier New" pitchFamily="49" charset="0"/>
              </a:rPr>
              <a:t>Board</a:t>
            </a:r>
            <a:r>
              <a:rPr lang="en-US" sz="2400" dirty="0" smtClean="0">
                <a:cs typeface="Courier New" pitchFamily="49" charset="0"/>
              </a:rPr>
              <a:t> class follows:</a:t>
            </a:r>
            <a:endParaRPr lang="en-US" sz="2400" dirty="0"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902148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76200"/>
            <a:ext cx="86106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Board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BOARD_SIZE = 10;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HORIZONTAL = true;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VERTICAL = false;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final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[] placement = {5,4,3,2,2,1,1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private Cell[][] grid = new Cell[BOARD_SIZE][BOARD_SIZE];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private Ship[] ships = new Ship[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placement.length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String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String result="    0 1 2 3 4 5 6 7 8 9\n    - - - - - - - - - - 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line = 0;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for(Cell[] row: grid){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result+="\n";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result+= (line++)+" | 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for(Cell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cell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: row){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result += cell+" ";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result;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840387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"/>
            <a:ext cx="886973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private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Cell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getElement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row,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column)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if ((row &gt;= 0 &amp;&amp; row &lt; BOARD_SIZE) &amp;&amp;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column &gt;= 0 &amp;&amp; column &lt; BOARD_SIZE))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return grid[row][column];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null;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Board()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populateGrid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populateShips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populateGrid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row = 0; row &lt; BOARD_SIZE; row++)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col = 0; col &lt; BOARD_SIZE; col++)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grid[row][col] = new Cell();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140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Interface of a Class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76400"/>
            <a:ext cx="8526966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084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283311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populateShips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i=0; i 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placement.length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ships[i]= new Ship(placement[i], this);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isFree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row,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column,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direction,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               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size)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if (direction == HORIZONTAL)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newColumn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column;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newColumn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column + size - 1;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             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newColumn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getElement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(row,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newColumn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!= null)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if (grid[row][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newColumn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isPartOfShip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return false;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} else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return false;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return true;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 else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17718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7206" y="-1"/>
            <a:ext cx="9283311" cy="7571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newRow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row;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newRow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row + size - 1;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newRow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getElement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newRow,column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!= null)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if (grid[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newRow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][column].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isPartOfShip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return false;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} else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return false;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return true;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void populate(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row,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column,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direction,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size, Ship ship)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if (direction == HORIZONTAL)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newColumn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column;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newColumn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column + size - 1;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                          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newColumn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grid[row][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newColumn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putShip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(ship);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for(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newRow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row;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newRow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&lt;= row + size - 1;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newRow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++){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grid[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newRow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][column].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putShip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(ship);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0004499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8600"/>
            <a:ext cx="8594019" cy="7571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void visit(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row,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column){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grid[row][column].visit();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isAllMarked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 (Cell[] row : grid)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for (Cell element : row)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element.isPartOfShip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&amp;&amp; !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element.isVisited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return false;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isPartOfShip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row,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column){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(grid[row][column].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isPartOfShip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isVisited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row,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column){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grid[row][column].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isVisited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isSunkAt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row,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column){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grid[row][column].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isSunk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47370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Main Class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will start by creating and printing the board. </a:t>
            </a:r>
            <a:endParaRPr lang="en-US" sz="2400" dirty="0"/>
          </a:p>
          <a:p>
            <a:r>
              <a:rPr lang="en-US" sz="2400" dirty="0" smtClean="0"/>
              <a:t>Next, we will have a loop that keeps going until all ships are sunk. The </a:t>
            </a:r>
            <a:r>
              <a:rPr lang="en-US" sz="2400" dirty="0" err="1" smtClean="0">
                <a:solidFill>
                  <a:srgbClr val="0070C0"/>
                </a:solidFill>
              </a:rPr>
              <a:t>isAllMarked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 will tell us when this is the case.</a:t>
            </a:r>
          </a:p>
          <a:p>
            <a:r>
              <a:rPr lang="en-US" sz="2400" dirty="0" smtClean="0"/>
              <a:t>In the loop, we will get a guess from the user and mark the cell as visited. </a:t>
            </a:r>
          </a:p>
          <a:p>
            <a:r>
              <a:rPr lang="en-US" sz="2400" dirty="0" smtClean="0"/>
              <a:t>If the cell is part of a ship, then we need to inform the user if the ship is damaged or destroyed. The </a:t>
            </a:r>
            <a:r>
              <a:rPr lang="en-US" sz="2400" dirty="0" err="1" smtClean="0">
                <a:solidFill>
                  <a:srgbClr val="0070C0"/>
                </a:solidFill>
              </a:rPr>
              <a:t>isSunkAt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 will tell us if the ship is sunk or not.</a:t>
            </a:r>
          </a:p>
          <a:p>
            <a:r>
              <a:rPr lang="en-US" sz="2400" dirty="0" smtClean="0"/>
              <a:t>If the cell is not part of a ship, we will tell the user that the cell is empty.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7950538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6801862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class Main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Scanner k = new Scanner(System.in);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Board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board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new Board();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(board);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while(!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board.isAllMarked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row,column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("Enter guess: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row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k.nextInt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column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k.nextInt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board.visit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row,column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if(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board.isPartOfShip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row,column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if(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board.isSunkAt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(row, column)){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("Ship Destroyed!");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} else{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("Ship Damaged!");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(board);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 else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("Empty!");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(board);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0139751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Rules that We Followed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All </a:t>
            </a:r>
            <a:r>
              <a:rPr lang="en-US" sz="2400" dirty="0"/>
              <a:t>non-constant variables of a class should be private.</a:t>
            </a:r>
          </a:p>
          <a:p>
            <a:r>
              <a:rPr lang="en-US" sz="2400" dirty="0" smtClean="0"/>
              <a:t>All </a:t>
            </a:r>
            <a:r>
              <a:rPr lang="en-US" sz="2400" dirty="0"/>
              <a:t>public methods of a class should be used to provide access to the data of the class to the outside world.</a:t>
            </a:r>
          </a:p>
          <a:p>
            <a:r>
              <a:rPr lang="en-US" sz="2400" dirty="0" smtClean="0"/>
              <a:t>All </a:t>
            </a:r>
            <a:r>
              <a:rPr lang="en-US" sz="2400" dirty="0"/>
              <a:t>methods should be simple and perform a single task.</a:t>
            </a:r>
          </a:p>
          <a:p>
            <a:r>
              <a:rPr lang="en-US" sz="2400" dirty="0" smtClean="0"/>
              <a:t>Inter-class </a:t>
            </a:r>
            <a:r>
              <a:rPr lang="en-US" sz="2400" dirty="0"/>
              <a:t>interaction should be minimized.</a:t>
            </a:r>
          </a:p>
        </p:txBody>
      </p:sp>
    </p:spTree>
    <p:extLst>
      <p:ext uri="{BB962C8B-B14F-4D97-AF65-F5344CB8AC3E}">
        <p14:creationId xmlns:p14="http://schemas.microsoft.com/office/powerpoint/2010/main" val="389418207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Summary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While a </a:t>
            </a:r>
            <a:r>
              <a:rPr lang="en-US" sz="2000" dirty="0" smtClean="0">
                <a:solidFill>
                  <a:srgbClr val="FF0000"/>
                </a:solidFill>
              </a:rPr>
              <a:t>class</a:t>
            </a:r>
            <a:r>
              <a:rPr lang="en-US" sz="2000" dirty="0" smtClean="0"/>
              <a:t> is a general template, an </a:t>
            </a:r>
            <a:r>
              <a:rPr lang="en-US" sz="2000" dirty="0" smtClean="0">
                <a:solidFill>
                  <a:srgbClr val="FF0000"/>
                </a:solidFill>
              </a:rPr>
              <a:t>object</a:t>
            </a:r>
            <a:r>
              <a:rPr lang="en-US" sz="2000" dirty="0" smtClean="0"/>
              <a:t> is a specific instance of a class.</a:t>
            </a:r>
          </a:p>
          <a:p>
            <a:r>
              <a:rPr lang="en-US" sz="2000" dirty="0" smtClean="0"/>
              <a:t>Every </a:t>
            </a:r>
            <a:r>
              <a:rPr lang="en-US" sz="2000" dirty="0" smtClean="0">
                <a:solidFill>
                  <a:srgbClr val="FF0000"/>
                </a:solidFill>
              </a:rPr>
              <a:t>object </a:t>
            </a:r>
            <a:r>
              <a:rPr lang="en-US" sz="2000" dirty="0" smtClean="0"/>
              <a:t>has its own </a:t>
            </a:r>
            <a:r>
              <a:rPr lang="en-US" sz="2000" dirty="0" smtClean="0">
                <a:solidFill>
                  <a:srgbClr val="FF0000"/>
                </a:solidFill>
              </a:rPr>
              <a:t>instance variables</a:t>
            </a:r>
            <a:r>
              <a:rPr lang="en-US" sz="2000" dirty="0" smtClean="0"/>
              <a:t>. Alternatively, the </a:t>
            </a:r>
            <a:r>
              <a:rPr lang="en-US" sz="2000" dirty="0" smtClean="0">
                <a:solidFill>
                  <a:srgbClr val="FF0000"/>
                </a:solidFill>
              </a:rPr>
              <a:t>static variables </a:t>
            </a:r>
            <a:r>
              <a:rPr lang="en-US" sz="2000" dirty="0" smtClean="0"/>
              <a:t>belong to the </a:t>
            </a:r>
            <a:r>
              <a:rPr lang="en-US" sz="2000" dirty="0" smtClean="0">
                <a:solidFill>
                  <a:srgbClr val="FF0000"/>
                </a:solidFill>
              </a:rPr>
              <a:t>class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Every </a:t>
            </a:r>
            <a:r>
              <a:rPr lang="en-US" sz="2000" dirty="0" smtClean="0">
                <a:solidFill>
                  <a:srgbClr val="FF0000"/>
                </a:solidFill>
              </a:rPr>
              <a:t>instance method </a:t>
            </a:r>
            <a:r>
              <a:rPr lang="en-US" sz="2000" dirty="0" smtClean="0"/>
              <a:t>is called using a </a:t>
            </a:r>
            <a:r>
              <a:rPr lang="en-US" sz="2000" dirty="0" smtClean="0">
                <a:solidFill>
                  <a:srgbClr val="FF0000"/>
                </a:solidFill>
              </a:rPr>
              <a:t>hidden parameter </a:t>
            </a:r>
            <a:r>
              <a:rPr lang="en-US" sz="2000" dirty="0" smtClean="0"/>
              <a:t>(i.e., the object on which the method is called).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Static methods </a:t>
            </a:r>
            <a:r>
              <a:rPr lang="en-US" sz="2000" dirty="0" smtClean="0"/>
              <a:t>are called on a </a:t>
            </a:r>
            <a:r>
              <a:rPr lang="en-US" sz="2000" dirty="0" smtClean="0">
                <a:solidFill>
                  <a:srgbClr val="FF0000"/>
                </a:solidFill>
              </a:rPr>
              <a:t>class</a:t>
            </a:r>
            <a:r>
              <a:rPr lang="en-US" sz="2000" dirty="0" smtClean="0"/>
              <a:t> and do not have access to the instance variables.</a:t>
            </a:r>
          </a:p>
          <a:p>
            <a:r>
              <a:rPr lang="en-US" sz="2000" dirty="0" smtClean="0"/>
              <a:t>Objects are created using one of the </a:t>
            </a:r>
            <a:r>
              <a:rPr lang="en-US" sz="2000" dirty="0" smtClean="0">
                <a:solidFill>
                  <a:srgbClr val="FF0000"/>
                </a:solidFill>
              </a:rPr>
              <a:t>constructors</a:t>
            </a:r>
            <a:r>
              <a:rPr lang="en-US" sz="2000" dirty="0" smtClean="0"/>
              <a:t> of a class.</a:t>
            </a:r>
          </a:p>
          <a:p>
            <a:r>
              <a:rPr lang="en-US" sz="2000" dirty="0" smtClean="0"/>
              <a:t>A </a:t>
            </a:r>
            <a:r>
              <a:rPr lang="en-US" sz="2000" dirty="0" smtClean="0">
                <a:solidFill>
                  <a:srgbClr val="FF0000"/>
                </a:solidFill>
              </a:rPr>
              <a:t>default</a:t>
            </a:r>
            <a:r>
              <a:rPr lang="en-US" sz="2000" dirty="0" smtClean="0"/>
              <a:t> empty </a:t>
            </a:r>
            <a:r>
              <a:rPr lang="en-US" sz="2000" dirty="0" smtClean="0">
                <a:solidFill>
                  <a:srgbClr val="FF0000"/>
                </a:solidFill>
              </a:rPr>
              <a:t>constructor</a:t>
            </a:r>
            <a:r>
              <a:rPr lang="en-US" sz="2000" dirty="0" smtClean="0"/>
              <a:t> that does nothing is automatically created only when no constructors are explicitly defined.</a:t>
            </a:r>
          </a:p>
          <a:p>
            <a:r>
              <a:rPr lang="en-US" sz="2000" dirty="0" smtClean="0"/>
              <a:t>Don't forget to define all </a:t>
            </a:r>
            <a:r>
              <a:rPr lang="en-US" sz="2000" dirty="0" smtClean="0">
                <a:solidFill>
                  <a:srgbClr val="FF0000"/>
                </a:solidFill>
              </a:rPr>
              <a:t>non-constant variables </a:t>
            </a:r>
            <a:r>
              <a:rPr lang="en-US" sz="2000" dirty="0" smtClean="0"/>
              <a:t>as </a:t>
            </a:r>
            <a:r>
              <a:rPr lang="en-US" sz="2000" dirty="0" smtClean="0">
                <a:solidFill>
                  <a:srgbClr val="FF0000"/>
                </a:solidFill>
              </a:rPr>
              <a:t>private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29543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Getter and Setter Methods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getter method is used to get the value of a variable.</a:t>
            </a:r>
          </a:p>
          <a:p>
            <a:r>
              <a:rPr lang="en-US" sz="2400" dirty="0" smtClean="0"/>
              <a:t>A setter method is used to set the value of a variable.</a:t>
            </a:r>
          </a:p>
          <a:p>
            <a:r>
              <a:rPr lang="en-US" sz="2400" dirty="0" smtClean="0"/>
              <a:t>Straightforward implementation of the two methods is discouraged. This basically makes the variables </a:t>
            </a:r>
            <a:r>
              <a:rPr lang="en-US" sz="2400" dirty="0" smtClean="0">
                <a:solidFill>
                  <a:srgbClr val="FF0000"/>
                </a:solidFill>
              </a:rPr>
              <a:t>public</a:t>
            </a:r>
            <a:r>
              <a:rPr lang="en-US" sz="2400" dirty="0" smtClean="0"/>
              <a:t>. In other words, everyone can read and modify them.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6836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Better Implementation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917912"/>
            <a:ext cx="6647974" cy="59400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Die{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private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rollDie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if(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&gt;=1 &amp;&amp;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&lt;=6){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 else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return 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private static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getRandomDieValue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* 6 + 1);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200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Creating and Using Objects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Creating a new die: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>
                <a:solidFill>
                  <a:srgbClr val="0070C0"/>
                </a:solidFill>
              </a:rPr>
              <a:t>Die </a:t>
            </a:r>
            <a:r>
              <a:rPr lang="en-US" sz="2400" dirty="0" err="1" smtClean="0">
                <a:solidFill>
                  <a:srgbClr val="0070C0"/>
                </a:solidFill>
              </a:rPr>
              <a:t>die</a:t>
            </a:r>
            <a:r>
              <a:rPr lang="en-US" sz="2400" dirty="0" smtClean="0">
                <a:solidFill>
                  <a:srgbClr val="0070C0"/>
                </a:solidFill>
              </a:rPr>
              <a:t> = </a:t>
            </a:r>
            <a:r>
              <a:rPr lang="en-US" sz="2400" dirty="0" smtClean="0">
                <a:solidFill>
                  <a:srgbClr val="FF0000"/>
                </a:solidFill>
              </a:rPr>
              <a:t>new</a:t>
            </a:r>
            <a:r>
              <a:rPr lang="en-US" sz="2400" dirty="0" smtClean="0">
                <a:solidFill>
                  <a:srgbClr val="0070C0"/>
                </a:solidFill>
              </a:rPr>
              <a:t> Die();</a:t>
            </a:r>
          </a:p>
          <a:p>
            <a:r>
              <a:rPr lang="en-US" sz="2400" dirty="0" smtClean="0"/>
              <a:t>Setting the value of the die:</a:t>
            </a:r>
          </a:p>
          <a:p>
            <a:pPr lvl="1"/>
            <a:r>
              <a:rPr lang="en-US" sz="2400" dirty="0" err="1" smtClean="0">
                <a:solidFill>
                  <a:srgbClr val="0070C0"/>
                </a:solidFill>
              </a:rPr>
              <a:t>die.rollDie</a:t>
            </a:r>
            <a:r>
              <a:rPr lang="en-US" sz="2400" dirty="0" smtClean="0">
                <a:solidFill>
                  <a:srgbClr val="0070C0"/>
                </a:solidFill>
              </a:rPr>
              <a:t>();</a:t>
            </a:r>
          </a:p>
          <a:p>
            <a:r>
              <a:rPr lang="en-US" sz="2400" dirty="0" smtClean="0"/>
              <a:t>Getting the value of a die:</a:t>
            </a:r>
          </a:p>
          <a:p>
            <a:pPr lvl="1"/>
            <a:r>
              <a:rPr lang="en-US" sz="2400" dirty="0" err="1" smtClean="0">
                <a:solidFill>
                  <a:srgbClr val="0070C0"/>
                </a:solidFill>
              </a:rPr>
              <a:t>System.out.println</a:t>
            </a:r>
            <a:r>
              <a:rPr lang="en-US" sz="2400" dirty="0" smtClean="0">
                <a:solidFill>
                  <a:srgbClr val="0070C0"/>
                </a:solidFill>
              </a:rPr>
              <a:t>(</a:t>
            </a:r>
            <a:r>
              <a:rPr lang="en-US" sz="2400" dirty="0" err="1" smtClean="0">
                <a:solidFill>
                  <a:srgbClr val="0070C0"/>
                </a:solidFill>
              </a:rPr>
              <a:t>die.getValue</a:t>
            </a:r>
            <a:r>
              <a:rPr lang="en-US" sz="2400" dirty="0" smtClean="0">
                <a:solidFill>
                  <a:srgbClr val="0070C0"/>
                </a:solidFill>
              </a:rPr>
              <a:t>());</a:t>
            </a:r>
          </a:p>
          <a:p>
            <a:r>
              <a:rPr lang="en-US" sz="2400" dirty="0" smtClean="0"/>
              <a:t>If the variable </a:t>
            </a:r>
            <a:r>
              <a:rPr lang="en-US" sz="2400" dirty="0" err="1" smtClean="0">
                <a:solidFill>
                  <a:srgbClr val="0070C0"/>
                </a:solidFill>
              </a:rPr>
              <a:t>dieValue</a:t>
            </a:r>
            <a:r>
              <a:rPr lang="en-US" sz="2400" dirty="0" smtClean="0"/>
              <a:t> was </a:t>
            </a:r>
            <a:r>
              <a:rPr lang="en-US" sz="2400" dirty="0" smtClean="0">
                <a:solidFill>
                  <a:srgbClr val="FF0000"/>
                </a:solidFill>
              </a:rPr>
              <a:t>public</a:t>
            </a:r>
            <a:r>
              <a:rPr lang="en-US" sz="2400" dirty="0" smtClean="0"/>
              <a:t>, then we can write:</a:t>
            </a:r>
          </a:p>
          <a:p>
            <a:pPr lvl="1"/>
            <a:r>
              <a:rPr lang="en-US" sz="2400" dirty="0" err="1" smtClean="0">
                <a:solidFill>
                  <a:srgbClr val="0070C0"/>
                </a:solidFill>
              </a:rPr>
              <a:t>die.dieValue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= 100;</a:t>
            </a:r>
          </a:p>
        </p:txBody>
      </p:sp>
    </p:spTree>
    <p:extLst>
      <p:ext uri="{BB962C8B-B14F-4D97-AF65-F5344CB8AC3E}">
        <p14:creationId xmlns:p14="http://schemas.microsoft.com/office/powerpoint/2010/main" val="30022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Instance Variables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variable </a:t>
            </a:r>
            <a:r>
              <a:rPr lang="en-US" sz="2400" dirty="0" err="1" smtClean="0">
                <a:solidFill>
                  <a:srgbClr val="0070C0"/>
                </a:solidFill>
              </a:rPr>
              <a:t>dieValue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FF0000"/>
                </a:solidFill>
              </a:rPr>
              <a:t>instance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reason is that the keyword </a:t>
            </a:r>
            <a:r>
              <a:rPr lang="en-US" sz="2400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/>
              <a:t> is missing from its definition. </a:t>
            </a:r>
          </a:p>
          <a:p>
            <a:r>
              <a:rPr lang="en-US" sz="2400" dirty="0" smtClean="0"/>
              <a:t>This means that the variable is created for every object. If we have 10 dice, then every die will have its own </a:t>
            </a:r>
            <a:r>
              <a:rPr lang="en-US" sz="2400" dirty="0" err="1" smtClean="0">
                <a:solidFill>
                  <a:srgbClr val="0070C0"/>
                </a:solidFill>
              </a:rPr>
              <a:t>dieValue</a:t>
            </a:r>
            <a:r>
              <a:rPr lang="en-US" sz="2400" dirty="0" smtClean="0"/>
              <a:t> variable.</a:t>
            </a:r>
          </a:p>
          <a:p>
            <a:r>
              <a:rPr lang="en-US" sz="2400" dirty="0" smtClean="0"/>
              <a:t>If the variable is </a:t>
            </a:r>
            <a:r>
              <a:rPr lang="en-US" sz="2400" dirty="0" smtClean="0">
                <a:solidFill>
                  <a:srgbClr val="FF0000"/>
                </a:solidFill>
              </a:rPr>
              <a:t>public</a:t>
            </a:r>
            <a:r>
              <a:rPr lang="en-US" sz="2400" dirty="0" smtClean="0"/>
              <a:t>, then we can write:  </a:t>
            </a:r>
          </a:p>
          <a:p>
            <a:pPr lvl="1"/>
            <a:r>
              <a:rPr lang="en-US" sz="2400" dirty="0" err="1" smtClean="0">
                <a:solidFill>
                  <a:srgbClr val="0070C0"/>
                </a:solidFill>
              </a:rPr>
              <a:t>die.dieValue</a:t>
            </a:r>
            <a:r>
              <a:rPr lang="en-US" sz="2400" dirty="0" smtClean="0">
                <a:solidFill>
                  <a:srgbClr val="0070C0"/>
                </a:solidFill>
              </a:rPr>
              <a:t> =3;</a:t>
            </a:r>
          </a:p>
          <a:p>
            <a:r>
              <a:rPr lang="en-US" sz="2400" dirty="0" smtClean="0"/>
              <a:t>This refers to the die value of the </a:t>
            </a:r>
            <a:r>
              <a:rPr lang="en-US" sz="2400" dirty="0" smtClean="0">
                <a:solidFill>
                  <a:srgbClr val="0070C0"/>
                </a:solidFill>
              </a:rPr>
              <a:t>die</a:t>
            </a:r>
            <a:r>
              <a:rPr lang="en-US" sz="2400" dirty="0" smtClean="0"/>
              <a:t> object. </a:t>
            </a:r>
          </a:p>
          <a:p>
            <a:r>
              <a:rPr lang="en-US" sz="2400" dirty="0" smtClean="0"/>
              <a:t>If it is </a:t>
            </a:r>
            <a:r>
              <a:rPr lang="en-US" sz="2400" dirty="0" smtClean="0">
                <a:solidFill>
                  <a:srgbClr val="FF0000"/>
                </a:solidFill>
              </a:rPr>
              <a:t>private</a:t>
            </a:r>
            <a:r>
              <a:rPr lang="en-US" sz="2400" dirty="0" smtClean="0"/>
              <a:t>, then we can access it through the methods of the class:</a:t>
            </a:r>
          </a:p>
          <a:p>
            <a:pPr lvl="1"/>
            <a:r>
              <a:rPr lang="en-US" sz="2400" dirty="0" err="1" smtClean="0">
                <a:solidFill>
                  <a:srgbClr val="0070C0"/>
                </a:solidFill>
              </a:rPr>
              <a:t>die.rollDie</a:t>
            </a:r>
            <a:r>
              <a:rPr lang="en-US" sz="2400" dirty="0" smtClean="0">
                <a:solidFill>
                  <a:srgbClr val="0070C0"/>
                </a:solidFill>
              </a:rPr>
              <a:t>();</a:t>
            </a:r>
          </a:p>
          <a:p>
            <a:endParaRPr lang="en-US" sz="24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956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3414</TotalTime>
  <Words>5581</Words>
  <Application>Microsoft Office PowerPoint</Application>
  <PresentationFormat>On-screen Show (4:3)</PresentationFormat>
  <Paragraphs>757</Paragraphs>
  <Slides>56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7" baseType="lpstr">
      <vt:lpstr>Office Theme</vt:lpstr>
      <vt:lpstr>Introduction to Classes</vt:lpstr>
      <vt:lpstr>Overview</vt:lpstr>
      <vt:lpstr>Classes and Objects</vt:lpstr>
      <vt:lpstr>Classes</vt:lpstr>
      <vt:lpstr>Interface of a Class</vt:lpstr>
      <vt:lpstr>Getter and Setter Methods</vt:lpstr>
      <vt:lpstr>Better Implementation</vt:lpstr>
      <vt:lpstr>Creating and Using Objects</vt:lpstr>
      <vt:lpstr>Instance Variables</vt:lpstr>
      <vt:lpstr>Static Variables</vt:lpstr>
      <vt:lpstr>Instance Methods and the Hidden Parameter</vt:lpstr>
      <vt:lpstr>Static Methods</vt:lpstr>
      <vt:lpstr>Access Matrix</vt:lpstr>
      <vt:lpstr>Data Encapsulation and Abstraction</vt:lpstr>
      <vt:lpstr>Constructors</vt:lpstr>
      <vt:lpstr>Default Constructors</vt:lpstr>
      <vt:lpstr>Constructor Methods</vt:lpstr>
      <vt:lpstr>PowerPoint Presentation</vt:lpstr>
      <vt:lpstr>Example use of Constructors</vt:lpstr>
      <vt:lpstr> The toString Method</vt:lpstr>
      <vt:lpstr>Example use of the toString Method</vt:lpstr>
      <vt:lpstr>We Don't Have to Write toString() when</vt:lpstr>
      <vt:lpstr>Rewrite of Die Class</vt:lpstr>
      <vt:lpstr>PowerPoint Presentation</vt:lpstr>
      <vt:lpstr>PowerPoint Presentation</vt:lpstr>
      <vt:lpstr>Instance vs Static (revisited)</vt:lpstr>
      <vt:lpstr>The this Keyword</vt:lpstr>
      <vt:lpstr>Arrays of Objects</vt:lpstr>
      <vt:lpstr>PowerPoint Presentation</vt:lpstr>
      <vt:lpstr>PowerPoint Presentation</vt:lpstr>
      <vt:lpstr>Old and New Version of rollDice</vt:lpstr>
      <vt:lpstr>Multi-class Solutions</vt:lpstr>
      <vt:lpstr>PowerPoint Presentation</vt:lpstr>
      <vt:lpstr>PowerPoint Presentation</vt:lpstr>
      <vt:lpstr>Battleship Game</vt:lpstr>
      <vt:lpstr>PowerPoint Presentation</vt:lpstr>
      <vt:lpstr>Bottom-up vs. Top-down Design</vt:lpstr>
      <vt:lpstr>PowerPoint Presentation</vt:lpstr>
      <vt:lpstr>PowerPoint Presentation</vt:lpstr>
      <vt:lpstr>Notes</vt:lpstr>
      <vt:lpstr>PowerPoint Presentation</vt:lpstr>
      <vt:lpstr>Notes</vt:lpstr>
      <vt:lpstr>PowerPoint Presentation</vt:lpstr>
      <vt:lpstr>Notes</vt:lpstr>
      <vt:lpstr>PowerPoint Presentation</vt:lpstr>
      <vt:lpstr>Notes</vt:lpstr>
      <vt:lpstr>The toString Method for the Board Class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Main Class</vt:lpstr>
      <vt:lpstr>PowerPoint Presentation</vt:lpstr>
      <vt:lpstr>Rules that We Followed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Classes</dc:title>
  <dc:creator>lubo</dc:creator>
  <cp:lastModifiedBy>lubo</cp:lastModifiedBy>
  <cp:revision>70</cp:revision>
  <dcterms:created xsi:type="dcterms:W3CDTF">2006-08-16T00:00:00Z</dcterms:created>
  <dcterms:modified xsi:type="dcterms:W3CDTF">2014-08-19T17:16:12Z</dcterms:modified>
</cp:coreProperties>
</file>