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1"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5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The </a:t>
            </a:r>
            <a:r>
              <a:rPr lang="en-US" dirty="0" err="1" smtClean="0">
                <a:solidFill>
                  <a:srgbClr val="FF0000"/>
                </a:solidFill>
              </a:rPr>
              <a:t>ArrayList</a:t>
            </a:r>
            <a:r>
              <a:rPr lang="en-US" dirty="0" smtClean="0">
                <a:solidFill>
                  <a:srgbClr val="0070C0"/>
                </a:solidFill>
              </a:rPr>
              <a:t> Class and the </a:t>
            </a:r>
            <a:br>
              <a:rPr lang="en-US" dirty="0" smtClean="0">
                <a:solidFill>
                  <a:srgbClr val="0070C0"/>
                </a:solidFill>
              </a:rPr>
            </a:br>
            <a:r>
              <a:rPr lang="en-US" dirty="0" err="1" smtClean="0">
                <a:solidFill>
                  <a:srgbClr val="FF0000"/>
                </a:solidFill>
              </a:rPr>
              <a:t>enum</a:t>
            </a:r>
            <a:r>
              <a:rPr lang="en-US" dirty="0" smtClean="0">
                <a:solidFill>
                  <a:srgbClr val="0070C0"/>
                </a:solidFill>
              </a:rPr>
              <a:t> Keyword</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Chapter 7</a:t>
            </a:r>
            <a:endParaRPr lang="en-US" dirty="0"/>
          </a:p>
        </p:txBody>
      </p:sp>
    </p:spTree>
    <p:extLst>
      <p:ext uri="{BB962C8B-B14F-4D97-AF65-F5344CB8AC3E}">
        <p14:creationId xmlns:p14="http://schemas.microsoft.com/office/powerpoint/2010/main" val="300189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Interface of an </a:t>
            </a:r>
            <a:r>
              <a:rPr lang="en-US" dirty="0" err="1" smtClean="0">
                <a:solidFill>
                  <a:srgbClr val="FF0000"/>
                </a:solidFill>
              </a:rPr>
              <a:t>ArrayList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Different from arrays.</a:t>
            </a:r>
          </a:p>
          <a:p>
            <a:r>
              <a:rPr lang="en-US" sz="2400" dirty="0" smtClean="0"/>
              <a:t>No [] interface.</a:t>
            </a:r>
          </a:p>
          <a:p>
            <a:r>
              <a:rPr lang="en-US" sz="2400" dirty="0" smtClean="0"/>
              <a:t>One does not specify the size.</a:t>
            </a:r>
          </a:p>
          <a:p>
            <a:r>
              <a:rPr lang="en-US" sz="2400" dirty="0" smtClean="0"/>
              <a:t>Use </a:t>
            </a:r>
            <a:r>
              <a:rPr lang="en-US" sz="2400" dirty="0" smtClean="0">
                <a:solidFill>
                  <a:srgbClr val="FF0000"/>
                </a:solidFill>
              </a:rPr>
              <a:t>size()</a:t>
            </a:r>
            <a:r>
              <a:rPr lang="en-US" sz="2400" dirty="0" smtClean="0"/>
              <a:t> to get the number of elements of the </a:t>
            </a:r>
            <a:r>
              <a:rPr lang="en-US" sz="2400" dirty="0" err="1" smtClean="0">
                <a:solidFill>
                  <a:srgbClr val="0070C0"/>
                </a:solidFill>
              </a:rPr>
              <a:t>ArrayList</a:t>
            </a:r>
            <a:r>
              <a:rPr lang="en-US" sz="2400" dirty="0" smtClean="0"/>
              <a:t> (not the capacity).</a:t>
            </a:r>
          </a:p>
          <a:p>
            <a:r>
              <a:rPr lang="en-US" sz="2400" dirty="0" smtClean="0"/>
              <a:t>Use </a:t>
            </a:r>
            <a:r>
              <a:rPr lang="en-US" sz="2400" dirty="0" smtClean="0">
                <a:solidFill>
                  <a:srgbClr val="FF0000"/>
                </a:solidFill>
              </a:rPr>
              <a:t>get(i)</a:t>
            </a:r>
            <a:r>
              <a:rPr lang="en-US" sz="2400" dirty="0" smtClean="0"/>
              <a:t> to get the element at position </a:t>
            </a:r>
            <a:r>
              <a:rPr lang="en-US" sz="2400" dirty="0" smtClean="0">
                <a:solidFill>
                  <a:srgbClr val="0070C0"/>
                </a:solidFill>
              </a:rPr>
              <a:t>i</a:t>
            </a:r>
            <a:r>
              <a:rPr lang="en-US" sz="2400" dirty="0" smtClean="0"/>
              <a:t>, where counting starts at 0. However, </a:t>
            </a:r>
            <a:r>
              <a:rPr lang="en-US" sz="2400" dirty="0" smtClean="0">
                <a:solidFill>
                  <a:srgbClr val="0070C0"/>
                </a:solidFill>
              </a:rPr>
              <a:t>get(i)</a:t>
            </a:r>
            <a:r>
              <a:rPr lang="en-US" sz="2400" dirty="0" smtClean="0"/>
              <a:t> cannot be used to modify the list.</a:t>
            </a:r>
          </a:p>
        </p:txBody>
      </p:sp>
    </p:spTree>
    <p:extLst>
      <p:ext uri="{BB962C8B-B14F-4D97-AF65-F5344CB8AC3E}">
        <p14:creationId xmlns:p14="http://schemas.microsoft.com/office/powerpoint/2010/main" val="188795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a:t>
            </a:r>
            <a:endParaRPr lang="en-US" dirty="0">
              <a:solidFill>
                <a:srgbClr val="0070C0"/>
              </a:solidFill>
            </a:endParaRPr>
          </a:p>
        </p:txBody>
      </p:sp>
      <p:sp>
        <p:nvSpPr>
          <p:cNvPr id="4" name="TextBox 3"/>
          <p:cNvSpPr txBox="1"/>
          <p:nvPr/>
        </p:nvSpPr>
        <p:spPr>
          <a:xfrm>
            <a:off x="0" y="1447800"/>
            <a:ext cx="9264075" cy="2246769"/>
          </a:xfrm>
          <a:prstGeom prst="rect">
            <a:avLst/>
          </a:prstGeom>
          <a:noFill/>
        </p:spPr>
        <p:txBody>
          <a:bodyPr wrap="none" rtlCol="0">
            <a:spAutoFit/>
          </a:bodyPr>
          <a:lstStyle/>
          <a:p>
            <a:r>
              <a:rPr lang="en-US" sz="2000" dirty="0">
                <a:latin typeface="Courier New" pitchFamily="49" charset="0"/>
                <a:cs typeface="Courier New" pitchFamily="49" charset="0"/>
              </a:rPr>
              <a:t>public static Employee[] convert(</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&lt;Employee&gt; </a:t>
            </a:r>
            <a:r>
              <a:rPr lang="en-US" sz="2000" dirty="0" err="1">
                <a:latin typeface="Courier New" pitchFamily="49" charset="0"/>
                <a:cs typeface="Courier New" pitchFamily="49" charset="0"/>
              </a:rPr>
              <a:t>emps</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  Employee</a:t>
            </a:r>
            <a:r>
              <a:rPr lang="en-US" sz="2000" dirty="0">
                <a:latin typeface="Courier New" pitchFamily="49" charset="0"/>
                <a:cs typeface="Courier New" pitchFamily="49" charset="0"/>
              </a:rPr>
              <a:t>[] result = new Employee[</a:t>
            </a:r>
            <a:r>
              <a:rPr lang="en-US" sz="2000" dirty="0" err="1">
                <a:latin typeface="Courier New" pitchFamily="49" charset="0"/>
                <a:cs typeface="Courier New" pitchFamily="49" charset="0"/>
              </a:rPr>
              <a:t>emps.size</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  for(</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i=0; i &lt; </a:t>
            </a:r>
            <a:r>
              <a:rPr lang="en-US" sz="2000" dirty="0" err="1">
                <a:latin typeface="Courier New" pitchFamily="49" charset="0"/>
                <a:cs typeface="Courier New" pitchFamily="49" charset="0"/>
              </a:rPr>
              <a:t>emps.size</a:t>
            </a:r>
            <a:r>
              <a:rPr lang="en-US" sz="2000" dirty="0">
                <a:latin typeface="Courier New" pitchFamily="49" charset="0"/>
                <a:cs typeface="Courier New" pitchFamily="49" charset="0"/>
              </a:rPr>
              <a:t>(); i++){</a:t>
            </a:r>
          </a:p>
          <a:p>
            <a:r>
              <a:rPr lang="en-US" sz="2000" dirty="0" smtClean="0">
                <a:latin typeface="Courier New" pitchFamily="49" charset="0"/>
                <a:cs typeface="Courier New" pitchFamily="49" charset="0"/>
              </a:rPr>
              <a:t>    result[i</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emps.get</a:t>
            </a:r>
            <a:r>
              <a:rPr lang="en-US" sz="2000" dirty="0">
                <a:latin typeface="Courier New" pitchFamily="49" charset="0"/>
                <a:cs typeface="Courier New" pitchFamily="49" charset="0"/>
              </a:rPr>
              <a:t>(i);</a:t>
            </a:r>
          </a:p>
          <a:p>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return </a:t>
            </a:r>
            <a:r>
              <a:rPr lang="en-US" sz="2000" dirty="0">
                <a:latin typeface="Courier New" pitchFamily="49" charset="0"/>
                <a:cs typeface="Courier New" pitchFamily="49" charset="0"/>
              </a:rPr>
              <a:t>result;</a:t>
            </a:r>
          </a:p>
          <a:p>
            <a:r>
              <a:rPr lang="en-US" sz="2000" dirty="0">
                <a:latin typeface="Courier New" pitchFamily="49" charset="0"/>
                <a:cs typeface="Courier New" pitchFamily="49" charset="0"/>
              </a:rPr>
              <a:t>}</a:t>
            </a:r>
          </a:p>
        </p:txBody>
      </p:sp>
      <p:sp>
        <p:nvSpPr>
          <p:cNvPr id="5" name="TextBox 4"/>
          <p:cNvSpPr txBox="1"/>
          <p:nvPr/>
        </p:nvSpPr>
        <p:spPr>
          <a:xfrm>
            <a:off x="381000" y="4419600"/>
            <a:ext cx="8494633" cy="1138773"/>
          </a:xfrm>
          <a:prstGeom prst="rect">
            <a:avLst/>
          </a:prstGeom>
          <a:noFill/>
        </p:spPr>
        <p:txBody>
          <a:bodyPr wrap="none" rtlCol="0">
            <a:spAutoFit/>
          </a:bodyPr>
          <a:lstStyle/>
          <a:p>
            <a:pPr marL="342900" indent="-342900">
              <a:buFont typeface="Arial" pitchFamily="34" charset="0"/>
              <a:buChar char="•"/>
            </a:pPr>
            <a:r>
              <a:rPr lang="en-US" sz="2400" dirty="0" smtClean="0"/>
              <a:t>Alternatively, we can use:</a:t>
            </a:r>
          </a:p>
          <a:p>
            <a:r>
              <a:rPr lang="en-US" sz="2000" dirty="0">
                <a:latin typeface="Courier New" pitchFamily="49" charset="0"/>
                <a:cs typeface="Courier New" pitchFamily="49" charset="0"/>
              </a:rPr>
              <a:t>Employee[] </a:t>
            </a:r>
            <a:r>
              <a:rPr lang="en-US" sz="2000" dirty="0" err="1">
                <a:latin typeface="Courier New" pitchFamily="49" charset="0"/>
                <a:cs typeface="Courier New" pitchFamily="49" charset="0"/>
              </a:rPr>
              <a:t>emps</a:t>
            </a:r>
            <a:r>
              <a:rPr lang="en-US" sz="2000" dirty="0">
                <a:latin typeface="Courier New" pitchFamily="49" charset="0"/>
                <a:cs typeface="Courier New" pitchFamily="49" charset="0"/>
              </a:rPr>
              <a:t> = </a:t>
            </a:r>
            <a:r>
              <a:rPr lang="en-US" sz="2000" dirty="0">
                <a:solidFill>
                  <a:srgbClr val="FF0000"/>
                </a:solidFill>
                <a:latin typeface="Courier New" pitchFamily="49" charset="0"/>
                <a:cs typeface="Courier New" pitchFamily="49" charset="0"/>
              </a:rPr>
              <a:t>(Employee[]) </a:t>
            </a:r>
            <a:r>
              <a:rPr lang="en-US" sz="2000" dirty="0" err="1">
                <a:latin typeface="Courier New" pitchFamily="49" charset="0"/>
                <a:cs typeface="Courier New" pitchFamily="49" charset="0"/>
              </a:rPr>
              <a:t>empArrayList.</a:t>
            </a:r>
            <a:r>
              <a:rPr lang="en-US" sz="2000" dirty="0" err="1">
                <a:solidFill>
                  <a:srgbClr val="FF0000"/>
                </a:solidFill>
                <a:latin typeface="Courier New" pitchFamily="49" charset="0"/>
                <a:cs typeface="Courier New" pitchFamily="49" charset="0"/>
              </a:rPr>
              <a:t>toArray</a:t>
            </a:r>
            <a:r>
              <a:rPr lang="en-US" sz="2000" dirty="0" smtClean="0">
                <a:solidFill>
                  <a:srgbClr val="FF0000"/>
                </a:solidFill>
                <a:latin typeface="Courier New" pitchFamily="49" charset="0"/>
                <a:cs typeface="Courier New" pitchFamily="49" charset="0"/>
              </a:rPr>
              <a:t>()</a:t>
            </a:r>
            <a:r>
              <a:rPr lang="en-US" sz="2000" dirty="0" smtClean="0">
                <a:latin typeface="Courier New" pitchFamily="49" charset="0"/>
                <a:cs typeface="Courier New" pitchFamily="49" charset="0"/>
              </a:rPr>
              <a:t>;</a:t>
            </a:r>
          </a:p>
          <a:p>
            <a:pPr marL="342900" indent="-342900">
              <a:buFont typeface="Arial" pitchFamily="34" charset="0"/>
              <a:buChar char="•"/>
            </a:pPr>
            <a:r>
              <a:rPr lang="en-US" sz="2400" dirty="0" smtClean="0">
                <a:cs typeface="Courier New" pitchFamily="49" charset="0"/>
              </a:rPr>
              <a:t>Note that the result needs to be casted.</a:t>
            </a:r>
            <a:endParaRPr lang="en-US" sz="2400" dirty="0">
              <a:cs typeface="Courier New" pitchFamily="49" charset="0"/>
            </a:endParaRPr>
          </a:p>
        </p:txBody>
      </p:sp>
    </p:spTree>
    <p:extLst>
      <p:ext uri="{BB962C8B-B14F-4D97-AF65-F5344CB8AC3E}">
        <p14:creationId xmlns:p14="http://schemas.microsoft.com/office/powerpoint/2010/main" val="1625757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Inserting </a:t>
            </a:r>
            <a:r>
              <a:rPr lang="en-US" smtClean="0">
                <a:solidFill>
                  <a:srgbClr val="0070C0"/>
                </a:solidFill>
              </a:rPr>
              <a:t>an Element</a:t>
            </a:r>
            <a:endParaRPr lang="en-US" dirty="0">
              <a:solidFill>
                <a:srgbClr val="0070C0"/>
              </a:solidFill>
            </a:endParaRPr>
          </a:p>
        </p:txBody>
      </p:sp>
      <p:sp>
        <p:nvSpPr>
          <p:cNvPr id="3" name="Content Placeholder 2"/>
          <p:cNvSpPr>
            <a:spLocks noGrp="1"/>
          </p:cNvSpPr>
          <p:nvPr>
            <p:ph idx="1"/>
          </p:nvPr>
        </p:nvSpPr>
        <p:spPr>
          <a:xfrm>
            <a:off x="457200" y="1600200"/>
            <a:ext cx="8686800" cy="5334000"/>
          </a:xfrm>
        </p:spPr>
        <p:txBody>
          <a:bodyPr>
            <a:normAutofit/>
          </a:bodyPr>
          <a:lstStyle/>
          <a:p>
            <a:r>
              <a:rPr lang="en-US" sz="2400" dirty="0" smtClean="0"/>
              <a:t>Creating an </a:t>
            </a:r>
            <a:r>
              <a:rPr lang="en-US" sz="2400" dirty="0" err="1" smtClean="0">
                <a:solidFill>
                  <a:srgbClr val="0070C0"/>
                </a:solidFill>
              </a:rPr>
              <a:t>ArrayList</a:t>
            </a:r>
            <a:r>
              <a:rPr lang="en-US" sz="2400" dirty="0" smtClean="0">
                <a:solidFill>
                  <a:srgbClr val="0070C0"/>
                </a:solidFill>
              </a:rPr>
              <a:t> </a:t>
            </a:r>
            <a:r>
              <a:rPr lang="en-US" sz="2400" dirty="0" smtClean="0"/>
              <a:t>of a single element.</a:t>
            </a:r>
          </a:p>
          <a:p>
            <a:pPr marL="0" indent="0">
              <a:buNone/>
            </a:pPr>
            <a:r>
              <a:rPr lang="en-US" sz="2000" dirty="0" err="1">
                <a:solidFill>
                  <a:srgbClr val="0070C0"/>
                </a:solidFill>
                <a:latin typeface="Courier New" pitchFamily="49" charset="0"/>
                <a:cs typeface="Courier New" pitchFamily="49" charset="0"/>
              </a:rPr>
              <a:t>ArrayList</a:t>
            </a:r>
            <a:r>
              <a:rPr lang="en-US" sz="2000" dirty="0">
                <a:solidFill>
                  <a:srgbClr val="0070C0"/>
                </a:solidFill>
                <a:latin typeface="Courier New" pitchFamily="49" charset="0"/>
                <a:cs typeface="Courier New" pitchFamily="49" charset="0"/>
              </a:rPr>
              <a:t>&lt;Employee&gt; </a:t>
            </a:r>
            <a:r>
              <a:rPr lang="en-US" sz="2000" dirty="0" err="1">
                <a:solidFill>
                  <a:srgbClr val="0070C0"/>
                </a:solidFill>
                <a:latin typeface="Courier New" pitchFamily="49" charset="0"/>
                <a:cs typeface="Courier New" pitchFamily="49" charset="0"/>
              </a:rPr>
              <a:t>emps</a:t>
            </a:r>
            <a:r>
              <a:rPr lang="en-US" sz="2000" dirty="0">
                <a:solidFill>
                  <a:srgbClr val="0070C0"/>
                </a:solidFill>
                <a:latin typeface="Courier New" pitchFamily="49" charset="0"/>
                <a:cs typeface="Courier New" pitchFamily="49" charset="0"/>
              </a:rPr>
              <a:t> = new </a:t>
            </a:r>
            <a:r>
              <a:rPr lang="en-US" sz="2000" dirty="0" err="1">
                <a:solidFill>
                  <a:srgbClr val="0070C0"/>
                </a:solidFill>
                <a:latin typeface="Courier New" pitchFamily="49" charset="0"/>
                <a:cs typeface="Courier New" pitchFamily="49" charset="0"/>
              </a:rPr>
              <a:t>ArrayList</a:t>
            </a:r>
            <a:r>
              <a:rPr lang="en-US" sz="2000" dirty="0">
                <a:solidFill>
                  <a:srgbClr val="0070C0"/>
                </a:solidFill>
                <a:latin typeface="Courier New" pitchFamily="49" charset="0"/>
                <a:cs typeface="Courier New" pitchFamily="49" charset="0"/>
              </a:rPr>
              <a:t>&lt;Employee&gt;();</a:t>
            </a:r>
          </a:p>
          <a:p>
            <a:pPr marL="0" indent="0">
              <a:buNone/>
            </a:pPr>
            <a:r>
              <a:rPr lang="en-US" sz="2000" dirty="0" err="1" smtClean="0">
                <a:solidFill>
                  <a:srgbClr val="0070C0"/>
                </a:solidFill>
                <a:latin typeface="Courier New" pitchFamily="49" charset="0"/>
                <a:cs typeface="Courier New" pitchFamily="49" charset="0"/>
              </a:rPr>
              <a:t>emps.</a:t>
            </a:r>
            <a:r>
              <a:rPr lang="en-US" sz="2000" dirty="0" err="1" smtClean="0">
                <a:solidFill>
                  <a:srgbClr val="FF0000"/>
                </a:solidFill>
                <a:latin typeface="Courier New" pitchFamily="49" charset="0"/>
                <a:cs typeface="Courier New" pitchFamily="49" charset="0"/>
              </a:rPr>
              <a:t>add</a:t>
            </a:r>
            <a:r>
              <a:rPr lang="en-US" sz="2000" dirty="0" smtClean="0">
                <a:solidFill>
                  <a:srgbClr val="0070C0"/>
                </a:solidFill>
                <a:latin typeface="Courier New" pitchFamily="49" charset="0"/>
                <a:cs typeface="Courier New" pitchFamily="49" charset="0"/>
              </a:rPr>
              <a:t>(new Employee("John"));</a:t>
            </a:r>
          </a:p>
          <a:p>
            <a:r>
              <a:rPr lang="en-US" sz="2400" dirty="0" smtClean="0">
                <a:cs typeface="Courier New" pitchFamily="49" charset="0"/>
              </a:rPr>
              <a:t>Note that the element will be inserted at the end of the </a:t>
            </a:r>
            <a:r>
              <a:rPr lang="en-US" sz="2400" dirty="0" err="1" smtClean="0">
                <a:solidFill>
                  <a:srgbClr val="0070C0"/>
                </a:solidFill>
                <a:cs typeface="Courier New" pitchFamily="49" charset="0"/>
              </a:rPr>
              <a:t>ArrayList</a:t>
            </a:r>
            <a:r>
              <a:rPr lang="en-US" sz="2400" dirty="0" smtClean="0">
                <a:cs typeface="Courier New" pitchFamily="49" charset="0"/>
              </a:rPr>
              <a:t>.</a:t>
            </a:r>
          </a:p>
          <a:p>
            <a:r>
              <a:rPr lang="en-US" sz="2400" dirty="0" smtClean="0">
                <a:cs typeface="Courier New" pitchFamily="49" charset="0"/>
              </a:rPr>
              <a:t>Alternatively, consider the syntax:</a:t>
            </a:r>
          </a:p>
          <a:p>
            <a:pPr marL="0" indent="0">
              <a:buNone/>
            </a:pPr>
            <a:r>
              <a:rPr lang="en-US" sz="2400" dirty="0" err="1" smtClean="0">
                <a:solidFill>
                  <a:srgbClr val="0070C0"/>
                </a:solidFill>
                <a:latin typeface="Courier New" pitchFamily="49" charset="0"/>
                <a:cs typeface="Courier New" pitchFamily="49" charset="0"/>
              </a:rPr>
              <a:t>emps.</a:t>
            </a:r>
            <a:r>
              <a:rPr lang="en-US" sz="2400" dirty="0" err="1" smtClean="0">
                <a:solidFill>
                  <a:srgbClr val="FF0000"/>
                </a:solidFill>
                <a:latin typeface="Courier New" pitchFamily="49" charset="0"/>
                <a:cs typeface="Courier New" pitchFamily="49" charset="0"/>
              </a:rPr>
              <a:t>add</a:t>
            </a:r>
            <a:r>
              <a:rPr lang="en-US" sz="2400" dirty="0" smtClean="0">
                <a:solidFill>
                  <a:srgbClr val="0070C0"/>
                </a:solidFill>
                <a:latin typeface="Courier New" pitchFamily="49" charset="0"/>
                <a:cs typeface="Courier New" pitchFamily="49" charset="0"/>
              </a:rPr>
              <a:t>(0,new </a:t>
            </a:r>
            <a:r>
              <a:rPr lang="en-US" sz="2400" dirty="0">
                <a:solidFill>
                  <a:srgbClr val="0070C0"/>
                </a:solidFill>
                <a:latin typeface="Courier New" pitchFamily="49" charset="0"/>
                <a:cs typeface="Courier New" pitchFamily="49" charset="0"/>
              </a:rPr>
              <a:t>Employee("John"));</a:t>
            </a:r>
          </a:p>
          <a:p>
            <a:r>
              <a:rPr lang="en-US" sz="2400" dirty="0" smtClean="0">
                <a:cs typeface="Courier New" pitchFamily="49" charset="0"/>
              </a:rPr>
              <a:t>Now, the element is </a:t>
            </a:r>
            <a:r>
              <a:rPr lang="en-US" sz="2400" dirty="0" smtClean="0">
                <a:solidFill>
                  <a:srgbClr val="FF0000"/>
                </a:solidFill>
                <a:cs typeface="Courier New" pitchFamily="49" charset="0"/>
              </a:rPr>
              <a:t>inserted</a:t>
            </a:r>
            <a:r>
              <a:rPr lang="en-US" sz="2400" dirty="0" smtClean="0">
                <a:cs typeface="Courier New" pitchFamily="49" charset="0"/>
              </a:rPr>
              <a:t> at position 0.  All the elements in the list will be shifted one to the right.</a:t>
            </a:r>
          </a:p>
          <a:p>
            <a:r>
              <a:rPr lang="en-US" sz="2400" dirty="0" smtClean="0">
                <a:cs typeface="Courier New" pitchFamily="49" charset="0"/>
              </a:rPr>
              <a:t>Consider: </a:t>
            </a:r>
            <a:r>
              <a:rPr lang="en-US" sz="2000" dirty="0" err="1" smtClean="0">
                <a:solidFill>
                  <a:srgbClr val="0070C0"/>
                </a:solidFill>
                <a:latin typeface="Courier New" pitchFamily="49" charset="0"/>
                <a:cs typeface="Courier New" pitchFamily="49" charset="0"/>
              </a:rPr>
              <a:t>emps.</a:t>
            </a:r>
            <a:r>
              <a:rPr lang="en-US" sz="2000" dirty="0" err="1" smtClean="0">
                <a:solidFill>
                  <a:srgbClr val="FF0000"/>
                </a:solidFill>
                <a:latin typeface="Courier New" pitchFamily="49" charset="0"/>
                <a:cs typeface="Courier New" pitchFamily="49" charset="0"/>
              </a:rPr>
              <a:t>add</a:t>
            </a:r>
            <a:r>
              <a:rPr lang="en-US" sz="2000" dirty="0" smtClean="0">
                <a:solidFill>
                  <a:srgbClr val="0070C0"/>
                </a:solidFill>
                <a:latin typeface="Courier New" pitchFamily="49" charset="0"/>
                <a:cs typeface="Courier New" pitchFamily="49" charset="0"/>
              </a:rPr>
              <a:t>(5,new </a:t>
            </a:r>
            <a:r>
              <a:rPr lang="en-US" sz="2000" dirty="0">
                <a:solidFill>
                  <a:srgbClr val="0070C0"/>
                </a:solidFill>
                <a:latin typeface="Courier New" pitchFamily="49" charset="0"/>
                <a:cs typeface="Courier New" pitchFamily="49" charset="0"/>
              </a:rPr>
              <a:t>Employee("John</a:t>
            </a:r>
            <a:r>
              <a:rPr lang="en-US" sz="2000" dirty="0" smtClean="0">
                <a:solidFill>
                  <a:srgbClr val="0070C0"/>
                </a:solidFill>
                <a:latin typeface="Courier New" pitchFamily="49" charset="0"/>
                <a:cs typeface="Courier New" pitchFamily="49" charset="0"/>
              </a:rPr>
              <a:t>"));</a:t>
            </a:r>
          </a:p>
          <a:p>
            <a:r>
              <a:rPr lang="en-US" sz="2400" dirty="0" smtClean="0">
                <a:cs typeface="Courier New" pitchFamily="49" charset="0"/>
              </a:rPr>
              <a:t>If there are no at least 5 elements already in the list (positions 0-4), then an exception will be generated and the program will crash.</a:t>
            </a:r>
            <a:endParaRPr lang="en-US" sz="2400" dirty="0">
              <a:cs typeface="Courier New" pitchFamily="49" charset="0"/>
            </a:endParaRPr>
          </a:p>
          <a:p>
            <a:pPr marL="0" indent="0">
              <a:buNone/>
            </a:pPr>
            <a:endParaRPr lang="en-US" sz="2400" dirty="0">
              <a:cs typeface="Courier New" pitchFamily="49" charset="0"/>
            </a:endParaRPr>
          </a:p>
        </p:txBody>
      </p:sp>
    </p:spTree>
    <p:extLst>
      <p:ext uri="{BB962C8B-B14F-4D97-AF65-F5344CB8AC3E}">
        <p14:creationId xmlns:p14="http://schemas.microsoft.com/office/powerpoint/2010/main" val="1590677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solidFill>
                  <a:srgbClr val="0070C0"/>
                </a:solidFill>
              </a:rPr>
              <a:t>Deleting an Element</a:t>
            </a:r>
            <a:endParaRPr lang="en-US" dirty="0">
              <a:solidFill>
                <a:srgbClr val="0070C0"/>
              </a:solidFill>
            </a:endParaRPr>
          </a:p>
        </p:txBody>
      </p:sp>
      <p:sp>
        <p:nvSpPr>
          <p:cNvPr id="3" name="Content Placeholder 2"/>
          <p:cNvSpPr>
            <a:spLocks noGrp="1"/>
          </p:cNvSpPr>
          <p:nvPr>
            <p:ph idx="1"/>
          </p:nvPr>
        </p:nvSpPr>
        <p:spPr>
          <a:xfrm>
            <a:off x="0" y="1600200"/>
            <a:ext cx="9753600" cy="5562600"/>
          </a:xfrm>
        </p:spPr>
        <p:txBody>
          <a:bodyPr>
            <a:normAutofit fontScale="92500" lnSpcReduction="10000"/>
          </a:bodyPr>
          <a:lstStyle/>
          <a:p>
            <a:r>
              <a:rPr lang="en-US" sz="2400" dirty="0" err="1" smtClean="0">
                <a:solidFill>
                  <a:srgbClr val="FF0000"/>
                </a:solidFill>
                <a:latin typeface="Courier New" pitchFamily="49" charset="0"/>
                <a:cs typeface="Courier New" pitchFamily="49" charset="0"/>
              </a:rPr>
              <a:t>a.remove</a:t>
            </a:r>
            <a:r>
              <a:rPr lang="en-US" sz="2400" dirty="0" smtClean="0">
                <a:solidFill>
                  <a:srgbClr val="FF0000"/>
                </a:solidFill>
                <a:latin typeface="Courier New" pitchFamily="49" charset="0"/>
                <a:cs typeface="Courier New" pitchFamily="49" charset="0"/>
              </a:rPr>
              <a:t>(3);</a:t>
            </a:r>
            <a:r>
              <a:rPr lang="en-US" sz="2400" dirty="0" smtClean="0"/>
              <a:t>// removes the element at position 3, elements are shifted</a:t>
            </a:r>
          </a:p>
          <a:p>
            <a:r>
              <a:rPr lang="en-US" sz="2400" dirty="0" err="1" smtClean="0">
                <a:solidFill>
                  <a:srgbClr val="FF0000"/>
                </a:solidFill>
              </a:rPr>
              <a:t>a.remove</a:t>
            </a:r>
            <a:r>
              <a:rPr lang="en-US" sz="2400" dirty="0" smtClean="0">
                <a:solidFill>
                  <a:srgbClr val="FF0000"/>
                </a:solidFill>
              </a:rPr>
              <a:t>(o); </a:t>
            </a:r>
            <a:r>
              <a:rPr lang="en-US" sz="2400" dirty="0" smtClean="0"/>
              <a:t>// removes the first occurrence of the object o, elements</a:t>
            </a:r>
          </a:p>
          <a:p>
            <a:pPr marL="0" indent="0">
              <a:buNone/>
            </a:pPr>
            <a:r>
              <a:rPr lang="en-US" sz="2400" dirty="0" smtClean="0"/>
              <a:t>are shifted.</a:t>
            </a:r>
          </a:p>
          <a:p>
            <a:r>
              <a:rPr lang="en-US" sz="2400" dirty="0" smtClean="0"/>
              <a:t>sometimes, it is difficult to distinguish between the two!</a:t>
            </a:r>
          </a:p>
          <a:p>
            <a:pPr marL="0" indent="0">
              <a:buNone/>
            </a:pPr>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public class Test {</a:t>
            </a:r>
          </a:p>
          <a:p>
            <a:pPr marL="0" indent="0">
              <a:buNone/>
            </a:pPr>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a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a:t>
            </a:r>
          </a:p>
          <a:p>
            <a:pPr marL="0" indent="0">
              <a:buNone/>
            </a:pPr>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10; i++){</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a.add</a:t>
            </a:r>
            <a:r>
              <a:rPr lang="en-US" sz="2000" dirty="0">
                <a:latin typeface="Courier New" pitchFamily="49" charset="0"/>
                <a:cs typeface="Courier New" pitchFamily="49" charset="0"/>
              </a:rPr>
              <a:t>(i+5);</a:t>
            </a:r>
          </a:p>
          <a:p>
            <a:pPr marL="0" indent="0">
              <a:buNone/>
            </a:pP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a:t>
            </a:r>
            <a:r>
              <a:rPr lang="en-US" sz="2000" dirty="0" err="1">
                <a:solidFill>
                  <a:srgbClr val="FF0000"/>
                </a:solidFill>
                <a:latin typeface="Courier New" pitchFamily="49" charset="0"/>
                <a:cs typeface="Courier New" pitchFamily="49" charset="0"/>
              </a:rPr>
              <a:t>remove</a:t>
            </a:r>
            <a:r>
              <a:rPr lang="en-US" sz="2000" dirty="0">
                <a:latin typeface="Courier New" pitchFamily="49" charset="0"/>
                <a:cs typeface="Courier New" pitchFamily="49" charset="0"/>
              </a:rPr>
              <a:t>(6</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//element at position 6 or the number 6?</a:t>
            </a:r>
            <a:endParaRPr lang="en-US" sz="2000" dirty="0">
              <a:solidFill>
                <a:srgbClr val="FF0000"/>
              </a:solidFill>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a:t>
            </a:r>
          </a:p>
          <a:p>
            <a:pPr marL="0" indent="0">
              <a:buNone/>
            </a:pPr>
            <a:r>
              <a:rPr lang="en-US" sz="2000" dirty="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a:t>
            </a:r>
          </a:p>
          <a:p>
            <a:pPr marL="0" indent="0">
              <a:buNone/>
            </a:pPr>
            <a:r>
              <a:rPr lang="en-US" sz="2000" dirty="0" smtClean="0">
                <a:latin typeface="Courier New" pitchFamily="49" charset="0"/>
                <a:cs typeface="Courier New" pitchFamily="49" charset="0"/>
              </a:rPr>
              <a:t>Answer: Element at position 6!</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748105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Alternative Version</a:t>
            </a:r>
            <a:endParaRPr lang="en-US" dirty="0">
              <a:solidFill>
                <a:srgbClr val="0070C0"/>
              </a:solidFill>
            </a:endParaRPr>
          </a:p>
        </p:txBody>
      </p:sp>
      <p:sp>
        <p:nvSpPr>
          <p:cNvPr id="5" name="TextBox 4"/>
          <p:cNvSpPr txBox="1"/>
          <p:nvPr/>
        </p:nvSpPr>
        <p:spPr>
          <a:xfrm>
            <a:off x="533400" y="1905000"/>
            <a:ext cx="8186857" cy="4093428"/>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Test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a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10; 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a.add</a:t>
            </a:r>
            <a:r>
              <a:rPr lang="en-US" sz="2000" dirty="0">
                <a:latin typeface="Courier New" pitchFamily="49" charset="0"/>
                <a:cs typeface="Courier New" pitchFamily="49" charset="0"/>
              </a:rPr>
              <a:t>(i+5);</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a.remove</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new Integer(6)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
        <p:nvSpPr>
          <p:cNvPr id="6" name="TextBox 5"/>
          <p:cNvSpPr txBox="1"/>
          <p:nvPr/>
        </p:nvSpPr>
        <p:spPr>
          <a:xfrm>
            <a:off x="1905000" y="6172200"/>
            <a:ext cx="2704587" cy="461665"/>
          </a:xfrm>
          <a:prstGeom prst="rect">
            <a:avLst/>
          </a:prstGeom>
          <a:noFill/>
        </p:spPr>
        <p:txBody>
          <a:bodyPr wrap="none" rtlCol="0">
            <a:spAutoFit/>
          </a:bodyPr>
          <a:lstStyle/>
          <a:p>
            <a:r>
              <a:rPr lang="en-US" sz="2400" dirty="0" smtClean="0"/>
              <a:t>Number 6 this time!</a:t>
            </a:r>
            <a:endParaRPr lang="en-US" sz="2400" dirty="0"/>
          </a:p>
        </p:txBody>
      </p:sp>
    </p:spTree>
    <p:extLst>
      <p:ext uri="{BB962C8B-B14F-4D97-AF65-F5344CB8AC3E}">
        <p14:creationId xmlns:p14="http://schemas.microsoft.com/office/powerpoint/2010/main" val="2737154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Changing an Element</a:t>
            </a:r>
            <a:endParaRPr lang="en-US" dirty="0">
              <a:solidFill>
                <a:srgbClr val="0070C0"/>
              </a:solidFill>
            </a:endParaRPr>
          </a:p>
        </p:txBody>
      </p:sp>
      <p:sp>
        <p:nvSpPr>
          <p:cNvPr id="3" name="Content Placeholder 2"/>
          <p:cNvSpPr>
            <a:spLocks noGrp="1"/>
          </p:cNvSpPr>
          <p:nvPr>
            <p:ph idx="1"/>
          </p:nvPr>
        </p:nvSpPr>
        <p:spPr>
          <a:xfrm>
            <a:off x="0" y="1524000"/>
            <a:ext cx="8915400" cy="4525963"/>
          </a:xfrm>
        </p:spPr>
        <p:txBody>
          <a:bodyPr>
            <a:normAutofit/>
          </a:bodyPr>
          <a:lstStyle/>
          <a:p>
            <a:r>
              <a:rPr lang="en-US" sz="2400" dirty="0" err="1" smtClean="0">
                <a:solidFill>
                  <a:srgbClr val="FF0000"/>
                </a:solidFill>
              </a:rPr>
              <a:t>a.set</a:t>
            </a:r>
            <a:r>
              <a:rPr lang="en-US" sz="2400" dirty="0" smtClean="0">
                <a:solidFill>
                  <a:srgbClr val="FF0000"/>
                </a:solidFill>
              </a:rPr>
              <a:t>(3,new_value); </a:t>
            </a:r>
            <a:r>
              <a:rPr lang="en-US" sz="2400" dirty="0" smtClean="0"/>
              <a:t>//changes the element at position 3.</a:t>
            </a:r>
          </a:p>
          <a:p>
            <a:r>
              <a:rPr lang="en-US" sz="2400" dirty="0" smtClean="0"/>
              <a:t>Note that if an element at position 3 does not exist (i.e., at least 4 elements do not exist), then an exception is raised.</a:t>
            </a:r>
          </a:p>
          <a:p>
            <a:r>
              <a:rPr lang="en-US" sz="2400" dirty="0" smtClean="0"/>
              <a:t>Note that we must use the </a:t>
            </a:r>
            <a:r>
              <a:rPr lang="en-US" sz="2400" dirty="0" smtClean="0">
                <a:solidFill>
                  <a:srgbClr val="0070C0"/>
                </a:solidFill>
              </a:rPr>
              <a:t>add </a:t>
            </a:r>
            <a:r>
              <a:rPr lang="en-US" sz="2400" dirty="0" smtClean="0"/>
              <a:t>method to add elements before we can use the </a:t>
            </a:r>
            <a:r>
              <a:rPr lang="en-US" sz="2400" dirty="0" smtClean="0">
                <a:solidFill>
                  <a:srgbClr val="0070C0"/>
                </a:solidFill>
              </a:rPr>
              <a:t>set </a:t>
            </a:r>
            <a:r>
              <a:rPr lang="en-US" sz="2400" dirty="0" smtClean="0"/>
              <a:t>method to change an element.</a:t>
            </a:r>
          </a:p>
          <a:p>
            <a:r>
              <a:rPr lang="en-US" sz="2400" dirty="0" smtClean="0"/>
              <a:t>We cannot add a new element using the </a:t>
            </a:r>
            <a:r>
              <a:rPr lang="en-US" sz="2400" dirty="0" smtClean="0">
                <a:solidFill>
                  <a:srgbClr val="0070C0"/>
                </a:solidFill>
              </a:rPr>
              <a:t>set</a:t>
            </a:r>
            <a:r>
              <a:rPr lang="en-US" sz="2400" dirty="0" smtClean="0"/>
              <a:t> method!</a:t>
            </a:r>
            <a:endParaRPr lang="en-US" sz="2000" dirty="0" smtClean="0">
              <a:latin typeface="Courier New" pitchFamily="49" charset="0"/>
              <a:cs typeface="Courier New" pitchFamily="49" charset="0"/>
            </a:endParaRPr>
          </a:p>
          <a:p>
            <a:pPr marL="0" indent="0">
              <a:buNone/>
            </a:pPr>
            <a:endParaRPr lang="en-US" sz="2400" dirty="0" smtClean="0"/>
          </a:p>
        </p:txBody>
      </p:sp>
      <p:sp>
        <p:nvSpPr>
          <p:cNvPr id="4" name="TextBox 3"/>
          <p:cNvSpPr txBox="1"/>
          <p:nvPr/>
        </p:nvSpPr>
        <p:spPr>
          <a:xfrm>
            <a:off x="228600" y="4343400"/>
            <a:ext cx="6801862" cy="2031325"/>
          </a:xfrm>
          <a:prstGeom prst="rect">
            <a:avLst/>
          </a:prstGeom>
          <a:noFill/>
        </p:spPr>
        <p:txBody>
          <a:bodyPr wrap="none" rtlCol="0">
            <a:spAutoFit/>
          </a:bodyPr>
          <a:lstStyle/>
          <a:p>
            <a:r>
              <a:rPr lang="en-US" dirty="0" err="1">
                <a:latin typeface="Courier New" pitchFamily="49" charset="0"/>
                <a:cs typeface="Courier New" pitchFamily="49" charset="0"/>
              </a:rPr>
              <a:t>ArrayList</a:t>
            </a:r>
            <a:r>
              <a:rPr lang="en-US" dirty="0">
                <a:latin typeface="Courier New" pitchFamily="49" charset="0"/>
                <a:cs typeface="Courier New" pitchFamily="49" charset="0"/>
              </a:rPr>
              <a:t>&lt;Integer&gt; a = new </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&lt;Integer</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  for(</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i = 0; i &lt; 10; i++){</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a.add</a:t>
            </a:r>
            <a:r>
              <a:rPr lang="en-US" dirty="0" smtClean="0">
                <a:latin typeface="Courier New" pitchFamily="49" charset="0"/>
                <a:cs typeface="Courier New" pitchFamily="49" charset="0"/>
              </a:rPr>
              <a:t>(i);</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err="1" smtClean="0">
                <a:latin typeface="Courier New" pitchFamily="49" charset="0"/>
                <a:cs typeface="Courier New" pitchFamily="49" charset="0"/>
              </a:rPr>
              <a:t>a.set</a:t>
            </a:r>
            <a:r>
              <a:rPr lang="en-US" dirty="0" smtClean="0">
                <a:latin typeface="Courier New" pitchFamily="49" charset="0"/>
                <a:cs typeface="Courier New" pitchFamily="49" charset="0"/>
              </a:rPr>
              <a:t>(3,10); //changes the 4th element to 10</a:t>
            </a:r>
          </a:p>
          <a:p>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89230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Coin Game</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have 10 coins that are randomly generated.</a:t>
            </a:r>
          </a:p>
          <a:p>
            <a:r>
              <a:rPr lang="en-US" sz="2400" dirty="0" smtClean="0"/>
              <a:t>Our score is the sum of the coins that are tails (i.e., the coins that we can see the value of).</a:t>
            </a:r>
          </a:p>
          <a:p>
            <a:r>
              <a:rPr lang="en-US" sz="2400" dirty="0" smtClean="0"/>
              <a:t>The user may flip all (or maybe some) coins, and get a new score.</a:t>
            </a:r>
          </a:p>
          <a:p>
            <a:r>
              <a:rPr lang="en-US" sz="2400" dirty="0" smtClean="0"/>
              <a:t>The purpose of the game is to get the biggest score possible.</a:t>
            </a:r>
          </a:p>
          <a:p>
            <a:r>
              <a:rPr lang="en-US" sz="2400" dirty="0" smtClean="0"/>
              <a:t>Our solution will use an </a:t>
            </a:r>
            <a:r>
              <a:rPr lang="en-US" sz="2400" dirty="0" err="1" smtClean="0">
                <a:solidFill>
                  <a:srgbClr val="0070C0"/>
                </a:solidFill>
              </a:rPr>
              <a:t>ArrayList</a:t>
            </a:r>
            <a:r>
              <a:rPr lang="en-US" sz="2400" dirty="0" smtClean="0">
                <a:solidFill>
                  <a:srgbClr val="0070C0"/>
                </a:solidFill>
              </a:rPr>
              <a:t> </a:t>
            </a:r>
            <a:r>
              <a:rPr lang="en-US" sz="2400" dirty="0" smtClean="0"/>
              <a:t>of coins.</a:t>
            </a:r>
          </a:p>
          <a:p>
            <a:r>
              <a:rPr lang="en-US" sz="2400" dirty="0" smtClean="0"/>
              <a:t>We will use a bottom-up design (i.e., start with the </a:t>
            </a:r>
            <a:r>
              <a:rPr lang="en-US" sz="2400" dirty="0" smtClean="0">
                <a:solidFill>
                  <a:srgbClr val="0070C0"/>
                </a:solidFill>
              </a:rPr>
              <a:t>Coin</a:t>
            </a:r>
            <a:r>
              <a:rPr lang="en-US" sz="2400" dirty="0" smtClean="0"/>
              <a:t> class).</a:t>
            </a:r>
            <a:endParaRPr lang="en-US" sz="2400" dirty="0"/>
          </a:p>
        </p:txBody>
      </p:sp>
    </p:spTree>
    <p:extLst>
      <p:ext uri="{BB962C8B-B14F-4D97-AF65-F5344CB8AC3E}">
        <p14:creationId xmlns:p14="http://schemas.microsoft.com/office/powerpoint/2010/main" val="38160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81643"/>
            <a:ext cx="7571303" cy="6863417"/>
          </a:xfrm>
          <a:prstGeom prst="rect">
            <a:avLst/>
          </a:prstGeom>
          <a:noFill/>
        </p:spPr>
        <p:txBody>
          <a:bodyPr wrap="none" rtlCol="0">
            <a:spAutoFit/>
          </a:bodyPr>
          <a:lstStyle/>
          <a:p>
            <a:r>
              <a:rPr lang="en-US" sz="2000" dirty="0">
                <a:latin typeface="Courier New" pitchFamily="49" charset="0"/>
                <a:cs typeface="Courier New" pitchFamily="49" charset="0"/>
              </a:rPr>
              <a:t>public class Coin {</a:t>
            </a:r>
          </a:p>
          <a:p>
            <a:r>
              <a:rPr lang="en-US" sz="2000" dirty="0">
                <a:latin typeface="Courier New" pitchFamily="49" charset="0"/>
                <a:cs typeface="Courier New" pitchFamily="49" charset="0"/>
              </a:rPr>
              <a:t>  public static final double DEFAULT_BIAS = 0.5;</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value;</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face;</a:t>
            </a:r>
          </a:p>
          <a:p>
            <a:r>
              <a:rPr lang="en-US" sz="2000" dirty="0">
                <a:latin typeface="Courier New" pitchFamily="49" charset="0"/>
                <a:cs typeface="Courier New" pitchFamily="49" charset="0"/>
              </a:rPr>
              <a:t>  private double bias;</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Coin(){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this.bias</a:t>
            </a:r>
            <a:r>
              <a:rPr lang="en-US" sz="2000" dirty="0">
                <a:latin typeface="Courier New" pitchFamily="49" charset="0"/>
                <a:cs typeface="Courier New" pitchFamily="49" charset="0"/>
              </a:rPr>
              <a:t> = DEFAULT_BIAS;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getRandomCoinValue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flip();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Coin(</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value){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value;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this.bias</a:t>
            </a:r>
            <a:r>
              <a:rPr lang="en-US" sz="2000" dirty="0">
                <a:latin typeface="Courier New" pitchFamily="49" charset="0"/>
                <a:cs typeface="Courier New" pitchFamily="49" charset="0"/>
              </a:rPr>
              <a:t> = DEFAULT_BIAS;</a:t>
            </a:r>
          </a:p>
          <a:p>
            <a:r>
              <a:rPr lang="en-US" sz="2000" dirty="0">
                <a:latin typeface="Courier New" pitchFamily="49" charset="0"/>
                <a:cs typeface="Courier New" pitchFamily="49" charset="0"/>
              </a:rPr>
              <a:t>    flip();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Coin(</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value, double bias){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value;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this.bias</a:t>
            </a:r>
            <a:r>
              <a:rPr lang="en-US" sz="2000" dirty="0">
                <a:latin typeface="Courier New" pitchFamily="49" charset="0"/>
                <a:cs typeface="Courier New" pitchFamily="49" charset="0"/>
              </a:rPr>
              <a:t> = bias;</a:t>
            </a:r>
          </a:p>
          <a:p>
            <a:r>
              <a:rPr lang="en-US" sz="2000" dirty="0">
                <a:latin typeface="Courier New" pitchFamily="49" charset="0"/>
                <a:cs typeface="Courier New" pitchFamily="49" charset="0"/>
              </a:rPr>
              <a:t>    flip();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1647052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42" y="10886"/>
            <a:ext cx="9138557" cy="6247864"/>
          </a:xfrm>
          <a:prstGeom prst="rect">
            <a:avLst/>
          </a:prstGeom>
          <a:noFill/>
        </p:spPr>
        <p:txBody>
          <a:bodyPr wrap="square" rtlCol="0">
            <a:spAutoFit/>
          </a:bodyPr>
          <a:lstStyle/>
          <a:p>
            <a:r>
              <a:rPr lang="en-US" sz="2000" dirty="0" smtClean="0">
                <a:latin typeface="Courier New" pitchFamily="49" charset="0"/>
                <a:cs typeface="Courier New" pitchFamily="49" charset="0"/>
              </a:rPr>
              <a:t>  public </a:t>
            </a:r>
            <a:r>
              <a:rPr lang="en-US" sz="2000" dirty="0">
                <a:latin typeface="Courier New" pitchFamily="49" charset="0"/>
                <a:cs typeface="Courier New" pitchFamily="49" charset="0"/>
              </a:rPr>
              <a:t>void flip(){</a:t>
            </a:r>
          </a:p>
          <a:p>
            <a:r>
              <a:rPr lang="en-US" sz="2000" dirty="0">
                <a:latin typeface="Courier New" pitchFamily="49" charset="0"/>
                <a:cs typeface="Courier New" pitchFamily="49" charset="0"/>
              </a:rPr>
              <a:t>    face =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()&lt;bias) ? true : false;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switch(value){</a:t>
            </a:r>
          </a:p>
          <a:p>
            <a:r>
              <a:rPr lang="en-US" sz="2000" dirty="0">
                <a:latin typeface="Courier New" pitchFamily="49" charset="0"/>
                <a:cs typeface="Courier New" pitchFamily="49" charset="0"/>
              </a:rPr>
              <a:t>      case 1:</a:t>
            </a:r>
          </a:p>
          <a:p>
            <a:r>
              <a:rPr lang="en-US" sz="2000" dirty="0">
                <a:latin typeface="Courier New" pitchFamily="49" charset="0"/>
                <a:cs typeface="Courier New" pitchFamily="49" charset="0"/>
              </a:rPr>
              <a:t>        return  "penny that is "+((face)?"</a:t>
            </a:r>
            <a:r>
              <a:rPr lang="en-US" sz="2000" dirty="0" err="1">
                <a:latin typeface="Courier New" pitchFamily="49" charset="0"/>
                <a:cs typeface="Courier New" pitchFamily="49" charset="0"/>
              </a:rPr>
              <a:t>heads":"tails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case 5:</a:t>
            </a:r>
          </a:p>
          <a:p>
            <a:r>
              <a:rPr lang="en-US" sz="2000" dirty="0">
                <a:latin typeface="Courier New" pitchFamily="49" charset="0"/>
                <a:cs typeface="Courier New" pitchFamily="49" charset="0"/>
              </a:rPr>
              <a:t>        return  "nickel that </a:t>
            </a:r>
            <a:r>
              <a:rPr lang="en-US" sz="2000" dirty="0" smtClean="0">
                <a:latin typeface="Courier New" pitchFamily="49" charset="0"/>
                <a:cs typeface="Courier New" pitchFamily="49" charset="0"/>
              </a:rPr>
              <a:t>is "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face)?"</a:t>
            </a:r>
            <a:r>
              <a:rPr lang="en-US" sz="2000" dirty="0" err="1">
                <a:latin typeface="Courier New" pitchFamily="49" charset="0"/>
                <a:cs typeface="Courier New" pitchFamily="49" charset="0"/>
              </a:rPr>
              <a:t>heads":"tails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case 10:</a:t>
            </a:r>
          </a:p>
          <a:p>
            <a:r>
              <a:rPr lang="en-US" sz="2000" dirty="0">
                <a:latin typeface="Courier New" pitchFamily="49" charset="0"/>
                <a:cs typeface="Courier New" pitchFamily="49" charset="0"/>
              </a:rPr>
              <a:t>        return  "dime that is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face)?"</a:t>
            </a:r>
            <a:r>
              <a:rPr lang="en-US" sz="2000" dirty="0" err="1">
                <a:latin typeface="Courier New" pitchFamily="49" charset="0"/>
                <a:cs typeface="Courier New" pitchFamily="49" charset="0"/>
              </a:rPr>
              <a:t>heads":"tails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case 25:</a:t>
            </a:r>
          </a:p>
          <a:p>
            <a:r>
              <a:rPr lang="en-US" sz="2000" dirty="0">
                <a:latin typeface="Courier New" pitchFamily="49" charset="0"/>
                <a:cs typeface="Courier New" pitchFamily="49" charset="0"/>
              </a:rPr>
              <a:t>        return "quarter that </a:t>
            </a:r>
            <a:r>
              <a:rPr lang="en-US" sz="2000" dirty="0" smtClean="0">
                <a:latin typeface="Courier New" pitchFamily="49" charset="0"/>
                <a:cs typeface="Courier New" pitchFamily="49" charset="0"/>
              </a:rPr>
              <a:t>is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face)?"</a:t>
            </a:r>
            <a:r>
              <a:rPr lang="en-US" sz="2000" dirty="0" err="1">
                <a:latin typeface="Courier New" pitchFamily="49" charset="0"/>
                <a:cs typeface="Courier New" pitchFamily="49" charset="0"/>
              </a:rPr>
              <a:t>heads":"tails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default:</a:t>
            </a:r>
          </a:p>
          <a:p>
            <a:r>
              <a:rPr lang="en-US" sz="2000" dirty="0">
                <a:latin typeface="Courier New" pitchFamily="49" charset="0"/>
                <a:cs typeface="Courier New" pitchFamily="49" charset="0"/>
              </a:rPr>
              <a:t>        return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924345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
            <a:ext cx="8458200" cy="6247864"/>
          </a:xfrm>
          <a:prstGeom prst="rect">
            <a:avLst/>
          </a:prstGeom>
        </p:spPr>
        <p:txBody>
          <a:bodyPr wrap="square">
            <a:spAutoFit/>
          </a:bodyPr>
          <a:lstStyle/>
          <a:p>
            <a:r>
              <a:rPr lang="en-US" sz="2000" dirty="0" smtClean="0">
                <a:latin typeface="Courier New" pitchFamily="49" charset="0"/>
                <a:cs typeface="Courier New" pitchFamily="49" charset="0"/>
              </a:rPr>
              <a:t>  private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getRandomCoinValue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double </a:t>
            </a:r>
            <a:r>
              <a:rPr lang="en-US" sz="2000" dirty="0" err="1">
                <a:latin typeface="Courier New" pitchFamily="49" charset="0"/>
                <a:cs typeface="Courier New" pitchFamily="49" charset="0"/>
              </a:rPr>
              <a:t>randomNumber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randomNumber</a:t>
            </a:r>
            <a:r>
              <a:rPr lang="en-US" sz="2000" dirty="0">
                <a:latin typeface="Courier New" pitchFamily="49" charset="0"/>
                <a:cs typeface="Courier New" pitchFamily="49" charset="0"/>
              </a:rPr>
              <a:t> &lt; 0.25){</a:t>
            </a:r>
          </a:p>
          <a:p>
            <a:r>
              <a:rPr lang="en-US" sz="2000" dirty="0">
                <a:latin typeface="Courier New" pitchFamily="49" charset="0"/>
                <a:cs typeface="Courier New" pitchFamily="49" charset="0"/>
              </a:rPr>
              <a:t>      return 1;</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randomNumber</a:t>
            </a:r>
            <a:r>
              <a:rPr lang="en-US" sz="2000" dirty="0">
                <a:latin typeface="Courier New" pitchFamily="49" charset="0"/>
                <a:cs typeface="Courier New" pitchFamily="49" charset="0"/>
              </a:rPr>
              <a:t> &lt; 0.5){</a:t>
            </a:r>
          </a:p>
          <a:p>
            <a:r>
              <a:rPr lang="en-US" sz="2000" dirty="0">
                <a:latin typeface="Courier New" pitchFamily="49" charset="0"/>
                <a:cs typeface="Courier New" pitchFamily="49" charset="0"/>
              </a:rPr>
              <a:t>      return 5;</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randomNumber</a:t>
            </a:r>
            <a:r>
              <a:rPr lang="en-US" sz="2000" dirty="0">
                <a:latin typeface="Courier New" pitchFamily="49" charset="0"/>
                <a:cs typeface="Courier New" pitchFamily="49" charset="0"/>
              </a:rPr>
              <a:t> &lt; 0.75){</a:t>
            </a:r>
          </a:p>
          <a:p>
            <a:r>
              <a:rPr lang="en-US" sz="2000" dirty="0">
                <a:latin typeface="Courier New" pitchFamily="49" charset="0"/>
                <a:cs typeface="Courier New" pitchFamily="49" charset="0"/>
              </a:rPr>
              <a:t>      return 10;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25;</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value;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isHeads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face;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986722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Overview</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Introduction to </a:t>
            </a:r>
            <a:r>
              <a:rPr lang="en-US" sz="2400" dirty="0" err="1" smtClean="0">
                <a:solidFill>
                  <a:srgbClr val="FF0000"/>
                </a:solidFill>
              </a:rPr>
              <a:t>ArrayList</a:t>
            </a:r>
            <a:r>
              <a:rPr lang="en-US" sz="2400" dirty="0" err="1" smtClean="0"/>
              <a:t>s</a:t>
            </a:r>
            <a:r>
              <a:rPr lang="en-US" sz="2400" dirty="0" smtClean="0"/>
              <a:t>. These are similar to arrays, but we do not have to specify the array size.</a:t>
            </a:r>
          </a:p>
          <a:p>
            <a:r>
              <a:rPr lang="en-US" sz="2400" dirty="0" smtClean="0"/>
              <a:t>Immutable Classes (e.g., </a:t>
            </a:r>
            <a:r>
              <a:rPr lang="en-US" sz="2400" dirty="0" smtClean="0">
                <a:solidFill>
                  <a:srgbClr val="FF0000"/>
                </a:solidFill>
              </a:rPr>
              <a:t>String</a:t>
            </a:r>
            <a:r>
              <a:rPr lang="en-US" sz="2400" dirty="0" smtClean="0"/>
              <a:t>, </a:t>
            </a:r>
            <a:r>
              <a:rPr lang="en-US" sz="2400" dirty="0" smtClean="0">
                <a:solidFill>
                  <a:srgbClr val="FF0000"/>
                </a:solidFill>
              </a:rPr>
              <a:t>Integer, Double</a:t>
            </a:r>
            <a:r>
              <a:rPr lang="en-US" sz="2400" dirty="0" smtClean="0"/>
              <a:t>).</a:t>
            </a:r>
          </a:p>
          <a:p>
            <a:r>
              <a:rPr lang="en-US" sz="2400" dirty="0" smtClean="0"/>
              <a:t>The </a:t>
            </a:r>
            <a:r>
              <a:rPr lang="en-US" sz="2400" dirty="0" err="1" smtClean="0">
                <a:solidFill>
                  <a:srgbClr val="FF0000"/>
                </a:solidFill>
              </a:rPr>
              <a:t>StringBuffer</a:t>
            </a:r>
            <a:r>
              <a:rPr lang="en-US" sz="2400" dirty="0" smtClean="0"/>
              <a:t> class (Similar to the String class, but the characters can be modified).</a:t>
            </a:r>
          </a:p>
          <a:p>
            <a:r>
              <a:rPr lang="en-US" sz="2400" dirty="0" smtClean="0"/>
              <a:t>The </a:t>
            </a:r>
            <a:r>
              <a:rPr lang="en-US" sz="2400" dirty="0" err="1" smtClean="0">
                <a:solidFill>
                  <a:srgbClr val="FF0000"/>
                </a:solidFill>
              </a:rPr>
              <a:t>enum</a:t>
            </a:r>
            <a:r>
              <a:rPr lang="en-US" sz="2400" dirty="0" smtClean="0"/>
              <a:t> keyword. Used to define a new type that </a:t>
            </a:r>
            <a:r>
              <a:rPr lang="en-US" sz="2400" dirty="0" smtClean="0">
                <a:solidFill>
                  <a:srgbClr val="FF0000"/>
                </a:solidFill>
              </a:rPr>
              <a:t>enumerates</a:t>
            </a:r>
            <a:r>
              <a:rPr lang="en-US" sz="2400" dirty="0" smtClean="0"/>
              <a:t> all possible values.</a:t>
            </a:r>
          </a:p>
          <a:p>
            <a:endParaRPr lang="en-US" sz="2400" dirty="0"/>
          </a:p>
        </p:txBody>
      </p:sp>
    </p:spTree>
    <p:extLst>
      <p:ext uri="{BB962C8B-B14F-4D97-AF65-F5344CB8AC3E}">
        <p14:creationId xmlns:p14="http://schemas.microsoft.com/office/powerpoint/2010/main" val="437925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a:xfrm>
            <a:off x="457200" y="1600200"/>
            <a:ext cx="8534400" cy="5029200"/>
          </a:xfrm>
        </p:spPr>
        <p:txBody>
          <a:bodyPr>
            <a:normAutofit/>
          </a:bodyPr>
          <a:lstStyle/>
          <a:p>
            <a:r>
              <a:rPr lang="en-US" sz="2400" dirty="0" err="1" smtClean="0">
                <a:solidFill>
                  <a:srgbClr val="0070C0"/>
                </a:solidFill>
              </a:rPr>
              <a:t>getRandomCoinValue</a:t>
            </a:r>
            <a:r>
              <a:rPr lang="en-US" sz="2400" dirty="0" smtClean="0"/>
              <a:t> method is private (i.e., an auxiliary method).</a:t>
            </a:r>
          </a:p>
          <a:p>
            <a:r>
              <a:rPr lang="en-US" sz="2400" dirty="0" smtClean="0"/>
              <a:t>All constructors initialize all local variables. If a value is not specified, then a default (or random) value is used.</a:t>
            </a:r>
          </a:p>
          <a:p>
            <a:r>
              <a:rPr lang="en-US" sz="2400" dirty="0" smtClean="0"/>
              <a:t>The </a:t>
            </a:r>
            <a:r>
              <a:rPr lang="en-US" sz="2400" dirty="0" err="1" smtClean="0">
                <a:solidFill>
                  <a:srgbClr val="0070C0"/>
                </a:solidFill>
              </a:rPr>
              <a:t>toString</a:t>
            </a:r>
            <a:r>
              <a:rPr lang="en-US" sz="2400" dirty="0" smtClean="0"/>
              <a:t> method returns the name and face of a coin. For example, </a:t>
            </a:r>
            <a:r>
              <a:rPr lang="en-US" sz="2400" dirty="0" smtClean="0">
                <a:solidFill>
                  <a:srgbClr val="0070C0"/>
                </a:solidFill>
              </a:rPr>
              <a:t>dime that is heads</a:t>
            </a:r>
            <a:r>
              <a:rPr lang="en-US" sz="2400" dirty="0" smtClean="0"/>
              <a:t>.</a:t>
            </a:r>
          </a:p>
          <a:p>
            <a:r>
              <a:rPr lang="en-US" sz="2400" dirty="0" smtClean="0"/>
              <a:t>Problem with </a:t>
            </a:r>
            <a:r>
              <a:rPr lang="en-US" sz="2400" dirty="0" smtClean="0"/>
              <a:t>code:</a:t>
            </a:r>
            <a:endParaRPr lang="en-US" sz="2400" dirty="0" smtClean="0"/>
          </a:p>
          <a:p>
            <a:pPr lvl="1"/>
            <a:r>
              <a:rPr lang="en-US" sz="2400" dirty="0" smtClean="0"/>
              <a:t>Nothing prevents us from making a coin that is 37 cents.</a:t>
            </a:r>
          </a:p>
          <a:p>
            <a:pPr lvl="1"/>
            <a:r>
              <a:rPr lang="en-US" sz="2400" dirty="0" err="1" smtClean="0">
                <a:solidFill>
                  <a:srgbClr val="0070C0"/>
                </a:solidFill>
              </a:rPr>
              <a:t>toString</a:t>
            </a:r>
            <a:r>
              <a:rPr lang="en-US" sz="2400" dirty="0" smtClean="0">
                <a:solidFill>
                  <a:srgbClr val="0070C0"/>
                </a:solidFill>
              </a:rPr>
              <a:t> </a:t>
            </a:r>
            <a:r>
              <a:rPr lang="en-US" sz="2400" dirty="0" smtClean="0"/>
              <a:t>method seems awkward. Can't we just save somewhere that dime is 10 cents?</a:t>
            </a:r>
          </a:p>
          <a:p>
            <a:r>
              <a:rPr lang="en-US" sz="2400" dirty="0" smtClean="0"/>
              <a:t>The </a:t>
            </a:r>
            <a:r>
              <a:rPr lang="en-US" sz="2400" dirty="0" err="1" smtClean="0">
                <a:solidFill>
                  <a:srgbClr val="FF0000"/>
                </a:solidFill>
              </a:rPr>
              <a:t>enum</a:t>
            </a:r>
            <a:r>
              <a:rPr lang="en-US" sz="2400" dirty="0" smtClean="0"/>
              <a:t> keyword solves both problems.</a:t>
            </a:r>
          </a:p>
          <a:p>
            <a:endParaRPr lang="en-US" sz="2400" dirty="0"/>
          </a:p>
        </p:txBody>
      </p:sp>
    </p:spTree>
    <p:extLst>
      <p:ext uri="{BB962C8B-B14F-4D97-AF65-F5344CB8AC3E}">
        <p14:creationId xmlns:p14="http://schemas.microsoft.com/office/powerpoint/2010/main" val="1341114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a:t>
            </a:r>
            <a:endParaRPr lang="en-US" dirty="0">
              <a:solidFill>
                <a:srgbClr val="0070C0"/>
              </a:solidFill>
            </a:endParaRPr>
          </a:p>
        </p:txBody>
      </p:sp>
      <p:sp>
        <p:nvSpPr>
          <p:cNvPr id="4" name="TextBox 3"/>
          <p:cNvSpPr txBox="1"/>
          <p:nvPr/>
        </p:nvSpPr>
        <p:spPr>
          <a:xfrm>
            <a:off x="609600" y="2209800"/>
            <a:ext cx="7109639" cy="3785652"/>
          </a:xfrm>
          <a:prstGeom prst="rect">
            <a:avLst/>
          </a:prstGeom>
          <a:noFill/>
        </p:spPr>
        <p:txBody>
          <a:bodyPr wrap="none" rtlCol="0">
            <a:spAutoFit/>
          </a:bodyPr>
          <a:lstStyle/>
          <a:p>
            <a:r>
              <a:rPr lang="en-US" sz="2000" dirty="0" err="1">
                <a:solidFill>
                  <a:srgbClr val="FF0000"/>
                </a:solidFill>
                <a:latin typeface="Courier New" pitchFamily="49" charset="0"/>
                <a:cs typeface="Courier New" pitchFamily="49" charset="0"/>
              </a:rPr>
              <a:t>enum</a:t>
            </a:r>
            <a:r>
              <a:rPr lang="en-US" sz="2000" dirty="0">
                <a:solidFill>
                  <a:srgbClr val="FF0000"/>
                </a:solidFill>
                <a:latin typeface="Courier New" pitchFamily="49" charset="0"/>
                <a:cs typeface="Courier New" pitchFamily="49" charset="0"/>
              </a:rPr>
              <a:t> </a:t>
            </a:r>
            <a:r>
              <a:rPr lang="en-US" sz="2000" dirty="0">
                <a:latin typeface="Courier New" pitchFamily="49" charset="0"/>
                <a:cs typeface="Courier New" pitchFamily="49" charset="0"/>
              </a:rPr>
              <a:t>Currency {</a:t>
            </a:r>
          </a:p>
          <a:p>
            <a:r>
              <a:rPr lang="en-US" sz="2000" dirty="0">
                <a:latin typeface="Courier New" pitchFamily="49" charset="0"/>
                <a:cs typeface="Courier New" pitchFamily="49" charset="0"/>
              </a:rPr>
              <a:t>  PENNY(1), NICKEL(5), DIME(10), QUARTER(25);</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private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value;</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private</a:t>
            </a:r>
            <a:r>
              <a:rPr lang="en-US" sz="2000" dirty="0">
                <a:latin typeface="Courier New" pitchFamily="49" charset="0"/>
                <a:cs typeface="Courier New" pitchFamily="49" charset="0"/>
              </a:rPr>
              <a:t> Currency(</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value)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value;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value;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542572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err="1" smtClean="0">
                <a:solidFill>
                  <a:srgbClr val="FF0000"/>
                </a:solidFill>
              </a:rPr>
              <a:t>enum</a:t>
            </a:r>
            <a:r>
              <a:rPr lang="en-US" dirty="0" smtClean="0">
                <a:solidFill>
                  <a:srgbClr val="0070C0"/>
                </a:solidFill>
              </a:rPr>
              <a:t> keyword</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Stands for </a:t>
            </a:r>
            <a:r>
              <a:rPr lang="en-US" sz="2400" dirty="0" smtClean="0">
                <a:solidFill>
                  <a:srgbClr val="FF0000"/>
                </a:solidFill>
              </a:rPr>
              <a:t>enumerate</a:t>
            </a:r>
            <a:r>
              <a:rPr lang="en-US" sz="2400" dirty="0" smtClean="0"/>
              <a:t>.</a:t>
            </a:r>
          </a:p>
          <a:p>
            <a:r>
              <a:rPr lang="en-US" sz="2400" dirty="0" smtClean="0"/>
              <a:t>Similar syntax to a class (can have a constructor).</a:t>
            </a:r>
          </a:p>
          <a:p>
            <a:r>
              <a:rPr lang="en-US" sz="2400" dirty="0" smtClean="0"/>
              <a:t>However, it starts by enumerating all possible values.</a:t>
            </a:r>
          </a:p>
          <a:p>
            <a:r>
              <a:rPr lang="en-US" sz="2400" dirty="0" smtClean="0"/>
              <a:t>Can associate a value with every constant. If we do that, then we need to define a variable of this type and a constructor that initializes the variable.  </a:t>
            </a:r>
          </a:p>
          <a:p>
            <a:r>
              <a:rPr lang="en-US" sz="2400" dirty="0" smtClean="0"/>
              <a:t>The constructor must be </a:t>
            </a:r>
            <a:r>
              <a:rPr lang="en-US" sz="2400" dirty="0" smtClean="0">
                <a:solidFill>
                  <a:srgbClr val="FF0000"/>
                </a:solidFill>
              </a:rPr>
              <a:t>private</a:t>
            </a:r>
            <a:r>
              <a:rPr lang="en-US" sz="2400" dirty="0" smtClean="0"/>
              <a:t>. It is never directly called.</a:t>
            </a:r>
          </a:p>
          <a:p>
            <a:r>
              <a:rPr lang="en-US" sz="2400" dirty="0" smtClean="0"/>
              <a:t>If no values are associated:</a:t>
            </a:r>
          </a:p>
          <a:p>
            <a:pPr marL="0" indent="0">
              <a:buNone/>
            </a:pPr>
            <a:r>
              <a:rPr lang="pt-BR" sz="2000" dirty="0">
                <a:latin typeface="Courier New" pitchFamily="49" charset="0"/>
                <a:cs typeface="Courier New" pitchFamily="49" charset="0"/>
              </a:rPr>
              <a:t>enum Currency {</a:t>
            </a:r>
          </a:p>
          <a:p>
            <a:pPr marL="0" indent="0">
              <a:buNone/>
            </a:pPr>
            <a:r>
              <a:rPr lang="pt-BR" sz="2000" dirty="0">
                <a:latin typeface="Courier New" pitchFamily="49" charset="0"/>
                <a:cs typeface="Courier New" pitchFamily="49" charset="0"/>
              </a:rPr>
              <a:t>  PENNY, NICKEL, DIME, QUARTER;</a:t>
            </a:r>
          </a:p>
          <a:p>
            <a:pPr marL="0" indent="0">
              <a:buNone/>
            </a:pPr>
            <a:r>
              <a:rPr lang="pt-BR" sz="2000" dirty="0">
                <a:latin typeface="Courier New" pitchFamily="49" charset="0"/>
                <a:cs typeface="Courier New" pitchFamily="49" charset="0"/>
              </a:rPr>
              <a:t>}</a:t>
            </a:r>
            <a:endParaRPr lang="en-US" sz="2000" dirty="0" smtClean="0">
              <a:latin typeface="Courier New" pitchFamily="49" charset="0"/>
              <a:cs typeface="Courier New" pitchFamily="49" charset="0"/>
            </a:endParaRPr>
          </a:p>
          <a:p>
            <a:endParaRPr lang="en-US" sz="2400" dirty="0"/>
          </a:p>
        </p:txBody>
      </p:sp>
    </p:spTree>
    <p:extLst>
      <p:ext uri="{BB962C8B-B14F-4D97-AF65-F5344CB8AC3E}">
        <p14:creationId xmlns:p14="http://schemas.microsoft.com/office/powerpoint/2010/main" val="2139998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enum</a:t>
            </a:r>
            <a:r>
              <a:rPr lang="en-US" dirty="0" smtClean="0">
                <a:solidFill>
                  <a:srgbClr val="0070C0"/>
                </a:solidFill>
              </a:rPr>
              <a:t> Keyword (cont'd)</a:t>
            </a:r>
            <a:endParaRPr lang="en-US" dirty="0">
              <a:solidFill>
                <a:srgbClr val="0070C0"/>
              </a:solidFill>
            </a:endParaRPr>
          </a:p>
        </p:txBody>
      </p:sp>
      <p:sp>
        <p:nvSpPr>
          <p:cNvPr id="3" name="Content Placeholder 2"/>
          <p:cNvSpPr>
            <a:spLocks noGrp="1"/>
          </p:cNvSpPr>
          <p:nvPr>
            <p:ph idx="1"/>
          </p:nvPr>
        </p:nvSpPr>
        <p:spPr>
          <a:xfrm>
            <a:off x="457200" y="1600200"/>
            <a:ext cx="8382000" cy="5257800"/>
          </a:xfrm>
        </p:spPr>
        <p:txBody>
          <a:bodyPr>
            <a:normAutofit lnSpcReduction="10000"/>
          </a:bodyPr>
          <a:lstStyle/>
          <a:p>
            <a:r>
              <a:rPr lang="en-US" sz="2400" dirty="0" smtClean="0">
                <a:solidFill>
                  <a:srgbClr val="0070C0"/>
                </a:solidFill>
              </a:rPr>
              <a:t>Currency value; </a:t>
            </a:r>
            <a:r>
              <a:rPr lang="en-US" sz="2400" dirty="0" smtClean="0"/>
              <a:t>// defines the variable </a:t>
            </a:r>
            <a:r>
              <a:rPr lang="en-US" sz="2400" dirty="0" smtClean="0">
                <a:solidFill>
                  <a:srgbClr val="0070C0"/>
                </a:solidFill>
              </a:rPr>
              <a:t>value</a:t>
            </a:r>
            <a:r>
              <a:rPr lang="en-US" sz="2400" dirty="0" smtClean="0"/>
              <a:t> of type </a:t>
            </a:r>
            <a:r>
              <a:rPr lang="en-US" sz="2400" dirty="0" smtClean="0">
                <a:solidFill>
                  <a:srgbClr val="0070C0"/>
                </a:solidFill>
              </a:rPr>
              <a:t>Currency</a:t>
            </a:r>
          </a:p>
          <a:p>
            <a:r>
              <a:rPr lang="en-US" sz="2400" dirty="0" err="1" smtClean="0">
                <a:solidFill>
                  <a:srgbClr val="0070C0"/>
                </a:solidFill>
              </a:rPr>
              <a:t>enum</a:t>
            </a:r>
            <a:r>
              <a:rPr lang="en-US" sz="2400" dirty="0" smtClean="0"/>
              <a:t> therefore defines a new type. It is not a primitive type or a class.</a:t>
            </a:r>
          </a:p>
          <a:p>
            <a:r>
              <a:rPr lang="en-US" sz="2400" dirty="0" smtClean="0"/>
              <a:t>Not a class because </a:t>
            </a:r>
            <a:r>
              <a:rPr lang="en-US" sz="2400" dirty="0">
                <a:solidFill>
                  <a:srgbClr val="FF0000"/>
                </a:solidFill>
              </a:rPr>
              <a:t>w</a:t>
            </a:r>
            <a:r>
              <a:rPr lang="en-US" sz="2400" dirty="0" smtClean="0">
                <a:solidFill>
                  <a:srgbClr val="FF0000"/>
                </a:solidFill>
              </a:rPr>
              <a:t>e do not use </a:t>
            </a:r>
            <a:r>
              <a:rPr lang="en-US" sz="2400" dirty="0" smtClean="0">
                <a:solidFill>
                  <a:srgbClr val="0070C0"/>
                </a:solidFill>
              </a:rPr>
              <a:t>new</a:t>
            </a:r>
            <a:r>
              <a:rPr lang="en-US" sz="2400" dirty="0" smtClean="0">
                <a:solidFill>
                  <a:srgbClr val="FF0000"/>
                </a:solidFill>
              </a:rPr>
              <a:t>! </a:t>
            </a:r>
          </a:p>
          <a:p>
            <a:r>
              <a:rPr lang="en-US" sz="2400" dirty="0" smtClean="0"/>
              <a:t>However we can call methods on the variable (e.g., </a:t>
            </a:r>
            <a:r>
              <a:rPr lang="en-US" sz="2400" dirty="0" err="1" smtClean="0">
                <a:solidFill>
                  <a:srgbClr val="0070C0"/>
                </a:solidFill>
              </a:rPr>
              <a:t>getValue</a:t>
            </a:r>
            <a:r>
              <a:rPr lang="en-US" sz="2400" dirty="0" smtClean="0"/>
              <a:t>) and therefore behaves similar to an object.</a:t>
            </a:r>
          </a:p>
          <a:p>
            <a:r>
              <a:rPr lang="en-US" sz="2400" dirty="0" smtClean="0"/>
              <a:t>We can use the syntax: </a:t>
            </a:r>
            <a:r>
              <a:rPr lang="en-US" sz="2400" dirty="0" smtClean="0">
                <a:solidFill>
                  <a:srgbClr val="0070C0"/>
                </a:solidFill>
              </a:rPr>
              <a:t>value = </a:t>
            </a:r>
            <a:r>
              <a:rPr lang="en-US" sz="2400" dirty="0" err="1" smtClean="0">
                <a:solidFill>
                  <a:srgbClr val="0070C0"/>
                </a:solidFill>
              </a:rPr>
              <a:t>Currency.PENNY</a:t>
            </a:r>
            <a:r>
              <a:rPr lang="en-US" sz="2400" dirty="0" smtClean="0">
                <a:solidFill>
                  <a:srgbClr val="0070C0"/>
                </a:solidFill>
              </a:rPr>
              <a:t>; </a:t>
            </a:r>
            <a:r>
              <a:rPr lang="en-US" sz="2400" dirty="0" smtClean="0"/>
              <a:t>(similar to how a static variable of a class is referenced). </a:t>
            </a:r>
          </a:p>
          <a:p>
            <a:r>
              <a:rPr lang="en-US" sz="2400" dirty="0" smtClean="0"/>
              <a:t>A </a:t>
            </a:r>
            <a:r>
              <a:rPr lang="en-US" sz="2400" dirty="0" err="1" smtClean="0">
                <a:solidFill>
                  <a:srgbClr val="FF0000"/>
                </a:solidFill>
              </a:rPr>
              <a:t>toString</a:t>
            </a:r>
            <a:r>
              <a:rPr lang="en-US" sz="2400" dirty="0" smtClean="0"/>
              <a:t> method is automatically created. It returns the name of the constant (e.g. </a:t>
            </a:r>
            <a:r>
              <a:rPr lang="en-US" sz="2400" dirty="0" smtClean="0">
                <a:solidFill>
                  <a:srgbClr val="0070C0"/>
                </a:solidFill>
              </a:rPr>
              <a:t>PENNY</a:t>
            </a:r>
            <a:r>
              <a:rPr lang="en-US" sz="2400" dirty="0" smtClean="0"/>
              <a:t>).</a:t>
            </a:r>
          </a:p>
          <a:p>
            <a:r>
              <a:rPr lang="en-US" sz="2400" dirty="0" smtClean="0"/>
              <a:t>It is similar to a primitive type because a method cannot modify the value of a parameter of type </a:t>
            </a:r>
            <a:r>
              <a:rPr lang="en-US" sz="2400" dirty="0" err="1" smtClean="0">
                <a:solidFill>
                  <a:srgbClr val="0070C0"/>
                </a:solidFill>
              </a:rPr>
              <a:t>enum</a:t>
            </a:r>
            <a:r>
              <a:rPr lang="en-US" sz="2400" dirty="0" smtClean="0"/>
              <a:t>.</a:t>
            </a:r>
          </a:p>
          <a:p>
            <a:r>
              <a:rPr lang="en-US" sz="2400" dirty="0" smtClean="0"/>
              <a:t>We CAN use </a:t>
            </a:r>
            <a:r>
              <a:rPr lang="en-US" sz="2400" dirty="0" smtClean="0">
                <a:solidFill>
                  <a:srgbClr val="FF0000"/>
                </a:solidFill>
              </a:rPr>
              <a:t>== </a:t>
            </a:r>
            <a:r>
              <a:rPr lang="en-US" sz="2400" dirty="0" smtClean="0"/>
              <a:t>to compare variables of type </a:t>
            </a:r>
            <a:r>
              <a:rPr lang="en-US" sz="2400" dirty="0" err="1" smtClean="0">
                <a:solidFill>
                  <a:srgbClr val="0070C0"/>
                </a:solidFill>
              </a:rPr>
              <a:t>enum</a:t>
            </a:r>
            <a:r>
              <a:rPr lang="en-US" sz="2400" dirty="0" smtClean="0"/>
              <a:t>. Similarly, we can use </a:t>
            </a:r>
            <a:r>
              <a:rPr lang="en-US" sz="2400" dirty="0" smtClean="0">
                <a:solidFill>
                  <a:srgbClr val="FF0000"/>
                </a:solidFill>
              </a:rPr>
              <a:t>= </a:t>
            </a:r>
            <a:r>
              <a:rPr lang="en-US" sz="2400" dirty="0" smtClean="0"/>
              <a:t>for assignment.</a:t>
            </a:r>
            <a:endParaRPr lang="en-US" sz="2400" dirty="0"/>
          </a:p>
        </p:txBody>
      </p:sp>
    </p:spTree>
    <p:extLst>
      <p:ext uri="{BB962C8B-B14F-4D97-AF65-F5344CB8AC3E}">
        <p14:creationId xmlns:p14="http://schemas.microsoft.com/office/powerpoint/2010/main" val="2792510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values</a:t>
            </a:r>
            <a:r>
              <a:rPr lang="en-US" dirty="0" smtClean="0">
                <a:solidFill>
                  <a:srgbClr val="0070C0"/>
                </a:solidFill>
              </a:rPr>
              <a:t> Method</a:t>
            </a:r>
            <a:endParaRPr lang="en-US"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sz="2400" dirty="0" smtClean="0"/>
              <a:t>It is a </a:t>
            </a:r>
            <a:r>
              <a:rPr lang="en-US" sz="2400" dirty="0" smtClean="0">
                <a:solidFill>
                  <a:srgbClr val="FF0000"/>
                </a:solidFill>
              </a:rPr>
              <a:t>static</a:t>
            </a:r>
            <a:r>
              <a:rPr lang="en-US" sz="2400" dirty="0" smtClean="0"/>
              <a:t> method.</a:t>
            </a:r>
          </a:p>
          <a:p>
            <a:r>
              <a:rPr lang="en-US" sz="2400" dirty="0" smtClean="0"/>
              <a:t>It returns an array of all the elements of the </a:t>
            </a:r>
            <a:r>
              <a:rPr lang="en-US" sz="2400" dirty="0" err="1" smtClean="0">
                <a:solidFill>
                  <a:srgbClr val="0070C0"/>
                </a:solidFill>
              </a:rPr>
              <a:t>enum</a:t>
            </a:r>
            <a:r>
              <a:rPr lang="en-US" sz="2400" dirty="0" smtClean="0">
                <a:solidFill>
                  <a:srgbClr val="0070C0"/>
                </a:solidFill>
              </a:rPr>
              <a:t> </a:t>
            </a:r>
            <a:r>
              <a:rPr lang="en-US" sz="2400" dirty="0" smtClean="0"/>
              <a:t>type. One can examine the elements of the array, but can not modify them.</a:t>
            </a:r>
          </a:p>
          <a:p>
            <a:pPr marL="0" indent="0">
              <a:buNone/>
            </a:pPr>
            <a:endParaRPr lang="en-US" sz="2400" dirty="0" smtClean="0">
              <a:latin typeface="Courier New" pitchFamily="49" charset="0"/>
              <a:cs typeface="Courier New" pitchFamily="49" charset="0"/>
            </a:endParaRPr>
          </a:p>
          <a:p>
            <a:pPr marL="0" indent="0">
              <a:buNone/>
            </a:pPr>
            <a:r>
              <a:rPr lang="en-US" sz="2400" dirty="0" err="1" smtClean="0">
                <a:latin typeface="Courier New" pitchFamily="49" charset="0"/>
                <a:cs typeface="Courier New" pitchFamily="49" charset="0"/>
              </a:rPr>
              <a:t>enum</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Car </a:t>
            </a:r>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a:p>
            <a:pPr marL="0" indent="0">
              <a:buNone/>
            </a:pPr>
            <a:r>
              <a:rPr lang="en-US" sz="2400" dirty="0">
                <a:latin typeface="Courier New" pitchFamily="49" charset="0"/>
                <a:cs typeface="Courier New" pitchFamily="49" charset="0"/>
              </a:rPr>
              <a:t>  Ford, Toyota, BMW;</a:t>
            </a:r>
          </a:p>
          <a:p>
            <a:pPr marL="0" indent="0">
              <a:buNone/>
            </a:pPr>
            <a:r>
              <a:rPr lang="en-US" sz="2400" dirty="0">
                <a:latin typeface="Courier New" pitchFamily="49" charset="0"/>
                <a:cs typeface="Courier New" pitchFamily="49" charset="0"/>
              </a:rPr>
              <a:t>}</a:t>
            </a:r>
          </a:p>
          <a:p>
            <a:pPr marL="0" indent="0">
              <a:buNone/>
            </a:pPr>
            <a:endParaRPr lang="en-US" sz="2400" dirty="0">
              <a:latin typeface="Courier New" pitchFamily="49" charset="0"/>
              <a:cs typeface="Courier New" pitchFamily="49" charset="0"/>
            </a:endParaRPr>
          </a:p>
          <a:p>
            <a:pPr marL="0" indent="0">
              <a:buNone/>
            </a:pPr>
            <a:r>
              <a:rPr lang="en-US" sz="2400" dirty="0">
                <a:latin typeface="Courier New" pitchFamily="49" charset="0"/>
                <a:cs typeface="Courier New" pitchFamily="49" charset="0"/>
              </a:rPr>
              <a:t>public class </a:t>
            </a:r>
            <a:r>
              <a:rPr lang="en-US" sz="2400" dirty="0" smtClean="0">
                <a:latin typeface="Courier New" pitchFamily="49" charset="0"/>
                <a:cs typeface="Courier New" pitchFamily="49" charset="0"/>
              </a:rPr>
              <a:t>Test {</a:t>
            </a:r>
            <a:endParaRPr lang="en-US" sz="2400" dirty="0">
              <a:latin typeface="Courier New" pitchFamily="49" charset="0"/>
              <a:cs typeface="Courier New" pitchFamily="49" charset="0"/>
            </a:endParaRPr>
          </a:p>
          <a:p>
            <a:pPr marL="0" indent="0">
              <a:buNone/>
            </a:pPr>
            <a:r>
              <a:rPr lang="en-US" sz="2400" dirty="0">
                <a:latin typeface="Courier New" pitchFamily="49" charset="0"/>
                <a:cs typeface="Courier New" pitchFamily="49" charset="0"/>
              </a:rPr>
              <a:t>  public static void main(String[] </a:t>
            </a:r>
            <a:r>
              <a:rPr lang="en-US" sz="2400" dirty="0" err="1">
                <a:latin typeface="Courier New" pitchFamily="49" charset="0"/>
                <a:cs typeface="Courier New" pitchFamily="49" charset="0"/>
              </a:rPr>
              <a:t>args</a:t>
            </a:r>
            <a:r>
              <a:rPr lang="en-US" sz="2400" dirty="0">
                <a:latin typeface="Courier New" pitchFamily="49" charset="0"/>
                <a:cs typeface="Courier New" pitchFamily="49" charset="0"/>
              </a:rPr>
              <a:t>) {</a:t>
            </a:r>
          </a:p>
          <a:p>
            <a:pPr marL="0" indent="0">
              <a:buNone/>
            </a:pP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int</a:t>
            </a:r>
            <a:r>
              <a:rPr lang="en-US" sz="2400" dirty="0">
                <a:latin typeface="Courier New" pitchFamily="49" charset="0"/>
                <a:cs typeface="Courier New" pitchFamily="49" charset="0"/>
              </a:rPr>
              <a:t> i = (</a:t>
            </a:r>
            <a:r>
              <a:rPr lang="en-US" sz="2400" dirty="0" err="1">
                <a:latin typeface="Courier New" pitchFamily="49" charset="0"/>
                <a:cs typeface="Courier New" pitchFamily="49" charset="0"/>
              </a:rPr>
              <a:t>int</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Math.random</a:t>
            </a:r>
            <a:r>
              <a:rPr lang="en-US" sz="2400" dirty="0">
                <a:latin typeface="Courier New" pitchFamily="49" charset="0"/>
                <a:cs typeface="Courier New" pitchFamily="49" charset="0"/>
              </a:rPr>
              <a:t>()*3);</a:t>
            </a:r>
          </a:p>
          <a:p>
            <a:pPr marL="0" indent="0">
              <a:buNone/>
            </a:pP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System.out.println</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Car.</a:t>
            </a:r>
            <a:r>
              <a:rPr lang="en-US" sz="2400" dirty="0" err="1">
                <a:solidFill>
                  <a:srgbClr val="FF0000"/>
                </a:solidFill>
                <a:latin typeface="Courier New" pitchFamily="49" charset="0"/>
                <a:cs typeface="Courier New" pitchFamily="49" charset="0"/>
              </a:rPr>
              <a:t>values</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[i]);</a:t>
            </a:r>
          </a:p>
          <a:p>
            <a:pPr marL="0" indent="0">
              <a:buNone/>
            </a:pPr>
            <a:r>
              <a:rPr lang="en-US" sz="2400" dirty="0">
                <a:latin typeface="Courier New" pitchFamily="49" charset="0"/>
                <a:cs typeface="Courier New" pitchFamily="49" charset="0"/>
              </a:rPr>
              <a:t>  }</a:t>
            </a:r>
          </a:p>
          <a:p>
            <a:pPr marL="0" indent="0">
              <a:buNone/>
            </a:pPr>
            <a:r>
              <a:rPr lang="en-US" sz="2400" dirty="0">
                <a:latin typeface="Courier New" pitchFamily="49" charset="0"/>
                <a:cs typeface="Courier New" pitchFamily="49" charset="0"/>
              </a:rPr>
              <a:t>}</a:t>
            </a:r>
          </a:p>
        </p:txBody>
      </p:sp>
    </p:spTree>
    <p:extLst>
      <p:ext uri="{BB962C8B-B14F-4D97-AF65-F5344CB8AC3E}">
        <p14:creationId xmlns:p14="http://schemas.microsoft.com/office/powerpoint/2010/main" val="323208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5533" y="152400"/>
            <a:ext cx="7571303" cy="7478970"/>
          </a:xfrm>
          <a:prstGeom prst="rect">
            <a:avLst/>
          </a:prstGeom>
          <a:noFill/>
        </p:spPr>
        <p:txBody>
          <a:bodyPr wrap="none" rtlCol="0">
            <a:spAutoFit/>
          </a:bodyPr>
          <a:lstStyle/>
          <a:p>
            <a:r>
              <a:rPr lang="en-US" sz="2000" dirty="0" err="1">
                <a:solidFill>
                  <a:srgbClr val="FF0000"/>
                </a:solidFill>
                <a:latin typeface="Courier New" pitchFamily="49" charset="0"/>
                <a:cs typeface="Courier New" pitchFamily="49" charset="0"/>
              </a:rPr>
              <a:t>enum</a:t>
            </a:r>
            <a:r>
              <a:rPr lang="en-US" sz="2000" dirty="0">
                <a:latin typeface="Courier New" pitchFamily="49" charset="0"/>
                <a:cs typeface="Courier New" pitchFamily="49" charset="0"/>
              </a:rPr>
              <a:t> Face {</a:t>
            </a:r>
          </a:p>
          <a:p>
            <a:r>
              <a:rPr lang="en-US" sz="2000" dirty="0">
                <a:latin typeface="Courier New" pitchFamily="49" charset="0"/>
                <a:cs typeface="Courier New" pitchFamily="49" charset="0"/>
              </a:rPr>
              <a:t>  HEADS(true), TAILS(false);</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value;</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private Face(</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value)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value;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value;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Coin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final double DEFAULT_BIAS = 0.5;</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private Currency value;</a:t>
            </a:r>
          </a:p>
          <a:p>
            <a:r>
              <a:rPr lang="en-US" sz="2000" dirty="0">
                <a:solidFill>
                  <a:srgbClr val="FF0000"/>
                </a:solidFill>
                <a:latin typeface="Courier New" pitchFamily="49" charset="0"/>
                <a:cs typeface="Courier New" pitchFamily="49" charset="0"/>
              </a:rPr>
              <a:t>  private Face </a:t>
            </a:r>
            <a:r>
              <a:rPr lang="en-US" sz="2000" dirty="0" err="1">
                <a:solidFill>
                  <a:srgbClr val="FF0000"/>
                </a:solidFill>
                <a:latin typeface="Courier New" pitchFamily="49" charset="0"/>
                <a:cs typeface="Courier New" pitchFamily="49" charset="0"/>
              </a:rPr>
              <a:t>face</a:t>
            </a:r>
            <a:r>
              <a:rPr lang="en-US" sz="2000" dirty="0">
                <a:solidFill>
                  <a:srgbClr val="FF0000"/>
                </a:solidFill>
                <a:latin typeface="Courier New" pitchFamily="49" charset="0"/>
                <a:cs typeface="Courier New" pitchFamily="49" charset="0"/>
              </a:rPr>
              <a:t>;</a:t>
            </a:r>
          </a:p>
          <a:p>
            <a:r>
              <a:rPr lang="en-US" sz="2000" dirty="0">
                <a:latin typeface="Courier New" pitchFamily="49" charset="0"/>
                <a:cs typeface="Courier New" pitchFamily="49" charset="0"/>
              </a:rPr>
              <a:t>  private double bias</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Coin()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this.bias</a:t>
            </a:r>
            <a:r>
              <a:rPr lang="en-US" sz="2000" dirty="0">
                <a:latin typeface="Courier New" pitchFamily="49" charset="0"/>
                <a:cs typeface="Courier New" pitchFamily="49" charset="0"/>
              </a:rPr>
              <a:t> = DEFAULT_BIAS;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getRandomCoinValue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flip();</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34410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457200"/>
            <a:ext cx="7725192" cy="5632311"/>
          </a:xfrm>
          <a:prstGeom prst="rect">
            <a:avLst/>
          </a:prstGeom>
          <a:noFill/>
        </p:spPr>
        <p:txBody>
          <a:bodyPr wrap="none" rtlCol="0">
            <a:spAutoFit/>
          </a:bodyPr>
          <a:lstStyle/>
          <a:p>
            <a:r>
              <a:rPr lang="en-US" sz="2000" dirty="0">
                <a:latin typeface="Courier New" pitchFamily="49" charset="0"/>
                <a:cs typeface="Courier New" pitchFamily="49" charset="0"/>
              </a:rPr>
              <a:t>public Coin(</a:t>
            </a:r>
            <a:r>
              <a:rPr lang="en-US" sz="2000" dirty="0">
                <a:solidFill>
                  <a:srgbClr val="FF0000"/>
                </a:solidFill>
                <a:latin typeface="Courier New" pitchFamily="49" charset="0"/>
                <a:cs typeface="Courier New" pitchFamily="49" charset="0"/>
              </a:rPr>
              <a:t>Currency value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value;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this.bias</a:t>
            </a:r>
            <a:r>
              <a:rPr lang="en-US" sz="2000" dirty="0">
                <a:latin typeface="Courier New" pitchFamily="49" charset="0"/>
                <a:cs typeface="Courier New" pitchFamily="49" charset="0"/>
              </a:rPr>
              <a:t> = DEFAULT_BIAS;</a:t>
            </a:r>
          </a:p>
          <a:p>
            <a:r>
              <a:rPr lang="en-US" sz="2000" dirty="0">
                <a:latin typeface="Courier New" pitchFamily="49" charset="0"/>
                <a:cs typeface="Courier New" pitchFamily="49" charset="0"/>
              </a:rPr>
              <a:t>    flip();</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Coin(</a:t>
            </a:r>
            <a:r>
              <a:rPr lang="en-US" sz="2000" dirty="0">
                <a:solidFill>
                  <a:srgbClr val="FF0000"/>
                </a:solidFill>
                <a:latin typeface="Courier New" pitchFamily="49" charset="0"/>
                <a:cs typeface="Courier New" pitchFamily="49" charset="0"/>
              </a:rPr>
              <a:t>Currency value</a:t>
            </a:r>
            <a:r>
              <a:rPr lang="en-US" sz="2000" dirty="0">
                <a:latin typeface="Courier New" pitchFamily="49" charset="0"/>
                <a:cs typeface="Courier New" pitchFamily="49" charset="0"/>
              </a:rPr>
              <a:t>, double bias)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this.value</a:t>
            </a:r>
            <a:r>
              <a:rPr lang="en-US" sz="2000" dirty="0">
                <a:latin typeface="Courier New" pitchFamily="49" charset="0"/>
                <a:cs typeface="Courier New" pitchFamily="49" charset="0"/>
              </a:rPr>
              <a:t> = value;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this.bias</a:t>
            </a:r>
            <a:r>
              <a:rPr lang="en-US" sz="2000" dirty="0">
                <a:latin typeface="Courier New" pitchFamily="49" charset="0"/>
                <a:cs typeface="Courier New" pitchFamily="49" charset="0"/>
              </a:rPr>
              <a:t> = bias;</a:t>
            </a:r>
          </a:p>
          <a:p>
            <a:r>
              <a:rPr lang="en-US" sz="2000" dirty="0">
                <a:latin typeface="Courier New" pitchFamily="49" charset="0"/>
                <a:cs typeface="Courier New" pitchFamily="49" charset="0"/>
              </a:rPr>
              <a:t>    flip();</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flip() {</a:t>
            </a:r>
          </a:p>
          <a:p>
            <a:r>
              <a:rPr lang="en-US" sz="2000" dirty="0">
                <a:latin typeface="Courier New" pitchFamily="49" charset="0"/>
                <a:cs typeface="Courier New" pitchFamily="49" charset="0"/>
              </a:rPr>
              <a:t>    face = (bias &lt;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 </a:t>
            </a:r>
            <a:r>
              <a:rPr lang="en-US" sz="2000" dirty="0" err="1">
                <a:solidFill>
                  <a:srgbClr val="FF0000"/>
                </a:solidFill>
                <a:latin typeface="Courier New" pitchFamily="49" charset="0"/>
                <a:cs typeface="Courier New" pitchFamily="49" charset="0"/>
              </a:rPr>
              <a:t>Face.HEADS</a:t>
            </a:r>
            <a:r>
              <a:rPr lang="en-US" sz="2000" dirty="0">
                <a:latin typeface="Courier New" pitchFamily="49" charset="0"/>
                <a:cs typeface="Courier New" pitchFamily="49" charset="0"/>
              </a:rPr>
              <a: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solidFill>
                  <a:srgbClr val="FF0000"/>
                </a:solidFill>
                <a:latin typeface="Courier New" pitchFamily="49" charset="0"/>
                <a:cs typeface="Courier New" pitchFamily="49" charset="0"/>
              </a:rPr>
              <a:t>Face.TAILS</a:t>
            </a:r>
            <a:r>
              <a:rPr lang="en-US" sz="2000" dirty="0">
                <a:latin typeface="Courier New" pitchFamily="49" charset="0"/>
                <a:cs typeface="Courier New" pitchFamily="49" charset="0"/>
              </a:rPr>
              <a:t>; // true is heads</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960452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731878" cy="6463308"/>
          </a:xfrm>
          <a:prstGeom prst="rect">
            <a:avLst/>
          </a:prstGeom>
          <a:noFill/>
        </p:spPr>
        <p:txBody>
          <a:bodyPr wrap="none" rtlCol="0">
            <a:spAutoFit/>
          </a:bodyPr>
          <a:lstStyle/>
          <a:p>
            <a:r>
              <a:rPr lang="en-US" dirty="0">
                <a:latin typeface="Courier New" pitchFamily="49" charset="0"/>
                <a:cs typeface="Courier New" pitchFamily="49" charset="0"/>
              </a:rPr>
              <a:t> private Currency </a:t>
            </a:r>
            <a:r>
              <a:rPr lang="en-US" dirty="0" err="1">
                <a:latin typeface="Courier New" pitchFamily="49" charset="0"/>
                <a:cs typeface="Courier New" pitchFamily="49" charset="0"/>
              </a:rPr>
              <a:t>getRandomCoinValue</a:t>
            </a:r>
            <a:r>
              <a:rPr lang="en-US" dirty="0">
                <a:latin typeface="Courier New" pitchFamily="49" charset="0"/>
                <a:cs typeface="Courier New" pitchFamily="49" charset="0"/>
              </a:rPr>
              <a:t>(){</a:t>
            </a:r>
          </a:p>
          <a:p>
            <a:r>
              <a:rPr lang="en-US" dirty="0">
                <a:latin typeface="Courier New" pitchFamily="49" charset="0"/>
                <a:cs typeface="Courier New" pitchFamily="49" charset="0"/>
              </a:rPr>
              <a:t>    double </a:t>
            </a:r>
            <a:r>
              <a:rPr lang="en-US" dirty="0" err="1">
                <a:latin typeface="Courier New" pitchFamily="49" charset="0"/>
                <a:cs typeface="Courier New" pitchFamily="49" charset="0"/>
              </a:rPr>
              <a:t>randomNumber</a:t>
            </a:r>
            <a:r>
              <a:rPr lang="en-US" dirty="0">
                <a:latin typeface="Courier New" pitchFamily="49" charset="0"/>
                <a:cs typeface="Courier New" pitchFamily="49" charset="0"/>
              </a:rPr>
              <a:t> = </a:t>
            </a:r>
            <a:r>
              <a:rPr lang="en-US" dirty="0" err="1">
                <a:latin typeface="Courier New" pitchFamily="49" charset="0"/>
                <a:cs typeface="Courier New" pitchFamily="49" charset="0"/>
              </a:rPr>
              <a:t>Math.random</a:t>
            </a:r>
            <a:r>
              <a:rPr lang="en-US" dirty="0">
                <a:latin typeface="Courier New" pitchFamily="49" charset="0"/>
                <a:cs typeface="Courier New" pitchFamily="49" charset="0"/>
              </a:rPr>
              <a:t>();</a:t>
            </a:r>
          </a:p>
          <a:p>
            <a:r>
              <a:rPr lang="en-US" dirty="0">
                <a:latin typeface="Courier New" pitchFamily="49" charset="0"/>
                <a:cs typeface="Courier New" pitchFamily="49" charset="0"/>
              </a:rPr>
              <a:t>    if(</a:t>
            </a:r>
            <a:r>
              <a:rPr lang="en-US" dirty="0" err="1">
                <a:latin typeface="Courier New" pitchFamily="49" charset="0"/>
                <a:cs typeface="Courier New" pitchFamily="49" charset="0"/>
              </a:rPr>
              <a:t>randomNumber</a:t>
            </a:r>
            <a:r>
              <a:rPr lang="en-US" dirty="0">
                <a:latin typeface="Courier New" pitchFamily="49" charset="0"/>
                <a:cs typeface="Courier New" pitchFamily="49" charset="0"/>
              </a:rPr>
              <a:t> &lt; 0.25){</a:t>
            </a:r>
          </a:p>
          <a:p>
            <a:r>
              <a:rPr lang="en-US" dirty="0">
                <a:latin typeface="Courier New" pitchFamily="49" charset="0"/>
                <a:cs typeface="Courier New" pitchFamily="49" charset="0"/>
              </a:rPr>
              <a:t>      return </a:t>
            </a:r>
            <a:r>
              <a:rPr lang="en-US" dirty="0" err="1">
                <a:solidFill>
                  <a:srgbClr val="FF0000"/>
                </a:solidFill>
                <a:latin typeface="Courier New" pitchFamily="49" charset="0"/>
                <a:cs typeface="Courier New" pitchFamily="49" charset="0"/>
              </a:rPr>
              <a:t>Currency.PENNY</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a:t>
            </a:r>
            <a:r>
              <a:rPr lang="en-US" dirty="0" err="1">
                <a:latin typeface="Courier New" pitchFamily="49" charset="0"/>
                <a:cs typeface="Courier New" pitchFamily="49" charset="0"/>
              </a:rPr>
              <a:t>randomNumber</a:t>
            </a:r>
            <a:r>
              <a:rPr lang="en-US" dirty="0">
                <a:latin typeface="Courier New" pitchFamily="49" charset="0"/>
                <a:cs typeface="Courier New" pitchFamily="49" charset="0"/>
              </a:rPr>
              <a:t> &lt; 0.5){</a:t>
            </a:r>
          </a:p>
          <a:p>
            <a:r>
              <a:rPr lang="en-US" dirty="0">
                <a:latin typeface="Courier New" pitchFamily="49" charset="0"/>
                <a:cs typeface="Courier New" pitchFamily="49" charset="0"/>
              </a:rPr>
              <a:t>      return </a:t>
            </a:r>
            <a:r>
              <a:rPr lang="en-US" dirty="0" err="1">
                <a:solidFill>
                  <a:srgbClr val="FF0000"/>
                </a:solidFill>
                <a:latin typeface="Courier New" pitchFamily="49" charset="0"/>
                <a:cs typeface="Courier New" pitchFamily="49" charset="0"/>
              </a:rPr>
              <a:t>Currency.NICKEL</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a:t>
            </a:r>
            <a:r>
              <a:rPr lang="en-US" dirty="0" err="1">
                <a:latin typeface="Courier New" pitchFamily="49" charset="0"/>
                <a:cs typeface="Courier New" pitchFamily="49" charset="0"/>
              </a:rPr>
              <a:t>randomNumber</a:t>
            </a:r>
            <a:r>
              <a:rPr lang="en-US" dirty="0">
                <a:latin typeface="Courier New" pitchFamily="49" charset="0"/>
                <a:cs typeface="Courier New" pitchFamily="49" charset="0"/>
              </a:rPr>
              <a:t> &lt; 0.75){</a:t>
            </a:r>
          </a:p>
          <a:p>
            <a:r>
              <a:rPr lang="en-US" dirty="0">
                <a:latin typeface="Courier New" pitchFamily="49" charset="0"/>
                <a:cs typeface="Courier New" pitchFamily="49" charset="0"/>
              </a:rPr>
              <a:t>      return </a:t>
            </a:r>
            <a:r>
              <a:rPr lang="en-US" dirty="0" err="1">
                <a:solidFill>
                  <a:srgbClr val="FF0000"/>
                </a:solidFill>
                <a:latin typeface="Courier New" pitchFamily="49" charset="0"/>
                <a:cs typeface="Courier New" pitchFamily="49" charset="0"/>
              </a:rPr>
              <a:t>Currency.DIME</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return </a:t>
            </a:r>
            <a:r>
              <a:rPr lang="en-US" dirty="0" err="1">
                <a:solidFill>
                  <a:srgbClr val="FF0000"/>
                </a:solidFill>
                <a:latin typeface="Courier New" pitchFamily="49" charset="0"/>
                <a:cs typeface="Courier New" pitchFamily="49" charset="0"/>
              </a:rPr>
              <a:t>Currency.QUARTER</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String </a:t>
            </a:r>
            <a:r>
              <a:rPr lang="en-US" dirty="0" err="1">
                <a:latin typeface="Courier New" pitchFamily="49" charset="0"/>
                <a:cs typeface="Courier New" pitchFamily="49" charset="0"/>
              </a:rPr>
              <a:t>toString</a:t>
            </a:r>
            <a:r>
              <a:rPr lang="en-US" dirty="0">
                <a:latin typeface="Courier New" pitchFamily="49" charset="0"/>
                <a:cs typeface="Courier New" pitchFamily="49" charset="0"/>
              </a:rPr>
              <a:t>() {</a:t>
            </a:r>
          </a:p>
          <a:p>
            <a:r>
              <a:rPr lang="en-US" dirty="0">
                <a:latin typeface="Courier New" pitchFamily="49" charset="0"/>
                <a:cs typeface="Courier New" pitchFamily="49" charset="0"/>
              </a:rPr>
              <a:t>    return </a:t>
            </a:r>
            <a:r>
              <a:rPr lang="en-US" dirty="0">
                <a:solidFill>
                  <a:srgbClr val="FF0000"/>
                </a:solidFill>
                <a:latin typeface="Courier New" pitchFamily="49" charset="0"/>
                <a:cs typeface="Courier New" pitchFamily="49" charset="0"/>
              </a:rPr>
              <a:t>value</a:t>
            </a:r>
            <a:r>
              <a:rPr lang="en-US" dirty="0">
                <a:latin typeface="Courier New" pitchFamily="49" charset="0"/>
                <a:cs typeface="Courier New" pitchFamily="49" charset="0"/>
              </a:rPr>
              <a:t>+" that is "+face</a:t>
            </a:r>
            <a:r>
              <a:rPr lang="en-US" dirty="0" smtClean="0">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toString</a:t>
            </a:r>
            <a:r>
              <a:rPr lang="en-US" dirty="0" smtClean="0">
                <a:latin typeface="Courier New" pitchFamily="49" charset="0"/>
                <a:cs typeface="Courier New" pitchFamily="49" charset="0"/>
              </a:rPr>
              <a:t> method explicitly</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//called</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getValue</a:t>
            </a:r>
            <a:r>
              <a:rPr lang="en-US" dirty="0">
                <a:latin typeface="Courier New" pitchFamily="49" charset="0"/>
                <a:cs typeface="Courier New" pitchFamily="49" charset="0"/>
              </a:rPr>
              <a:t>(){</a:t>
            </a:r>
          </a:p>
          <a:p>
            <a:r>
              <a:rPr lang="en-US" dirty="0">
                <a:latin typeface="Courier New" pitchFamily="49" charset="0"/>
                <a:cs typeface="Courier New" pitchFamily="49" charset="0"/>
              </a:rPr>
              <a:t>    return </a:t>
            </a:r>
            <a:r>
              <a:rPr lang="en-US" dirty="0" err="1">
                <a:solidFill>
                  <a:srgbClr val="FF0000"/>
                </a:solidFill>
                <a:latin typeface="Courier New" pitchFamily="49" charset="0"/>
                <a:cs typeface="Courier New" pitchFamily="49" charset="0"/>
              </a:rPr>
              <a:t>value.getValue</a:t>
            </a:r>
            <a:r>
              <a:rPr lang="en-US" dirty="0">
                <a:solidFill>
                  <a:srgbClr val="FF0000"/>
                </a:solidFill>
                <a:latin typeface="Courier New" pitchFamily="49" charset="0"/>
                <a:cs typeface="Courier New" pitchFamily="49" charset="0"/>
              </a:rPr>
              <a:t>()</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a:t>
            </a:r>
            <a:r>
              <a:rPr lang="en-US" dirty="0" err="1">
                <a:latin typeface="Courier New" pitchFamily="49" charset="0"/>
                <a:cs typeface="Courier New" pitchFamily="49" charset="0"/>
              </a:rPr>
              <a:t>boolean</a:t>
            </a:r>
            <a:r>
              <a:rPr lang="en-US" dirty="0">
                <a:latin typeface="Courier New" pitchFamily="49" charset="0"/>
                <a:cs typeface="Courier New" pitchFamily="49" charset="0"/>
              </a:rPr>
              <a:t> </a:t>
            </a:r>
            <a:r>
              <a:rPr lang="en-US" dirty="0" err="1">
                <a:latin typeface="Courier New" pitchFamily="49" charset="0"/>
                <a:cs typeface="Courier New" pitchFamily="49" charset="0"/>
              </a:rPr>
              <a:t>isHeads</a:t>
            </a:r>
            <a:r>
              <a:rPr lang="en-US" dirty="0">
                <a:latin typeface="Courier New" pitchFamily="49" charset="0"/>
                <a:cs typeface="Courier New" pitchFamily="49" charset="0"/>
              </a:rPr>
              <a:t>(){</a:t>
            </a:r>
          </a:p>
          <a:p>
            <a:r>
              <a:rPr lang="en-US" dirty="0">
                <a:latin typeface="Courier New" pitchFamily="49" charset="0"/>
                <a:cs typeface="Courier New" pitchFamily="49" charset="0"/>
              </a:rPr>
              <a:t>    return (face == </a:t>
            </a:r>
            <a:r>
              <a:rPr lang="en-US" dirty="0" err="1">
                <a:solidFill>
                  <a:srgbClr val="FF0000"/>
                </a:solidFill>
                <a:latin typeface="Courier New" pitchFamily="49" charset="0"/>
                <a:cs typeface="Courier New" pitchFamily="49" charset="0"/>
              </a:rPr>
              <a:t>Face.HEADS</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p:txBody>
      </p:sp>
    </p:spTree>
    <p:extLst>
      <p:ext uri="{BB962C8B-B14F-4D97-AF65-F5344CB8AC3E}">
        <p14:creationId xmlns:p14="http://schemas.microsoft.com/office/powerpoint/2010/main" val="2469950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smtClean="0">
                <a:solidFill>
                  <a:srgbClr val="FF0000"/>
                </a:solidFill>
              </a:rPr>
              <a:t>Change </a:t>
            </a:r>
            <a:r>
              <a:rPr lang="en-US" dirty="0" smtClean="0">
                <a:solidFill>
                  <a:srgbClr val="0070C0"/>
                </a:solidFill>
              </a:rPr>
              <a:t>Class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We next present the </a:t>
            </a:r>
            <a:r>
              <a:rPr lang="en-US" sz="2400" dirty="0" smtClean="0">
                <a:solidFill>
                  <a:srgbClr val="0070C0"/>
                </a:solidFill>
              </a:rPr>
              <a:t>Change </a:t>
            </a:r>
            <a:r>
              <a:rPr lang="en-US" sz="2400" dirty="0" smtClean="0"/>
              <a:t>class (i.e., an </a:t>
            </a:r>
            <a:r>
              <a:rPr lang="en-US" sz="2400" dirty="0" err="1" smtClean="0">
                <a:solidFill>
                  <a:srgbClr val="0070C0"/>
                </a:solidFill>
              </a:rPr>
              <a:t>ArrayList</a:t>
            </a:r>
            <a:r>
              <a:rPr lang="en-US" sz="2400" dirty="0" smtClean="0"/>
              <a:t> of coins).</a:t>
            </a:r>
            <a:endParaRPr lang="en-US" sz="2400" dirty="0"/>
          </a:p>
          <a:p>
            <a:r>
              <a:rPr lang="en-US" sz="2400" dirty="0" smtClean="0"/>
              <a:t>It will allow us to flip all coins, or only some of the coins.</a:t>
            </a:r>
          </a:p>
          <a:p>
            <a:r>
              <a:rPr lang="en-US" sz="2400" dirty="0" smtClean="0"/>
              <a:t>It has an appropriate </a:t>
            </a:r>
            <a:r>
              <a:rPr lang="en-US" sz="2400" dirty="0" err="1" smtClean="0">
                <a:solidFill>
                  <a:srgbClr val="0070C0"/>
                </a:solidFill>
              </a:rPr>
              <a:t>toString</a:t>
            </a:r>
            <a:r>
              <a:rPr lang="en-US" sz="2400" dirty="0" smtClean="0">
                <a:solidFill>
                  <a:srgbClr val="0070C0"/>
                </a:solidFill>
              </a:rPr>
              <a:t> </a:t>
            </a:r>
            <a:r>
              <a:rPr lang="en-US" sz="2400" dirty="0" smtClean="0"/>
              <a:t>method that returns the value of all the coins that are tails. For coins that are heads, the value is not included.</a:t>
            </a:r>
          </a:p>
          <a:p>
            <a:r>
              <a:rPr lang="en-US" sz="2400" dirty="0" smtClean="0"/>
              <a:t>We will also add a </a:t>
            </a:r>
            <a:r>
              <a:rPr lang="en-US" sz="2400" dirty="0" err="1" smtClean="0">
                <a:solidFill>
                  <a:srgbClr val="0070C0"/>
                </a:solidFill>
              </a:rPr>
              <a:t>computeSum</a:t>
            </a:r>
            <a:r>
              <a:rPr lang="en-US" sz="2400" dirty="0" smtClean="0"/>
              <a:t> method that computes the sum of all the coins that are tails.</a:t>
            </a:r>
            <a:endParaRPr lang="en-US" sz="2400" dirty="0"/>
          </a:p>
        </p:txBody>
      </p:sp>
    </p:spTree>
    <p:extLst>
      <p:ext uri="{BB962C8B-B14F-4D97-AF65-F5344CB8AC3E}">
        <p14:creationId xmlns:p14="http://schemas.microsoft.com/office/powerpoint/2010/main" val="3132126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7571303" cy="7171194"/>
          </a:xfrm>
          <a:prstGeom prst="rect">
            <a:avLst/>
          </a:prstGeom>
          <a:noFill/>
        </p:spPr>
        <p:txBody>
          <a:bodyPr wrap="none" rtlCol="0">
            <a:spAutoFit/>
          </a:bodyPr>
          <a:lstStyle/>
          <a:p>
            <a:r>
              <a:rPr lang="en-US" sz="2000" dirty="0">
                <a:latin typeface="Courier New" pitchFamily="49" charset="0"/>
                <a:cs typeface="Courier New" pitchFamily="49" charset="0"/>
              </a:rPr>
              <a:t>public class Change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&lt;Coin&gt; coins = </a:t>
            </a:r>
            <a:r>
              <a:rPr lang="en-US" sz="2000" dirty="0">
                <a:solidFill>
                  <a:srgbClr val="FF0000"/>
                </a:solidFill>
                <a:latin typeface="Courier New" pitchFamily="49" charset="0"/>
                <a:cs typeface="Courier New" pitchFamily="49" charset="0"/>
              </a:rPr>
              <a:t>new</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&lt;Coin&gt;();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Change(){}</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Change(</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count){</a:t>
            </a: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count; 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coins.add</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new</a:t>
            </a:r>
            <a:r>
              <a:rPr lang="en-US" sz="2000" dirty="0">
                <a:latin typeface="Courier New" pitchFamily="49" charset="0"/>
                <a:cs typeface="Courier New" pitchFamily="49" charset="0"/>
              </a:rPr>
              <a:t> Coin());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Change(</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&lt;Currency&gt; values) {</a:t>
            </a:r>
          </a:p>
          <a:p>
            <a:r>
              <a:rPr lang="en-US" sz="2000" dirty="0">
                <a:latin typeface="Courier New" pitchFamily="49" charset="0"/>
                <a:cs typeface="Courier New" pitchFamily="49" charset="0"/>
              </a:rPr>
              <a:t>    for (Currency value : values)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coins.add</a:t>
            </a:r>
            <a:r>
              <a:rPr lang="en-US" sz="2000" dirty="0">
                <a:latin typeface="Courier New" pitchFamily="49" charset="0"/>
                <a:cs typeface="Courier New" pitchFamily="49" charset="0"/>
              </a:rPr>
              <a:t>(new Coin(value));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flipAllCoins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for (Coin c : coins)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c.flip</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1968718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rgbClr val="0070C0"/>
                </a:solidFill>
              </a:rPr>
              <a:t>Introduction to </a:t>
            </a:r>
            <a:r>
              <a:rPr lang="en-US" dirty="0" err="1" smtClean="0">
                <a:solidFill>
                  <a:srgbClr val="FF0000"/>
                </a:solidFill>
              </a:rPr>
              <a:t>ArrayList</a:t>
            </a:r>
            <a:endParaRPr lang="en-US" dirty="0">
              <a:solidFill>
                <a:srgbClr val="FF0000"/>
              </a:solidFill>
            </a:endParaRPr>
          </a:p>
        </p:txBody>
      </p:sp>
      <p:sp>
        <p:nvSpPr>
          <p:cNvPr id="3" name="Content Placeholder 2"/>
          <p:cNvSpPr>
            <a:spLocks noGrp="1"/>
          </p:cNvSpPr>
          <p:nvPr>
            <p:ph idx="1"/>
          </p:nvPr>
        </p:nvSpPr>
        <p:spPr>
          <a:xfrm>
            <a:off x="152400" y="1600200"/>
            <a:ext cx="8991600" cy="4525963"/>
          </a:xfrm>
        </p:spPr>
        <p:txBody>
          <a:bodyPr>
            <a:normAutofit/>
          </a:bodyPr>
          <a:lstStyle/>
          <a:p>
            <a:pPr marL="0" indent="0">
              <a:buNone/>
            </a:pP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&lt;Employee&gt; </a:t>
            </a:r>
            <a:r>
              <a:rPr lang="en-US" sz="2000" dirty="0" err="1">
                <a:latin typeface="Courier New" pitchFamily="49" charset="0"/>
                <a:cs typeface="Courier New" pitchFamily="49" charset="0"/>
              </a:rPr>
              <a:t>emps</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new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&lt;Employee&gt;();</a:t>
            </a:r>
          </a:p>
          <a:p>
            <a:r>
              <a:rPr lang="en-US" sz="2400" dirty="0" smtClean="0"/>
              <a:t>Creates an </a:t>
            </a:r>
            <a:r>
              <a:rPr lang="en-US" sz="2400" dirty="0" err="1" smtClean="0">
                <a:solidFill>
                  <a:srgbClr val="0070C0"/>
                </a:solidFill>
              </a:rPr>
              <a:t>ArrayList</a:t>
            </a:r>
            <a:r>
              <a:rPr lang="en-US" sz="2400" dirty="0" smtClean="0"/>
              <a:t> of </a:t>
            </a:r>
            <a:r>
              <a:rPr lang="en-US" sz="2400" dirty="0" smtClean="0">
                <a:solidFill>
                  <a:srgbClr val="0070C0"/>
                </a:solidFill>
              </a:rPr>
              <a:t>Employee </a:t>
            </a:r>
            <a:r>
              <a:rPr lang="en-US" sz="2400" dirty="0" smtClean="0"/>
              <a:t>objects. Note that the size of the </a:t>
            </a:r>
            <a:r>
              <a:rPr lang="en-US" sz="2400" dirty="0" err="1" smtClean="0">
                <a:solidFill>
                  <a:srgbClr val="0070C0"/>
                </a:solidFill>
              </a:rPr>
              <a:t>ArrayList</a:t>
            </a:r>
            <a:r>
              <a:rPr lang="en-US" sz="2400" dirty="0" smtClean="0"/>
              <a:t> is not specified.</a:t>
            </a:r>
          </a:p>
          <a:p>
            <a:r>
              <a:rPr lang="en-US" sz="2400" dirty="0" err="1" smtClean="0">
                <a:solidFill>
                  <a:srgbClr val="0070C0"/>
                </a:solidFill>
              </a:rPr>
              <a:t>ArrayList</a:t>
            </a:r>
            <a:r>
              <a:rPr lang="en-US" sz="2400" dirty="0" smtClean="0"/>
              <a:t> is a </a:t>
            </a:r>
            <a:r>
              <a:rPr lang="en-US" sz="2400" dirty="0" smtClean="0">
                <a:solidFill>
                  <a:srgbClr val="FF0000"/>
                </a:solidFill>
              </a:rPr>
              <a:t>generic</a:t>
            </a:r>
            <a:r>
              <a:rPr lang="en-US" sz="2400" dirty="0" smtClean="0"/>
              <a:t> class. This means that it takes as input (in angle brackets) the name of another class.</a:t>
            </a:r>
          </a:p>
          <a:p>
            <a:r>
              <a:rPr lang="en-US" sz="2400" dirty="0" smtClean="0"/>
              <a:t>The above definition creates a list of </a:t>
            </a:r>
            <a:r>
              <a:rPr lang="en-US" sz="2400" dirty="0" smtClean="0">
                <a:solidFill>
                  <a:srgbClr val="0070C0"/>
                </a:solidFill>
              </a:rPr>
              <a:t>Employee </a:t>
            </a:r>
            <a:r>
              <a:rPr lang="en-US" sz="2400" dirty="0" smtClean="0"/>
              <a:t>objects. We can insert/delete objects into/from the list. Of course, we need to use </a:t>
            </a:r>
            <a:r>
              <a:rPr lang="en-US" sz="2400" dirty="0" smtClean="0">
                <a:solidFill>
                  <a:srgbClr val="0070C0"/>
                </a:solidFill>
              </a:rPr>
              <a:t>new</a:t>
            </a:r>
            <a:r>
              <a:rPr lang="en-US" sz="2400" dirty="0" smtClean="0"/>
              <a:t> to create an employee before we can add it to the list.</a:t>
            </a:r>
          </a:p>
          <a:p>
            <a:r>
              <a:rPr lang="en-US" sz="2400" dirty="0" smtClean="0"/>
              <a:t>Shortcut (as of Java 7):</a:t>
            </a:r>
          </a:p>
          <a:p>
            <a:pPr marL="0" indent="0">
              <a:buNone/>
            </a:pPr>
            <a:r>
              <a:rPr lang="en-US" sz="2400" dirty="0" smtClean="0"/>
              <a:t>       </a:t>
            </a:r>
            <a:r>
              <a:rPr lang="en-US" sz="2400" dirty="0" err="1" smtClean="0">
                <a:latin typeface="Courier New" pitchFamily="49" charset="0"/>
                <a:cs typeface="Courier New" pitchFamily="49" charset="0"/>
              </a:rPr>
              <a:t>ArrayList</a:t>
            </a:r>
            <a:r>
              <a:rPr lang="en-US" sz="2400" dirty="0" smtClean="0">
                <a:latin typeface="Courier New" pitchFamily="49" charset="0"/>
                <a:cs typeface="Courier New" pitchFamily="49" charset="0"/>
              </a:rPr>
              <a:t>&lt;Employee</a:t>
            </a:r>
            <a:r>
              <a:rPr lang="en-US" sz="2400" dirty="0">
                <a:latin typeface="Courier New" pitchFamily="49" charset="0"/>
                <a:cs typeface="Courier New" pitchFamily="49" charset="0"/>
              </a:rPr>
              <a:t>&gt; </a:t>
            </a:r>
            <a:r>
              <a:rPr lang="en-US" sz="2400" dirty="0" err="1">
                <a:latin typeface="Courier New" pitchFamily="49" charset="0"/>
                <a:cs typeface="Courier New" pitchFamily="49" charset="0"/>
              </a:rPr>
              <a:t>emps</a:t>
            </a:r>
            <a:r>
              <a:rPr lang="en-US" sz="2400" dirty="0">
                <a:latin typeface="Courier New" pitchFamily="49" charset="0"/>
                <a:cs typeface="Courier New" pitchFamily="49" charset="0"/>
              </a:rPr>
              <a:t> = new </a:t>
            </a:r>
            <a:r>
              <a:rPr lang="en-US" sz="2400" dirty="0" err="1">
                <a:latin typeface="Courier New" pitchFamily="49" charset="0"/>
                <a:cs typeface="Courier New" pitchFamily="49" charset="0"/>
              </a:rPr>
              <a:t>ArrayList</a:t>
            </a:r>
            <a:r>
              <a:rPr lang="en-US" sz="2400" dirty="0" smtClean="0">
                <a:latin typeface="Courier New" pitchFamily="49" charset="0"/>
                <a:cs typeface="Courier New" pitchFamily="49" charset="0"/>
              </a:rPr>
              <a:t>&lt;&gt;();</a:t>
            </a:r>
            <a:endParaRPr lang="en-US" sz="2400" dirty="0">
              <a:latin typeface="Courier New" pitchFamily="49" charset="0"/>
              <a:cs typeface="Courier New" pitchFamily="49" charset="0"/>
            </a:endParaRPr>
          </a:p>
          <a:p>
            <a:pPr marL="0" indent="0">
              <a:buNone/>
            </a:pPr>
            <a:endParaRPr lang="en-US" sz="2400" dirty="0"/>
          </a:p>
        </p:txBody>
      </p:sp>
    </p:spTree>
    <p:extLst>
      <p:ext uri="{BB962C8B-B14F-4D97-AF65-F5344CB8AC3E}">
        <p14:creationId xmlns:p14="http://schemas.microsoft.com/office/powerpoint/2010/main" val="3885158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042586" cy="6771084"/>
          </a:xfrm>
          <a:prstGeom prst="rect">
            <a:avLst/>
          </a:prstGeom>
          <a:noFill/>
        </p:spPr>
        <p:txBody>
          <a:bodyPr wrap="none" rtlCol="0">
            <a:spAutoFit/>
          </a:bodyPr>
          <a:lstStyle/>
          <a:p>
            <a:r>
              <a:rPr lang="en-US" dirty="0" smtClean="0">
                <a:latin typeface="Courier New" pitchFamily="49" charset="0"/>
                <a:cs typeface="Courier New" pitchFamily="49" charset="0"/>
              </a:rPr>
              <a:t>  public </a:t>
            </a:r>
            <a:r>
              <a:rPr lang="en-US" dirty="0">
                <a:latin typeface="Courier New" pitchFamily="49" charset="0"/>
                <a:cs typeface="Courier New" pitchFamily="49" charset="0"/>
              </a:rPr>
              <a:t>void </a:t>
            </a:r>
            <a:r>
              <a:rPr lang="en-US" dirty="0" err="1">
                <a:latin typeface="Courier New" pitchFamily="49" charset="0"/>
                <a:cs typeface="Courier New" pitchFamily="49" charset="0"/>
              </a:rPr>
              <a:t>flipSomeCoins</a:t>
            </a:r>
            <a:r>
              <a:rPr lang="en-US" dirty="0">
                <a:latin typeface="Courier New" pitchFamily="49" charset="0"/>
                <a:cs typeface="Courier New" pitchFamily="49" charset="0"/>
              </a:rPr>
              <a:t>(</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&lt;Integer&gt; indexes) {</a:t>
            </a:r>
          </a:p>
          <a:p>
            <a:r>
              <a:rPr lang="en-US" dirty="0">
                <a:latin typeface="Courier New" pitchFamily="49" charset="0"/>
                <a:cs typeface="Courier New" pitchFamily="49" charset="0"/>
              </a:rPr>
              <a:t>    for (</a:t>
            </a:r>
            <a:r>
              <a:rPr lang="en-US" dirty="0" err="1">
                <a:latin typeface="Courier New" pitchFamily="49" charset="0"/>
                <a:cs typeface="Courier New" pitchFamily="49" charset="0"/>
              </a:rPr>
              <a:t>int</a:t>
            </a:r>
            <a:r>
              <a:rPr lang="en-US" dirty="0">
                <a:latin typeface="Courier New" pitchFamily="49" charset="0"/>
                <a:cs typeface="Courier New" pitchFamily="49" charset="0"/>
              </a:rPr>
              <a:t> i : indexes)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coins.get</a:t>
            </a:r>
            <a:r>
              <a:rPr lang="en-US" dirty="0">
                <a:latin typeface="Courier New" pitchFamily="49" charset="0"/>
                <a:cs typeface="Courier New" pitchFamily="49" charset="0"/>
              </a:rPr>
              <a:t>(i).flip();</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computeSum</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sum = 0;</a:t>
            </a:r>
          </a:p>
          <a:p>
            <a:r>
              <a:rPr lang="en-US" dirty="0">
                <a:latin typeface="Courier New" pitchFamily="49" charset="0"/>
                <a:cs typeface="Courier New" pitchFamily="49" charset="0"/>
              </a:rPr>
              <a:t>    for (Coin c : coins) {</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c.isHeads</a:t>
            </a:r>
            <a:r>
              <a:rPr lang="en-US" dirty="0">
                <a:latin typeface="Courier New" pitchFamily="49" charset="0"/>
                <a:cs typeface="Courier New" pitchFamily="49" charset="0"/>
              </a:rPr>
              <a:t>()) {</a:t>
            </a:r>
          </a:p>
          <a:p>
            <a:r>
              <a:rPr lang="en-US" dirty="0">
                <a:latin typeface="Courier New" pitchFamily="49" charset="0"/>
                <a:cs typeface="Courier New" pitchFamily="49" charset="0"/>
              </a:rPr>
              <a:t>        sum = sum + </a:t>
            </a:r>
            <a:r>
              <a:rPr lang="en-US" dirty="0" err="1">
                <a:latin typeface="Courier New" pitchFamily="49" charset="0"/>
                <a:cs typeface="Courier New" pitchFamily="49" charset="0"/>
              </a:rPr>
              <a:t>c.getValue</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return sum;</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String </a:t>
            </a:r>
            <a:r>
              <a:rPr lang="en-US" dirty="0" err="1">
                <a:latin typeface="Courier New" pitchFamily="49" charset="0"/>
                <a:cs typeface="Courier New" pitchFamily="49" charset="0"/>
              </a:rPr>
              <a:t>toString</a:t>
            </a:r>
            <a:r>
              <a:rPr lang="en-US" dirty="0">
                <a:latin typeface="Courier New" pitchFamily="49" charset="0"/>
                <a:cs typeface="Courier New" pitchFamily="49" charset="0"/>
              </a:rPr>
              <a:t>() {</a:t>
            </a:r>
          </a:p>
          <a:p>
            <a:r>
              <a:rPr lang="en-US" dirty="0">
                <a:latin typeface="Courier New" pitchFamily="49" charset="0"/>
                <a:cs typeface="Courier New" pitchFamily="49" charset="0"/>
              </a:rPr>
              <a:t>    String result = "";</a:t>
            </a:r>
          </a:p>
          <a:p>
            <a:r>
              <a:rPr lang="en-US" dirty="0">
                <a:latin typeface="Courier New" pitchFamily="49" charset="0"/>
                <a:cs typeface="Courier New" pitchFamily="49" charset="0"/>
              </a:rPr>
              <a:t>    for (Coin c : coins) {</a:t>
            </a:r>
          </a:p>
          <a:p>
            <a:r>
              <a:rPr lang="en-US" dirty="0">
                <a:latin typeface="Courier New" pitchFamily="49" charset="0"/>
                <a:cs typeface="Courier New" pitchFamily="49" charset="0"/>
              </a:rPr>
              <a:t>      result = </a:t>
            </a:r>
            <a:r>
              <a:rPr lang="en-US" dirty="0" err="1">
                <a:latin typeface="Courier New" pitchFamily="49" charset="0"/>
                <a:cs typeface="Courier New" pitchFamily="49" charset="0"/>
              </a:rPr>
              <a:t>result+c</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result = result + " Total: "+ </a:t>
            </a:r>
            <a:r>
              <a:rPr lang="en-US" dirty="0" err="1">
                <a:latin typeface="Courier New" pitchFamily="49" charset="0"/>
                <a:cs typeface="Courier New" pitchFamily="49" charset="0"/>
              </a:rPr>
              <a:t>computeSum</a:t>
            </a:r>
            <a:r>
              <a:rPr lang="en-US" dirty="0">
                <a:latin typeface="Courier New" pitchFamily="49" charset="0"/>
                <a:cs typeface="Courier New" pitchFamily="49" charset="0"/>
              </a:rPr>
              <a:t>();</a:t>
            </a:r>
          </a:p>
          <a:p>
            <a:r>
              <a:rPr lang="en-US" dirty="0">
                <a:latin typeface="Courier New" pitchFamily="49" charset="0"/>
                <a:cs typeface="Courier New" pitchFamily="49" charset="0"/>
              </a:rPr>
              <a:t>    return result;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4280608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Coin Game (Main Class)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will create two versions of the main class of the coin game.</a:t>
            </a:r>
          </a:p>
          <a:p>
            <a:r>
              <a:rPr lang="en-US" sz="2400" dirty="0" smtClean="0"/>
              <a:t>In the first version, the user will be able to specify which coins to flip. In the second version, the user will only be allowed to flip all coins.</a:t>
            </a:r>
          </a:p>
          <a:p>
            <a:r>
              <a:rPr lang="en-US" sz="2400" dirty="0" smtClean="0"/>
              <a:t>Since we already created the </a:t>
            </a:r>
            <a:r>
              <a:rPr lang="en-US" sz="2400" dirty="0" smtClean="0">
                <a:solidFill>
                  <a:srgbClr val="FF0000"/>
                </a:solidFill>
              </a:rPr>
              <a:t>Change </a:t>
            </a:r>
            <a:r>
              <a:rPr lang="en-US" sz="2400" dirty="0" smtClean="0"/>
              <a:t>class, the main method will be relatively short.</a:t>
            </a:r>
            <a:endParaRPr lang="en-US" sz="2400" dirty="0"/>
          </a:p>
        </p:txBody>
      </p:sp>
    </p:spTree>
    <p:extLst>
      <p:ext uri="{BB962C8B-B14F-4D97-AF65-F5344CB8AC3E}">
        <p14:creationId xmlns:p14="http://schemas.microsoft.com/office/powerpoint/2010/main" val="460221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Flip Some Coins Version</a:t>
            </a:r>
            <a:endParaRPr lang="en-US" dirty="0">
              <a:solidFill>
                <a:srgbClr val="0070C0"/>
              </a:solidFill>
            </a:endParaRPr>
          </a:p>
        </p:txBody>
      </p:sp>
      <p:sp>
        <p:nvSpPr>
          <p:cNvPr id="4" name="TextBox 3"/>
          <p:cNvSpPr txBox="1"/>
          <p:nvPr/>
        </p:nvSpPr>
        <p:spPr>
          <a:xfrm>
            <a:off x="0" y="1600200"/>
            <a:ext cx="9264075" cy="4708981"/>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CoinGame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final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NUMBER_FLIPS=2</a:t>
            </a:r>
            <a:r>
              <a:rPr lang="en-US" sz="2000" dirty="0">
                <a:latin typeface="Courier New" pitchFamily="49" charset="0"/>
                <a:cs typeface="Courier New" pitchFamily="49" charset="0"/>
              </a:rPr>
              <a:t>;</a:t>
            </a:r>
            <a:br>
              <a:rPr lang="en-US" sz="2000" dirty="0">
                <a:latin typeface="Courier New" pitchFamily="49" charset="0"/>
                <a:cs typeface="Courier New" pitchFamily="49" charset="0"/>
              </a:rPr>
            </a:br>
            <a:r>
              <a:rPr lang="en-US" sz="2000" dirty="0" smtClean="0">
                <a:latin typeface="Courier New" pitchFamily="49" charset="0"/>
                <a:cs typeface="Courier New" pitchFamily="49" charset="0"/>
              </a:rPr>
              <a:t>  public static final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NUMBER_COINS = 10;</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Scanner keyboard = new Scanner(System.in);</a:t>
            </a:r>
          </a:p>
          <a:p>
            <a:r>
              <a:rPr lang="en-US" sz="2000" dirty="0" smtClean="0">
                <a:latin typeface="Courier New" pitchFamily="49" charset="0"/>
                <a:cs typeface="Courier New" pitchFamily="49" charset="0"/>
              </a:rPr>
              <a:t>    Change </a:t>
            </a:r>
            <a:r>
              <a:rPr lang="en-US" sz="2000" dirty="0" err="1" smtClean="0">
                <a:latin typeface="Courier New" pitchFamily="49" charset="0"/>
                <a:cs typeface="Courier New" pitchFamily="49" charset="0"/>
              </a:rPr>
              <a:t>change</a:t>
            </a:r>
            <a:r>
              <a:rPr lang="en-US" sz="2000" dirty="0" smtClean="0">
                <a:latin typeface="Courier New" pitchFamily="49" charset="0"/>
                <a:cs typeface="Courier New" pitchFamily="49" charset="0"/>
              </a:rPr>
              <a:t> = new Change(NUMBER_COINS);</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(change);</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NUMBER_FLIPS; i++)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("Which coins do you want to flip</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change.flipSomeCoins</a:t>
            </a:r>
            <a:r>
              <a:rPr lang="en-US" sz="2000" dirty="0">
                <a:latin typeface="Courier New" pitchFamily="49" charset="0"/>
                <a:cs typeface="Courier New" pitchFamily="49" charset="0"/>
              </a:rPr>
              <a:t>(convert(</a:t>
            </a:r>
            <a:r>
              <a:rPr lang="en-US" sz="2000" dirty="0" err="1">
                <a:latin typeface="Courier New" pitchFamily="49" charset="0"/>
                <a:cs typeface="Courier New" pitchFamily="49" charset="0"/>
              </a:rPr>
              <a:t>keyboard.nextLine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(change);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317778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8494633" cy="3170099"/>
          </a:xfrm>
          <a:prstGeom prst="rect">
            <a:avLst/>
          </a:prstGeom>
          <a:noFill/>
        </p:spPr>
        <p:txBody>
          <a:bodyPr wrap="none" rtlCol="0">
            <a:spAutoFit/>
          </a:bodyPr>
          <a:lstStyle/>
          <a:p>
            <a:r>
              <a:rPr lang="en-US" sz="2000" dirty="0">
                <a:latin typeface="Courier New" pitchFamily="49" charset="0"/>
                <a:cs typeface="Courier New" pitchFamily="49" charset="0"/>
              </a:rPr>
              <a:t> static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convert(String 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StringTokenizer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StringTokenizer</a:t>
            </a:r>
            <a:r>
              <a:rPr lang="en-US" sz="2000" dirty="0">
                <a:latin typeface="Courier New" pitchFamily="49" charset="0"/>
                <a:cs typeface="Courier New" pitchFamily="49" charset="0"/>
              </a:rPr>
              <a:t>(s);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result = new </a:t>
            </a:r>
            <a:r>
              <a:rPr lang="en-US" sz="2000" dirty="0" err="1">
                <a:latin typeface="Courier New" pitchFamily="49" charset="0"/>
                <a:cs typeface="Courier New" pitchFamily="49" charset="0"/>
              </a:rPr>
              <a:t>ArrayList</a:t>
            </a:r>
            <a:r>
              <a:rPr lang="en-US" sz="2000" dirty="0" smtClean="0">
                <a:latin typeface="Courier New" pitchFamily="49" charset="0"/>
                <a:cs typeface="Courier New" pitchFamily="49" charset="0"/>
              </a:rPr>
              <a:t>&lt;&gt;();</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while (</a:t>
            </a:r>
            <a:r>
              <a:rPr lang="en-US" sz="2000" dirty="0" err="1">
                <a:latin typeface="Courier New" pitchFamily="49" charset="0"/>
                <a:cs typeface="Courier New" pitchFamily="49" charset="0"/>
              </a:rPr>
              <a:t>st.hasMoreTokens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Integer.parseInt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st.nextToken</a:t>
            </a:r>
            <a:r>
              <a:rPr lang="en-US" sz="2000" dirty="0">
                <a:latin typeface="Courier New" pitchFamily="49" charset="0"/>
                <a:cs typeface="Courier New" pitchFamily="49" charset="0"/>
              </a:rPr>
              <a:t>())-1);</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result;</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 // same as the method in the </a:t>
            </a:r>
            <a:r>
              <a:rPr lang="en-US" sz="2000" dirty="0" err="1" smtClean="0">
                <a:latin typeface="Courier New" pitchFamily="49" charset="0"/>
                <a:cs typeface="Courier New" pitchFamily="49" charset="0"/>
              </a:rPr>
              <a:t>Yahtzee</a:t>
            </a:r>
            <a:r>
              <a:rPr lang="en-US" sz="2000" dirty="0" smtClean="0">
                <a:latin typeface="Courier New" pitchFamily="49" charset="0"/>
                <a:cs typeface="Courier New" pitchFamily="49" charset="0"/>
              </a:rPr>
              <a:t> game</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762218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Flip All Coins Version</a:t>
            </a:r>
            <a:endParaRPr lang="en-US" dirty="0">
              <a:solidFill>
                <a:srgbClr val="0070C0"/>
              </a:solidFill>
            </a:endParaRPr>
          </a:p>
        </p:txBody>
      </p:sp>
      <p:sp>
        <p:nvSpPr>
          <p:cNvPr id="4" name="TextBox 3"/>
          <p:cNvSpPr txBox="1"/>
          <p:nvPr/>
        </p:nvSpPr>
        <p:spPr>
          <a:xfrm>
            <a:off x="381000" y="1447800"/>
            <a:ext cx="7263527" cy="5632311"/>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CoinGame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final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NUMBER_FLIPS=2</a:t>
            </a:r>
            <a:r>
              <a:rPr lang="en-US" sz="2000" dirty="0">
                <a:latin typeface="Courier New" pitchFamily="49" charset="0"/>
                <a:cs typeface="Courier New" pitchFamily="49" charset="0"/>
              </a:rPr>
              <a:t>;</a:t>
            </a:r>
            <a:br>
              <a:rPr lang="en-US" sz="2000" dirty="0">
                <a:latin typeface="Courier New" pitchFamily="49" charset="0"/>
                <a:cs typeface="Courier New" pitchFamily="49" charset="0"/>
              </a:rPr>
            </a:br>
            <a:r>
              <a:rPr lang="en-US" sz="2000" dirty="0" smtClean="0">
                <a:latin typeface="Courier New" pitchFamily="49" charset="0"/>
                <a:cs typeface="Courier New" pitchFamily="49" charset="0"/>
              </a:rPr>
              <a:t>  public </a:t>
            </a:r>
            <a:r>
              <a:rPr lang="en-US" sz="2000" dirty="0">
                <a:latin typeface="Courier New" pitchFamily="49" charset="0"/>
                <a:cs typeface="Courier New" pitchFamily="49" charset="0"/>
              </a:rPr>
              <a:t>static final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NUMBER_COINS = 10;</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Change </a:t>
            </a:r>
            <a:r>
              <a:rPr lang="en-US" sz="2000" dirty="0" err="1">
                <a:latin typeface="Courier New" pitchFamily="49" charset="0"/>
                <a:cs typeface="Courier New" pitchFamily="49" charset="0"/>
              </a:rPr>
              <a:t>change</a:t>
            </a:r>
            <a:r>
              <a:rPr lang="en-US" sz="2000" dirty="0">
                <a:latin typeface="Courier New" pitchFamily="49" charset="0"/>
                <a:cs typeface="Courier New" pitchFamily="49" charset="0"/>
              </a:rPr>
              <a:t> = new </a:t>
            </a:r>
            <a:r>
              <a:rPr lang="en-US" sz="2000" dirty="0" smtClean="0">
                <a:latin typeface="Courier New" pitchFamily="49" charset="0"/>
                <a:cs typeface="Courier New" pitchFamily="49" charset="0"/>
              </a:rPr>
              <a:t>Change(NUMBER_COINS);</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(change);</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NUMBER_FLIPS; i++)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("Flip all?: ");</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keyboard.nextLine</a:t>
            </a:r>
            <a:r>
              <a:rPr lang="en-US" sz="2000" dirty="0">
                <a:latin typeface="Courier New" pitchFamily="49" charset="0"/>
                <a:cs typeface="Courier New" pitchFamily="49" charset="0"/>
              </a:rPr>
              <a:t>().equals("yes")){</a:t>
            </a:r>
          </a:p>
          <a:p>
            <a:r>
              <a:rPr lang="en-US" sz="2000" dirty="0">
                <a:latin typeface="Courier New" pitchFamily="49" charset="0"/>
                <a:cs typeface="Courier New" pitchFamily="49" charset="0"/>
              </a:rPr>
              <a:t>        break;</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change.flipAllCoins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(change);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7286483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 Output</a:t>
            </a:r>
            <a:endParaRPr lang="en-US" dirty="0">
              <a:solidFill>
                <a:srgbClr val="0070C0"/>
              </a:solidFill>
            </a:endParaRPr>
          </a:p>
        </p:txBody>
      </p:sp>
      <p:sp>
        <p:nvSpPr>
          <p:cNvPr id="3" name="Content Placeholder 2"/>
          <p:cNvSpPr>
            <a:spLocks noGrp="1"/>
          </p:cNvSpPr>
          <p:nvPr>
            <p:ph idx="1"/>
          </p:nvPr>
        </p:nvSpPr>
        <p:spPr>
          <a:xfrm>
            <a:off x="152400" y="1676400"/>
            <a:ext cx="8839200" cy="4525963"/>
          </a:xfrm>
        </p:spPr>
        <p:txBody>
          <a:bodyPr>
            <a:normAutofit lnSpcReduction="10000"/>
          </a:bodyPr>
          <a:lstStyle/>
          <a:p>
            <a:r>
              <a:rPr lang="en-US" sz="2400" dirty="0" smtClean="0"/>
              <a:t>Flip some coins version:</a:t>
            </a:r>
          </a:p>
          <a:p>
            <a:pPr marL="0" indent="0">
              <a:buNone/>
            </a:pPr>
            <a:r>
              <a:rPr lang="en-US" sz="2000" dirty="0">
                <a:latin typeface="Courier New" pitchFamily="49" charset="0"/>
                <a:cs typeface="Courier New" pitchFamily="49" charset="0"/>
              </a:rPr>
              <a:t>HEADS </a:t>
            </a:r>
            <a:r>
              <a:rPr lang="en-US" sz="2000" dirty="0" err="1">
                <a:latin typeface="Courier New" pitchFamily="49" charset="0"/>
                <a:cs typeface="Courier New" pitchFamily="49" charset="0"/>
              </a:rPr>
              <a:t>HEADS</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HEADS</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HEADS</a:t>
            </a:r>
            <a:r>
              <a:rPr lang="en-US" sz="2000" dirty="0">
                <a:latin typeface="Courier New" pitchFamily="49" charset="0"/>
                <a:cs typeface="Courier New" pitchFamily="49" charset="0"/>
              </a:rPr>
              <a:t> QUARTER HEADS PENNY HEADS QUARTER HEADS  Total: 51</a:t>
            </a:r>
          </a:p>
          <a:p>
            <a:pPr marL="0" indent="0">
              <a:buNone/>
            </a:pPr>
            <a:r>
              <a:rPr lang="en-US" sz="2000" dirty="0">
                <a:latin typeface="Courier New" pitchFamily="49" charset="0"/>
                <a:cs typeface="Courier New" pitchFamily="49" charset="0"/>
              </a:rPr>
              <a:t>Which coins do you want to flip: </a:t>
            </a:r>
            <a:r>
              <a:rPr lang="en-US" sz="2000" dirty="0" smtClean="0">
                <a:latin typeface="Courier New" pitchFamily="49" charset="0"/>
                <a:cs typeface="Courier New" pitchFamily="49" charset="0"/>
              </a:rPr>
              <a:t>1 2 3</a:t>
            </a:r>
            <a:endParaRPr lang="en-US" sz="2000" dirty="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HEADS NICKEL PENNY HEADS QUARTER HEADS PENNY HEADS QUARTER HEADS  Total: 57</a:t>
            </a:r>
          </a:p>
          <a:p>
            <a:pPr marL="0" indent="0">
              <a:buNone/>
            </a:pPr>
            <a:r>
              <a:rPr lang="en-US" sz="2000" dirty="0">
                <a:latin typeface="Courier New" pitchFamily="49" charset="0"/>
                <a:cs typeface="Courier New" pitchFamily="49" charset="0"/>
              </a:rPr>
              <a:t>Which coins do you want to flip: </a:t>
            </a:r>
            <a:r>
              <a:rPr lang="en-US" sz="2000" dirty="0" smtClean="0">
                <a:latin typeface="Courier New" pitchFamily="49" charset="0"/>
                <a:cs typeface="Courier New" pitchFamily="49" charset="0"/>
              </a:rPr>
              <a:t>1</a:t>
            </a:r>
            <a:endParaRPr lang="en-US" sz="2000" dirty="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HEADS NICKEL PENNY HEADS QUARTER HEADS PENNY HEADS QUARTER HEADS  Total: </a:t>
            </a:r>
            <a:r>
              <a:rPr lang="en-US" sz="2000" dirty="0" smtClean="0">
                <a:latin typeface="Courier New" pitchFamily="49" charset="0"/>
                <a:cs typeface="Courier New" pitchFamily="49" charset="0"/>
              </a:rPr>
              <a:t>57</a:t>
            </a:r>
          </a:p>
          <a:p>
            <a:r>
              <a:rPr lang="en-US" sz="2400" dirty="0" smtClean="0">
                <a:cs typeface="Courier New" pitchFamily="49" charset="0"/>
              </a:rPr>
              <a:t>Flip all coins version:</a:t>
            </a:r>
          </a:p>
          <a:p>
            <a:pPr marL="0" indent="0">
              <a:buNone/>
            </a:pPr>
            <a:r>
              <a:rPr lang="en-US" sz="2000" dirty="0">
                <a:latin typeface="Courier New" pitchFamily="49" charset="0"/>
                <a:cs typeface="Courier New" pitchFamily="49" charset="0"/>
              </a:rPr>
              <a:t>HEADS QUARTER </a:t>
            </a:r>
            <a:r>
              <a:rPr lang="en-US" sz="2000" dirty="0" err="1">
                <a:latin typeface="Courier New" pitchFamily="49" charset="0"/>
                <a:cs typeface="Courier New" pitchFamily="49" charset="0"/>
              </a:rPr>
              <a:t>QUARTER</a:t>
            </a:r>
            <a:r>
              <a:rPr lang="en-US" sz="2000" dirty="0">
                <a:latin typeface="Courier New" pitchFamily="49" charset="0"/>
                <a:cs typeface="Courier New" pitchFamily="49" charset="0"/>
              </a:rPr>
              <a:t> HEADS QUARTER NICKEL QUARTER PENNY DIME HEADS  Total: 116</a:t>
            </a:r>
          </a:p>
          <a:p>
            <a:pPr marL="0" indent="0">
              <a:buNone/>
            </a:pPr>
            <a:r>
              <a:rPr lang="en-US" sz="2000" dirty="0">
                <a:latin typeface="Courier New" pitchFamily="49" charset="0"/>
                <a:cs typeface="Courier New" pitchFamily="49" charset="0"/>
              </a:rPr>
              <a:t>Flip all?: no</a:t>
            </a:r>
          </a:p>
        </p:txBody>
      </p:sp>
    </p:spTree>
    <p:extLst>
      <p:ext uri="{BB962C8B-B14F-4D97-AF65-F5344CB8AC3E}">
        <p14:creationId xmlns:p14="http://schemas.microsoft.com/office/powerpoint/2010/main" val="349448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Summary</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800" dirty="0" smtClean="0"/>
              <a:t>The </a:t>
            </a:r>
            <a:r>
              <a:rPr lang="en-US" sz="2800" dirty="0" err="1" smtClean="0">
                <a:solidFill>
                  <a:srgbClr val="0070C0"/>
                </a:solidFill>
              </a:rPr>
              <a:t>ArrayList</a:t>
            </a:r>
            <a:r>
              <a:rPr lang="en-US" sz="2800" dirty="0" smtClean="0"/>
              <a:t> </a:t>
            </a:r>
            <a:r>
              <a:rPr lang="en-US" sz="2800" dirty="0" smtClean="0"/>
              <a:t>class is easier </a:t>
            </a:r>
            <a:r>
              <a:rPr lang="en-US" sz="2800" dirty="0" smtClean="0"/>
              <a:t>(and more powerful) then arrays. No [] interface. We need to use </a:t>
            </a:r>
            <a:r>
              <a:rPr lang="en-US" sz="2800" dirty="0" smtClean="0">
                <a:solidFill>
                  <a:srgbClr val="0070C0"/>
                </a:solidFill>
              </a:rPr>
              <a:t>get</a:t>
            </a:r>
            <a:r>
              <a:rPr lang="en-US" sz="2800" dirty="0" smtClean="0"/>
              <a:t>,</a:t>
            </a:r>
            <a:r>
              <a:rPr lang="en-US" sz="2800" dirty="0" smtClean="0">
                <a:solidFill>
                  <a:srgbClr val="0070C0"/>
                </a:solidFill>
              </a:rPr>
              <a:t> set</a:t>
            </a:r>
            <a:r>
              <a:rPr lang="en-US" sz="2800" dirty="0" smtClean="0"/>
              <a:t>, </a:t>
            </a:r>
            <a:r>
              <a:rPr lang="en-US" sz="2800" dirty="0" smtClean="0">
                <a:solidFill>
                  <a:srgbClr val="0070C0"/>
                </a:solidFill>
              </a:rPr>
              <a:t>add</a:t>
            </a:r>
            <a:r>
              <a:rPr lang="en-US" sz="2800" dirty="0" smtClean="0"/>
              <a:t>,</a:t>
            </a:r>
            <a:r>
              <a:rPr lang="en-US" sz="2800" dirty="0" smtClean="0">
                <a:solidFill>
                  <a:srgbClr val="0070C0"/>
                </a:solidFill>
              </a:rPr>
              <a:t> </a:t>
            </a:r>
            <a:r>
              <a:rPr lang="en-US" sz="2800" dirty="0" smtClean="0"/>
              <a:t>and</a:t>
            </a:r>
            <a:r>
              <a:rPr lang="en-US" sz="2800" dirty="0" smtClean="0">
                <a:solidFill>
                  <a:srgbClr val="0070C0"/>
                </a:solidFill>
              </a:rPr>
              <a:t> delete </a:t>
            </a:r>
            <a:r>
              <a:rPr lang="en-US" sz="2800" dirty="0" smtClean="0"/>
              <a:t>methods.</a:t>
            </a:r>
          </a:p>
          <a:p>
            <a:r>
              <a:rPr lang="en-US" sz="2800" dirty="0" smtClean="0"/>
              <a:t>We can use the </a:t>
            </a:r>
            <a:r>
              <a:rPr lang="en-US" sz="2800" dirty="0" err="1" smtClean="0">
                <a:solidFill>
                  <a:srgbClr val="0070C0"/>
                </a:solidFill>
              </a:rPr>
              <a:t>enum</a:t>
            </a:r>
            <a:r>
              <a:rPr lang="en-US" sz="2800" dirty="0" smtClean="0"/>
              <a:t> keyword to </a:t>
            </a:r>
            <a:r>
              <a:rPr lang="en-US" sz="2800" dirty="0" smtClean="0"/>
              <a:t>define our own type by enumerating values. Variables of this type behave like objects (methods can be called on them) and like primitive types (can be directly assigned values and we do not use the </a:t>
            </a:r>
            <a:r>
              <a:rPr lang="en-US" sz="2800" dirty="0" smtClean="0">
                <a:solidFill>
                  <a:srgbClr val="0070C0"/>
                </a:solidFill>
              </a:rPr>
              <a:t>new</a:t>
            </a:r>
            <a:r>
              <a:rPr lang="en-US" sz="2800" dirty="0" smtClean="0"/>
              <a:t> keyword).</a:t>
            </a:r>
          </a:p>
        </p:txBody>
      </p:sp>
    </p:spTree>
    <p:extLst>
      <p:ext uri="{BB962C8B-B14F-4D97-AF65-F5344CB8AC3E}">
        <p14:creationId xmlns:p14="http://schemas.microsoft.com/office/powerpoint/2010/main" val="1906019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An </a:t>
            </a:r>
            <a:r>
              <a:rPr lang="en-US" dirty="0" err="1" smtClean="0">
                <a:solidFill>
                  <a:srgbClr val="FF0000"/>
                </a:solidFill>
              </a:rPr>
              <a:t>ArrayList</a:t>
            </a:r>
            <a:r>
              <a:rPr lang="en-US" dirty="0" smtClean="0">
                <a:solidFill>
                  <a:srgbClr val="0070C0"/>
                </a:solidFill>
              </a:rPr>
              <a:t> of Primitive Type</a:t>
            </a:r>
            <a:endParaRPr lang="en-US" dirty="0">
              <a:solidFill>
                <a:srgbClr val="0070C0"/>
              </a:solidFill>
            </a:endParaRPr>
          </a:p>
        </p:txBody>
      </p:sp>
      <p:sp>
        <p:nvSpPr>
          <p:cNvPr id="3" name="Content Placeholder 2"/>
          <p:cNvSpPr>
            <a:spLocks noGrp="1"/>
          </p:cNvSpPr>
          <p:nvPr>
            <p:ph idx="1"/>
          </p:nvPr>
        </p:nvSpPr>
        <p:spPr>
          <a:xfrm>
            <a:off x="457200" y="1600200"/>
            <a:ext cx="8686800" cy="4525963"/>
          </a:xfrm>
        </p:spPr>
        <p:txBody>
          <a:bodyPr/>
          <a:lstStyle/>
          <a:p>
            <a:pPr marL="0" indent="0">
              <a:buNone/>
            </a:pPr>
            <a:r>
              <a:rPr lang="en-US" sz="2000" dirty="0" err="1" smtClean="0">
                <a:solidFill>
                  <a:srgbClr val="FF0000"/>
                </a:solidFill>
                <a:latin typeface="Courier New" pitchFamily="49" charset="0"/>
                <a:cs typeface="Courier New" pitchFamily="49" charset="0"/>
              </a:rPr>
              <a:t>ArrayList</a:t>
            </a:r>
            <a:r>
              <a:rPr lang="en-US" sz="2000" dirty="0" smtClean="0">
                <a:solidFill>
                  <a:srgbClr val="FF0000"/>
                </a:solidFill>
                <a:latin typeface="Courier New" pitchFamily="49" charset="0"/>
                <a:cs typeface="Courier New" pitchFamily="49" charset="0"/>
              </a:rPr>
              <a:t>&lt;</a:t>
            </a:r>
            <a:r>
              <a:rPr lang="en-US" sz="2000" dirty="0" err="1" smtClean="0">
                <a:solidFill>
                  <a:srgbClr val="FF0000"/>
                </a:solidFill>
                <a:latin typeface="Courier New" pitchFamily="49" charset="0"/>
                <a:cs typeface="Courier New" pitchFamily="49" charset="0"/>
              </a:rPr>
              <a:t>int</a:t>
            </a:r>
            <a:r>
              <a:rPr lang="en-US" sz="2000" dirty="0" smtClean="0">
                <a:solidFill>
                  <a:srgbClr val="FF0000"/>
                </a:solidFill>
                <a:latin typeface="Courier New" pitchFamily="49" charset="0"/>
                <a:cs typeface="Courier New" pitchFamily="49" charset="0"/>
              </a:rPr>
              <a:t>&gt; a </a:t>
            </a:r>
            <a:r>
              <a:rPr lang="en-US" sz="2000" dirty="0">
                <a:solidFill>
                  <a:srgbClr val="FF0000"/>
                </a:solidFill>
                <a:latin typeface="Courier New" pitchFamily="49" charset="0"/>
                <a:cs typeface="Courier New" pitchFamily="49" charset="0"/>
              </a:rPr>
              <a:t>= new </a:t>
            </a:r>
            <a:r>
              <a:rPr lang="en-US" sz="2000" dirty="0" err="1" smtClean="0">
                <a:solidFill>
                  <a:srgbClr val="FF0000"/>
                </a:solidFill>
                <a:latin typeface="Courier New" pitchFamily="49" charset="0"/>
                <a:cs typeface="Courier New" pitchFamily="49" charset="0"/>
              </a:rPr>
              <a:t>ArrayList</a:t>
            </a:r>
            <a:r>
              <a:rPr lang="en-US" sz="2000" dirty="0" smtClean="0">
                <a:solidFill>
                  <a:srgbClr val="FF0000"/>
                </a:solidFill>
                <a:latin typeface="Courier New" pitchFamily="49" charset="0"/>
                <a:cs typeface="Courier New" pitchFamily="49" charset="0"/>
              </a:rPr>
              <a:t>&lt;</a:t>
            </a:r>
            <a:r>
              <a:rPr lang="en-US" sz="2000" dirty="0" err="1" smtClean="0">
                <a:solidFill>
                  <a:srgbClr val="FF0000"/>
                </a:solidFill>
                <a:latin typeface="Courier New" pitchFamily="49" charset="0"/>
                <a:cs typeface="Courier New" pitchFamily="49" charset="0"/>
              </a:rPr>
              <a:t>int</a:t>
            </a:r>
            <a:r>
              <a:rPr lang="en-US" sz="2000" dirty="0" smtClean="0">
                <a:solidFill>
                  <a:srgbClr val="FF0000"/>
                </a:solidFill>
                <a:latin typeface="Courier New" pitchFamily="49" charset="0"/>
                <a:cs typeface="Courier New" pitchFamily="49" charset="0"/>
              </a:rPr>
              <a:t>&gt;();</a:t>
            </a:r>
            <a:endParaRPr lang="en-US" sz="2000" dirty="0">
              <a:solidFill>
                <a:srgbClr val="FF0000"/>
              </a:solidFill>
              <a:latin typeface="Courier New" pitchFamily="49" charset="0"/>
              <a:cs typeface="Courier New" pitchFamily="49" charset="0"/>
            </a:endParaRPr>
          </a:p>
          <a:p>
            <a:r>
              <a:rPr lang="en-US" sz="2400" dirty="0" smtClean="0">
                <a:solidFill>
                  <a:srgbClr val="FF0000"/>
                </a:solidFill>
              </a:rPr>
              <a:t>doesn't work! </a:t>
            </a:r>
            <a:r>
              <a:rPr lang="en-US" sz="2400" dirty="0" smtClean="0"/>
              <a:t>We need to specify the name of a class in the angle brackets.</a:t>
            </a:r>
          </a:p>
          <a:p>
            <a:r>
              <a:rPr lang="en-US" sz="2400" dirty="0" smtClean="0"/>
              <a:t>Alternatively, this works!</a:t>
            </a:r>
          </a:p>
          <a:p>
            <a:pPr marL="0" indent="0">
              <a:buNone/>
            </a:pP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&lt;Integer&gt; a </a:t>
            </a:r>
            <a:r>
              <a:rPr lang="en-US" sz="2000" dirty="0">
                <a:latin typeface="Courier New" pitchFamily="49" charset="0"/>
                <a:cs typeface="Courier New" pitchFamily="49" charset="0"/>
              </a:rPr>
              <a:t>= new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&lt;Integer&gt;();</a:t>
            </a:r>
            <a:endParaRPr lang="en-US" sz="2000" dirty="0">
              <a:latin typeface="Courier New" pitchFamily="49" charset="0"/>
              <a:cs typeface="Courier New" pitchFamily="49" charset="0"/>
            </a:endParaRPr>
          </a:p>
          <a:p>
            <a:r>
              <a:rPr lang="en-US" sz="2400" dirty="0" smtClean="0">
                <a:solidFill>
                  <a:srgbClr val="FF0000"/>
                </a:solidFill>
              </a:rPr>
              <a:t>Integer</a:t>
            </a:r>
            <a:r>
              <a:rPr lang="en-US" sz="2400" dirty="0" smtClean="0"/>
              <a:t> is called a </a:t>
            </a:r>
            <a:r>
              <a:rPr lang="en-US" sz="2400" dirty="0" smtClean="0">
                <a:solidFill>
                  <a:srgbClr val="FF0000"/>
                </a:solidFill>
              </a:rPr>
              <a:t>wrapper class</a:t>
            </a:r>
            <a:r>
              <a:rPr lang="en-US" sz="2400" dirty="0" smtClean="0"/>
              <a:t>. There are similar classes:</a:t>
            </a:r>
            <a:r>
              <a:rPr lang="en-US" sz="2400" dirty="0" smtClean="0">
                <a:solidFill>
                  <a:srgbClr val="FF0000"/>
                </a:solidFill>
              </a:rPr>
              <a:t> Double</a:t>
            </a:r>
            <a:r>
              <a:rPr lang="en-US" sz="2400" dirty="0" smtClean="0"/>
              <a:t>, </a:t>
            </a:r>
            <a:r>
              <a:rPr lang="en-US" sz="2400" dirty="0" smtClean="0">
                <a:solidFill>
                  <a:srgbClr val="FF0000"/>
                </a:solidFill>
              </a:rPr>
              <a:t>Character</a:t>
            </a:r>
            <a:r>
              <a:rPr lang="en-US" sz="2400" dirty="0" smtClean="0"/>
              <a:t>, </a:t>
            </a:r>
            <a:r>
              <a:rPr lang="en-US" sz="2400" dirty="0" smtClean="0">
                <a:solidFill>
                  <a:srgbClr val="FF0000"/>
                </a:solidFill>
              </a:rPr>
              <a:t>Boolean</a:t>
            </a:r>
            <a:r>
              <a:rPr lang="en-US" sz="2400" dirty="0" smtClean="0"/>
              <a:t>, etc.</a:t>
            </a:r>
          </a:p>
          <a:p>
            <a:r>
              <a:rPr lang="en-US" sz="2400" dirty="0" smtClean="0"/>
              <a:t>Note that all wrapper classes are</a:t>
            </a:r>
            <a:r>
              <a:rPr lang="en-US" sz="2400" dirty="0" smtClean="0">
                <a:solidFill>
                  <a:srgbClr val="FF0000"/>
                </a:solidFill>
              </a:rPr>
              <a:t> immutable</a:t>
            </a:r>
            <a:r>
              <a:rPr lang="en-US" sz="2400" dirty="0" smtClean="0"/>
              <a:t>!</a:t>
            </a:r>
            <a:endParaRPr lang="en-US" sz="2400" dirty="0"/>
          </a:p>
        </p:txBody>
      </p:sp>
    </p:spTree>
    <p:extLst>
      <p:ext uri="{BB962C8B-B14F-4D97-AF65-F5344CB8AC3E}">
        <p14:creationId xmlns:p14="http://schemas.microsoft.com/office/powerpoint/2010/main" val="1443922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0"/>
            <a:ext cx="7263527" cy="3477875"/>
          </a:xfrm>
          <a:prstGeom prst="rect">
            <a:avLst/>
          </a:prstGeom>
          <a:noFill/>
        </p:spPr>
        <p:txBody>
          <a:bodyPr wrap="none" rtlCol="0">
            <a:spAutoFit/>
          </a:bodyPr>
          <a:lstStyle/>
          <a:p>
            <a:r>
              <a:rPr lang="en-US" sz="2000" dirty="0">
                <a:latin typeface="Courier New" pitchFamily="49" charset="0"/>
                <a:cs typeface="Courier New" pitchFamily="49" charset="0"/>
              </a:rPr>
              <a:t>class Test{</a:t>
            </a:r>
          </a:p>
          <a:p>
            <a:r>
              <a:rPr lang="en-US" sz="2000" dirty="0">
                <a:latin typeface="Courier New" pitchFamily="49" charset="0"/>
                <a:cs typeface="Courier New" pitchFamily="49" charset="0"/>
              </a:rPr>
              <a:t>  public static void </a:t>
            </a:r>
            <a:r>
              <a:rPr lang="en-US" sz="2000" dirty="0" err="1">
                <a:latin typeface="Courier New" pitchFamily="49" charset="0"/>
                <a:cs typeface="Courier New" pitchFamily="49" charset="0"/>
              </a:rPr>
              <a:t>inc</a:t>
            </a:r>
            <a:r>
              <a:rPr lang="en-US" sz="2000" dirty="0">
                <a:latin typeface="Courier New" pitchFamily="49" charset="0"/>
                <a:cs typeface="Courier New" pitchFamily="49" charset="0"/>
              </a:rPr>
              <a:t>(Integer i){</a:t>
            </a:r>
          </a:p>
          <a:p>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Integer i=3;</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inc</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(i</a:t>
            </a:r>
            <a:r>
              <a:rPr lang="en-US" sz="2000" dirty="0" smtClean="0">
                <a:latin typeface="Courier New" pitchFamily="49" charset="0"/>
                <a:cs typeface="Courier New" pitchFamily="49" charset="0"/>
              </a:rPr>
              <a:t>);// 3 will be printed</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685693"/>
            <a:ext cx="6629400" cy="31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0950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28600"/>
            <a:ext cx="6526146" cy="3970318"/>
          </a:xfrm>
          <a:prstGeom prst="rect">
            <a:avLst/>
          </a:prstGeom>
          <a:noFill/>
        </p:spPr>
        <p:txBody>
          <a:bodyPr wrap="none" rtlCol="0">
            <a:spAutoFit/>
          </a:bodyPr>
          <a:lstStyle/>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java.util</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class Test{</a:t>
            </a:r>
          </a:p>
          <a:p>
            <a:r>
              <a:rPr lang="en-US" dirty="0">
                <a:latin typeface="Courier New" pitchFamily="49" charset="0"/>
                <a:cs typeface="Courier New" pitchFamily="49" charset="0"/>
              </a:rPr>
              <a:t>  public static void </a:t>
            </a:r>
            <a:r>
              <a:rPr lang="en-US" dirty="0" err="1">
                <a:latin typeface="Courier New" pitchFamily="49" charset="0"/>
                <a:cs typeface="Courier New" pitchFamily="49" charset="0"/>
              </a:rPr>
              <a:t>inc</a:t>
            </a:r>
            <a:r>
              <a:rPr lang="en-US" dirty="0">
                <a:latin typeface="Courier New" pitchFamily="49" charset="0"/>
                <a:cs typeface="Courier New" pitchFamily="49" charset="0"/>
              </a:rPr>
              <a:t>(</a:t>
            </a:r>
            <a:r>
              <a:rPr lang="en-US" dirty="0" err="1">
                <a:latin typeface="Courier New" pitchFamily="49" charset="0"/>
                <a:cs typeface="Courier New" pitchFamily="49" charset="0"/>
              </a:rPr>
              <a:t>MyInteger</a:t>
            </a:r>
            <a:r>
              <a:rPr lang="en-US" dirty="0">
                <a:latin typeface="Courier New" pitchFamily="49" charset="0"/>
                <a:cs typeface="Courier New" pitchFamily="49" charset="0"/>
              </a:rPr>
              <a:t> i){</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i.setValue</a:t>
            </a:r>
            <a:r>
              <a:rPr lang="en-US" dirty="0">
                <a:latin typeface="Courier New" pitchFamily="49" charset="0"/>
                <a:cs typeface="Courier New" pitchFamily="49" charset="0"/>
              </a:rPr>
              <a:t>(</a:t>
            </a:r>
            <a:r>
              <a:rPr lang="en-US" dirty="0" err="1">
                <a:latin typeface="Courier New" pitchFamily="49" charset="0"/>
                <a:cs typeface="Courier New" pitchFamily="49" charset="0"/>
              </a:rPr>
              <a:t>i.getValue</a:t>
            </a:r>
            <a:r>
              <a:rPr lang="en-US" dirty="0">
                <a:latin typeface="Courier New" pitchFamily="49" charset="0"/>
                <a:cs typeface="Courier New" pitchFamily="49" charset="0"/>
              </a:rPr>
              <a:t>()+1);</a:t>
            </a:r>
          </a:p>
          <a:p>
            <a:r>
              <a:rPr lang="en-US" dirty="0">
                <a:latin typeface="Courier New" pitchFamily="49" charset="0"/>
                <a:cs typeface="Courier New" pitchFamily="49" charset="0"/>
              </a:rPr>
              <a:t>  }</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MyInteger</a:t>
            </a:r>
            <a:r>
              <a:rPr lang="en-US" dirty="0">
                <a:latin typeface="Courier New" pitchFamily="49" charset="0"/>
                <a:cs typeface="Courier New" pitchFamily="49" charset="0"/>
              </a:rPr>
              <a:t> i = new </a:t>
            </a:r>
            <a:r>
              <a:rPr lang="en-US" dirty="0" err="1">
                <a:latin typeface="Courier New" pitchFamily="49" charset="0"/>
                <a:cs typeface="Courier New" pitchFamily="49" charset="0"/>
              </a:rPr>
              <a:t>MyInteger</a:t>
            </a:r>
            <a:r>
              <a:rPr lang="en-US" dirty="0">
                <a:latin typeface="Courier New" pitchFamily="49" charset="0"/>
                <a:cs typeface="Courier New" pitchFamily="49" charset="0"/>
              </a:rPr>
              <a:t>(3);</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inc</a:t>
            </a:r>
            <a:r>
              <a:rPr lang="en-US" dirty="0">
                <a:latin typeface="Courier New" pitchFamily="49" charset="0"/>
                <a:cs typeface="Courier New" pitchFamily="49" charset="0"/>
              </a:rPr>
              <a:t>(i);</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(i</a:t>
            </a:r>
            <a:r>
              <a:rPr lang="en-US" dirty="0" smtClean="0">
                <a:latin typeface="Courier New" pitchFamily="49" charset="0"/>
                <a:cs typeface="Courier New" pitchFamily="49" charset="0"/>
              </a:rPr>
              <a:t>);// 4 will be printed</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429000"/>
            <a:ext cx="77285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836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4801314" cy="4985980"/>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MyInteger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MyInteger</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this.i</a:t>
            </a:r>
            <a:r>
              <a:rPr lang="en-US" sz="2000" dirty="0">
                <a:latin typeface="Courier New" pitchFamily="49" charset="0"/>
                <a:cs typeface="Courier New" pitchFamily="49" charset="0"/>
              </a:rPr>
              <a:t> = 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getValue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setValue</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this.i</a:t>
            </a:r>
            <a:r>
              <a:rPr lang="en-US" sz="2000" dirty="0">
                <a:latin typeface="Courier New" pitchFamily="49" charset="0"/>
                <a:cs typeface="Courier New" pitchFamily="49" charset="0"/>
              </a:rPr>
              <a:t> = 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938767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err="1" smtClean="0">
                <a:solidFill>
                  <a:srgbClr val="FF0000"/>
                </a:solidFill>
              </a:rPr>
              <a:t>StringBuffer</a:t>
            </a:r>
            <a:r>
              <a:rPr lang="en-US" dirty="0" smtClean="0">
                <a:solidFill>
                  <a:srgbClr val="0070C0"/>
                </a:solidFill>
              </a:rPr>
              <a:t> Class</a:t>
            </a:r>
            <a:endParaRPr lang="en-US" dirty="0">
              <a:solidFill>
                <a:srgbClr val="0070C0"/>
              </a:solidFill>
            </a:endParaRPr>
          </a:p>
        </p:txBody>
      </p:sp>
      <p:sp>
        <p:nvSpPr>
          <p:cNvPr id="3" name="Content Placeholder 2"/>
          <p:cNvSpPr>
            <a:spLocks noGrp="1"/>
          </p:cNvSpPr>
          <p:nvPr>
            <p:ph idx="1"/>
          </p:nvPr>
        </p:nvSpPr>
        <p:spPr>
          <a:xfrm>
            <a:off x="457200" y="1600200"/>
            <a:ext cx="8458200" cy="5029200"/>
          </a:xfrm>
        </p:spPr>
        <p:txBody>
          <a:bodyPr>
            <a:normAutofit lnSpcReduction="10000"/>
          </a:bodyPr>
          <a:lstStyle/>
          <a:p>
            <a:r>
              <a:rPr lang="en-US" sz="2400" dirty="0" smtClean="0"/>
              <a:t>It's a mutable version of the </a:t>
            </a:r>
            <a:r>
              <a:rPr lang="en-US" sz="2400" dirty="0" smtClean="0">
                <a:solidFill>
                  <a:srgbClr val="0070C0"/>
                </a:solidFill>
              </a:rPr>
              <a:t>String </a:t>
            </a:r>
            <a:r>
              <a:rPr lang="en-US" sz="2400" dirty="0" smtClean="0"/>
              <a:t>class.</a:t>
            </a:r>
          </a:p>
          <a:p>
            <a:r>
              <a:rPr lang="en-US" sz="2400" dirty="0" smtClean="0"/>
              <a:t>The constructor can take as input a String object.</a:t>
            </a:r>
          </a:p>
          <a:p>
            <a:r>
              <a:rPr lang="en-US" sz="2400" dirty="0" smtClean="0"/>
              <a:t>Contains methods:  (counting starts at 0)</a:t>
            </a:r>
          </a:p>
          <a:p>
            <a:pPr lvl="1"/>
            <a:r>
              <a:rPr lang="en-US" sz="2400" dirty="0" err="1" smtClean="0">
                <a:solidFill>
                  <a:srgbClr val="FF0000"/>
                </a:solidFill>
              </a:rPr>
              <a:t>charAt</a:t>
            </a:r>
            <a:r>
              <a:rPr lang="en-US" sz="2400" dirty="0" smtClean="0">
                <a:solidFill>
                  <a:srgbClr val="FF0000"/>
                </a:solidFill>
              </a:rPr>
              <a:t>(i) </a:t>
            </a:r>
            <a:r>
              <a:rPr lang="en-US" sz="2400" dirty="0" smtClean="0"/>
              <a:t>returns character at position </a:t>
            </a:r>
            <a:r>
              <a:rPr lang="en-US" sz="2400" dirty="0" smtClean="0">
                <a:solidFill>
                  <a:srgbClr val="0070C0"/>
                </a:solidFill>
              </a:rPr>
              <a:t>i</a:t>
            </a:r>
          </a:p>
          <a:p>
            <a:pPr lvl="1"/>
            <a:r>
              <a:rPr lang="en-US" sz="2400" dirty="0" err="1" smtClean="0">
                <a:solidFill>
                  <a:srgbClr val="FF0000"/>
                </a:solidFill>
              </a:rPr>
              <a:t>setChar</a:t>
            </a:r>
            <a:r>
              <a:rPr lang="en-US" sz="2400" dirty="0" smtClean="0">
                <a:solidFill>
                  <a:srgbClr val="FF0000"/>
                </a:solidFill>
              </a:rPr>
              <a:t>(i, c) </a:t>
            </a:r>
            <a:r>
              <a:rPr lang="en-US" sz="2400" dirty="0" smtClean="0"/>
              <a:t>changes the character at position </a:t>
            </a:r>
            <a:r>
              <a:rPr lang="en-US" sz="2400" dirty="0" smtClean="0">
                <a:solidFill>
                  <a:srgbClr val="0070C0"/>
                </a:solidFill>
              </a:rPr>
              <a:t>i</a:t>
            </a:r>
          </a:p>
          <a:p>
            <a:pPr lvl="1"/>
            <a:r>
              <a:rPr lang="en-US" sz="2400" dirty="0" err="1" smtClean="0">
                <a:solidFill>
                  <a:srgbClr val="FF0000"/>
                </a:solidFill>
              </a:rPr>
              <a:t>deleteCharAt</a:t>
            </a:r>
            <a:r>
              <a:rPr lang="en-US" sz="2400" dirty="0" smtClean="0">
                <a:solidFill>
                  <a:srgbClr val="FF0000"/>
                </a:solidFill>
              </a:rPr>
              <a:t>(i) </a:t>
            </a:r>
            <a:r>
              <a:rPr lang="en-US" sz="2400" dirty="0" smtClean="0"/>
              <a:t>deletes the character at position </a:t>
            </a:r>
            <a:r>
              <a:rPr lang="en-US" sz="2400" dirty="0" smtClean="0">
                <a:solidFill>
                  <a:srgbClr val="0070C0"/>
                </a:solidFill>
              </a:rPr>
              <a:t>i</a:t>
            </a:r>
            <a:r>
              <a:rPr lang="en-US" sz="2400" dirty="0"/>
              <a:t>;</a:t>
            </a:r>
            <a:r>
              <a:rPr lang="en-US" sz="2400" dirty="0" smtClean="0"/>
              <a:t> the rest of the characters are shifted automatically.</a:t>
            </a:r>
          </a:p>
          <a:p>
            <a:pPr lvl="1"/>
            <a:r>
              <a:rPr lang="en-US" sz="2400" dirty="0" smtClean="0">
                <a:solidFill>
                  <a:srgbClr val="FF0000"/>
                </a:solidFill>
              </a:rPr>
              <a:t>insert(</a:t>
            </a:r>
            <a:r>
              <a:rPr lang="en-US" sz="2400" dirty="0" err="1" smtClean="0">
                <a:solidFill>
                  <a:srgbClr val="FF0000"/>
                </a:solidFill>
              </a:rPr>
              <a:t>i,c</a:t>
            </a:r>
            <a:r>
              <a:rPr lang="en-US" sz="2400" dirty="0" smtClean="0">
                <a:solidFill>
                  <a:srgbClr val="FF0000"/>
                </a:solidFill>
              </a:rPr>
              <a:t>)</a:t>
            </a:r>
            <a:r>
              <a:rPr lang="en-US" sz="2400" dirty="0" smtClean="0"/>
              <a:t> inserts character at position </a:t>
            </a:r>
            <a:r>
              <a:rPr lang="en-US" sz="2400" dirty="0" smtClean="0">
                <a:solidFill>
                  <a:srgbClr val="0070C0"/>
                </a:solidFill>
              </a:rPr>
              <a:t>i</a:t>
            </a:r>
            <a:r>
              <a:rPr lang="en-US" sz="2400" dirty="0"/>
              <a:t>;</a:t>
            </a:r>
            <a:r>
              <a:rPr lang="en-US" sz="2400" dirty="0" smtClean="0"/>
              <a:t> the rest of the characters are shifted automatically.</a:t>
            </a:r>
          </a:p>
          <a:p>
            <a:pPr lvl="1"/>
            <a:r>
              <a:rPr lang="en-US" sz="2400" dirty="0" smtClean="0">
                <a:solidFill>
                  <a:srgbClr val="FF0000"/>
                </a:solidFill>
              </a:rPr>
              <a:t>append(s) </a:t>
            </a:r>
            <a:r>
              <a:rPr lang="en-US" sz="2400" dirty="0" smtClean="0"/>
              <a:t>appends a string to the </a:t>
            </a:r>
            <a:r>
              <a:rPr lang="en-US" sz="2400" dirty="0" err="1" smtClean="0">
                <a:solidFill>
                  <a:srgbClr val="0070C0"/>
                </a:solidFill>
              </a:rPr>
              <a:t>StringBuffer</a:t>
            </a:r>
            <a:endParaRPr lang="en-US" sz="2400" dirty="0">
              <a:solidFill>
                <a:srgbClr val="0070C0"/>
              </a:solidFill>
            </a:endParaRPr>
          </a:p>
          <a:p>
            <a:pPr marL="457200" lvl="1" indent="0">
              <a:buNone/>
            </a:pPr>
            <a:r>
              <a:rPr lang="en-US" sz="2200" dirty="0" err="1">
                <a:latin typeface="Courier New" pitchFamily="49" charset="0"/>
                <a:cs typeface="Courier New" pitchFamily="49" charset="0"/>
              </a:rPr>
              <a:t>StringBuffer</a:t>
            </a:r>
            <a:r>
              <a:rPr lang="en-US" sz="2200" dirty="0">
                <a:latin typeface="Courier New" pitchFamily="49" charset="0"/>
                <a:cs typeface="Courier New" pitchFamily="49" charset="0"/>
              </a:rPr>
              <a:t> s = new </a:t>
            </a:r>
            <a:r>
              <a:rPr lang="en-US" sz="2200" dirty="0" err="1">
                <a:latin typeface="Courier New" pitchFamily="49" charset="0"/>
                <a:cs typeface="Courier New" pitchFamily="49" charset="0"/>
              </a:rPr>
              <a:t>StringBuffer</a:t>
            </a:r>
            <a:r>
              <a:rPr lang="en-US" sz="2200" dirty="0">
                <a:latin typeface="Courier New" pitchFamily="49" charset="0"/>
                <a:cs typeface="Courier New" pitchFamily="49" charset="0"/>
              </a:rPr>
              <a:t>("dog</a:t>
            </a:r>
            <a:r>
              <a:rPr lang="en-US" sz="2200" dirty="0" smtClean="0">
                <a:latin typeface="Courier New" pitchFamily="49" charset="0"/>
                <a:cs typeface="Courier New" pitchFamily="49" charset="0"/>
              </a:rPr>
              <a:t>");</a:t>
            </a:r>
          </a:p>
          <a:p>
            <a:pPr marL="457200" lvl="1" indent="0">
              <a:buNone/>
            </a:pPr>
            <a:r>
              <a:rPr lang="en-US" sz="2200" dirty="0" err="1" smtClean="0">
                <a:latin typeface="Courier New" pitchFamily="49" charset="0"/>
                <a:cs typeface="Courier New" pitchFamily="49" charset="0"/>
              </a:rPr>
              <a:t>s.append</a:t>
            </a:r>
            <a:r>
              <a:rPr lang="en-US" sz="2200" dirty="0">
                <a:latin typeface="Courier New" pitchFamily="49" charset="0"/>
                <a:cs typeface="Courier New" pitchFamily="49" charset="0"/>
              </a:rPr>
              <a:t>("cat</a:t>
            </a:r>
            <a:r>
              <a:rPr lang="en-US" sz="2200" dirty="0" smtClean="0">
                <a:latin typeface="Courier New" pitchFamily="49" charset="0"/>
                <a:cs typeface="Courier New" pitchFamily="49" charset="0"/>
              </a:rPr>
              <a:t>");</a:t>
            </a:r>
          </a:p>
          <a:p>
            <a:pPr marL="457200" lvl="1" indent="0">
              <a:buNone/>
            </a:pPr>
            <a:r>
              <a:rPr lang="en-US" sz="2200" dirty="0" err="1" smtClean="0">
                <a:latin typeface="Courier New" pitchFamily="49" charset="0"/>
                <a:cs typeface="Courier New" pitchFamily="49" charset="0"/>
              </a:rPr>
              <a:t>System.out.println</a:t>
            </a:r>
            <a:r>
              <a:rPr lang="en-US" sz="2200" dirty="0" smtClean="0">
                <a:latin typeface="Courier New" pitchFamily="49" charset="0"/>
                <a:cs typeface="Courier New" pitchFamily="49" charset="0"/>
              </a:rPr>
              <a:t>(s); //will print </a:t>
            </a:r>
            <a:r>
              <a:rPr lang="en-US" sz="2200" dirty="0" err="1" smtClean="0">
                <a:latin typeface="Courier New" pitchFamily="49" charset="0"/>
                <a:cs typeface="Courier New" pitchFamily="49" charset="0"/>
              </a:rPr>
              <a:t>dogcat</a:t>
            </a:r>
            <a:endParaRPr lang="en-US" sz="2200" dirty="0">
              <a:latin typeface="Courier New" pitchFamily="49" charset="0"/>
              <a:cs typeface="Courier New" pitchFamily="49" charset="0"/>
            </a:endParaRPr>
          </a:p>
        </p:txBody>
      </p:sp>
    </p:spTree>
    <p:extLst>
      <p:ext uri="{BB962C8B-B14F-4D97-AF65-F5344CB8AC3E}">
        <p14:creationId xmlns:p14="http://schemas.microsoft.com/office/powerpoint/2010/main" val="311715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562100"/>
            <a:ext cx="9067800" cy="4401205"/>
          </a:xfrm>
          <a:prstGeom prst="rect">
            <a:avLst/>
          </a:prstGeom>
          <a:noFill/>
        </p:spPr>
        <p:txBody>
          <a:bodyPr wrap="square" rtlCol="0">
            <a:spAutoFit/>
          </a:bodyPr>
          <a:lstStyle/>
          <a:p>
            <a:r>
              <a:rPr lang="en-US" sz="2000" dirty="0">
                <a:latin typeface="Courier New" pitchFamily="49" charset="0"/>
                <a:cs typeface="Courier New" pitchFamily="49" charset="0"/>
              </a:rPr>
              <a:t>public class Example{</a:t>
            </a:r>
          </a:p>
          <a:p>
            <a:r>
              <a:rPr lang="en-US" sz="2000" dirty="0">
                <a:latin typeface="Courier New" pitchFamily="49" charset="0"/>
                <a:cs typeface="Courier New" pitchFamily="49" charset="0"/>
              </a:rPr>
              <a:t>  public static void </a:t>
            </a:r>
            <a:r>
              <a:rPr lang="en-US" sz="2000" dirty="0" err="1">
                <a:latin typeface="Courier New" pitchFamily="49" charset="0"/>
                <a:cs typeface="Courier New" pitchFamily="49" charset="0"/>
              </a:rPr>
              <a:t>removeFirstCharacter</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StringBuffer</a:t>
            </a:r>
            <a:r>
              <a:rPr lang="en-US" sz="2000" dirty="0">
                <a:latin typeface="Courier New" pitchFamily="49" charset="0"/>
                <a:cs typeface="Courier New" pitchFamily="49" charset="0"/>
              </a:rPr>
              <a:t> s){</a:t>
            </a: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1; i &lt; </a:t>
            </a:r>
            <a:r>
              <a:rPr lang="en-US" sz="2000" dirty="0" err="1">
                <a:latin typeface="Courier New" pitchFamily="49" charset="0"/>
                <a:cs typeface="Courier New" pitchFamily="49" charset="0"/>
              </a:rPr>
              <a:t>s.length</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a:t>
            </a:r>
            <a:r>
              <a:rPr lang="en-US" sz="2000" dirty="0" err="1">
                <a:solidFill>
                  <a:srgbClr val="FF0000"/>
                </a:solidFill>
                <a:latin typeface="Courier New" pitchFamily="49" charset="0"/>
                <a:cs typeface="Courier New" pitchFamily="49" charset="0"/>
              </a:rPr>
              <a:t>setCharAt</a:t>
            </a:r>
            <a:r>
              <a:rPr lang="en-US" sz="2000" dirty="0">
                <a:latin typeface="Courier New" pitchFamily="49" charset="0"/>
                <a:cs typeface="Courier New" pitchFamily="49" charset="0"/>
              </a:rPr>
              <a:t>(i-1, </a:t>
            </a:r>
            <a:r>
              <a:rPr lang="en-US" sz="2000" dirty="0" err="1">
                <a:latin typeface="Courier New" pitchFamily="49" charset="0"/>
                <a:cs typeface="Courier New" pitchFamily="49" charset="0"/>
              </a:rPr>
              <a:t>s.charAt</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s.deleteCharAt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s.length</a:t>
            </a:r>
            <a:r>
              <a:rPr lang="en-US" sz="2000" dirty="0">
                <a:latin typeface="Courier New" pitchFamily="49" charset="0"/>
                <a:cs typeface="Courier New" pitchFamily="49" charset="0"/>
              </a:rPr>
              <a:t>()-1</a:t>
            </a:r>
            <a:r>
              <a:rPr lang="en-US" sz="2000" dirty="0" smtClean="0">
                <a:latin typeface="Courier New" pitchFamily="49" charset="0"/>
                <a:cs typeface="Courier New" pitchFamily="49" charset="0"/>
              </a:rPr>
              <a:t>);//deletes last character</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StringBuffer</a:t>
            </a:r>
            <a:r>
              <a:rPr lang="en-US" sz="2000" dirty="0">
                <a:latin typeface="Courier New" pitchFamily="49" charset="0"/>
                <a:cs typeface="Courier New" pitchFamily="49" charset="0"/>
              </a:rPr>
              <a:t> s = new </a:t>
            </a:r>
            <a:r>
              <a:rPr lang="en-US" sz="2000" dirty="0" err="1">
                <a:latin typeface="Courier New" pitchFamily="49" charset="0"/>
                <a:cs typeface="Courier New" pitchFamily="49" charset="0"/>
              </a:rPr>
              <a:t>StringBuffer</a:t>
            </a:r>
            <a:r>
              <a:rPr lang="en-US" sz="2000" dirty="0">
                <a:latin typeface="Courier New" pitchFamily="49" charset="0"/>
                <a:cs typeface="Courier New" pitchFamily="49" charset="0"/>
              </a:rPr>
              <a:t>("hello");</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removeFirstCharacter</a:t>
            </a:r>
            <a:r>
              <a:rPr lang="en-US" sz="2000" dirty="0">
                <a:latin typeface="Courier New" pitchFamily="49" charset="0"/>
                <a:cs typeface="Courier New" pitchFamily="49" charset="0"/>
              </a:rPr>
              <a:t>(s);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(s);</a:t>
            </a:r>
          </a:p>
          <a:p>
            <a:r>
              <a:rPr lang="en-US" sz="2000" dirty="0" smtClean="0">
                <a:solidFill>
                  <a:srgbClr val="FF0000"/>
                </a:solidFill>
                <a:latin typeface="Courier New" pitchFamily="49" charset="0"/>
                <a:cs typeface="Courier New" pitchFamily="49" charset="0"/>
              </a:rPr>
              <a:t>  // of course, we can also use </a:t>
            </a:r>
            <a:r>
              <a:rPr lang="en-US" sz="2000" dirty="0" err="1" smtClean="0">
                <a:solidFill>
                  <a:srgbClr val="FF0000"/>
                </a:solidFill>
                <a:latin typeface="Courier New" pitchFamily="49" charset="0"/>
                <a:cs typeface="Courier New" pitchFamily="49" charset="0"/>
              </a:rPr>
              <a:t>s.deleteCharAt</a:t>
            </a:r>
            <a:r>
              <a:rPr lang="en-US" sz="2000" dirty="0" smtClean="0">
                <a:solidFill>
                  <a:srgbClr val="FF0000"/>
                </a:solidFill>
                <a:latin typeface="Courier New" pitchFamily="49" charset="0"/>
                <a:cs typeface="Courier New" pitchFamily="49" charset="0"/>
              </a:rPr>
              <a:t>(0);</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
        <p:nvSpPr>
          <p:cNvPr id="7" name="Title 1"/>
          <p:cNvSpPr>
            <a:spLocks noGrp="1"/>
          </p:cNvSpPr>
          <p:nvPr>
            <p:ph type="title"/>
          </p:nvPr>
        </p:nvSpPr>
        <p:spPr>
          <a:xfrm>
            <a:off x="457200" y="274638"/>
            <a:ext cx="8229600" cy="1143000"/>
          </a:xfrm>
        </p:spPr>
        <p:txBody>
          <a:bodyPr/>
          <a:lstStyle/>
          <a:p>
            <a:r>
              <a:rPr lang="en-US" dirty="0" smtClean="0">
                <a:solidFill>
                  <a:srgbClr val="0070C0"/>
                </a:solidFill>
              </a:rPr>
              <a:t>Remove First Character</a:t>
            </a:r>
            <a:endParaRPr lang="en-US" dirty="0">
              <a:solidFill>
                <a:srgbClr val="0070C0"/>
              </a:solidFill>
            </a:endParaRPr>
          </a:p>
        </p:txBody>
      </p:sp>
    </p:spTree>
    <p:extLst>
      <p:ext uri="{BB962C8B-B14F-4D97-AF65-F5344CB8AC3E}">
        <p14:creationId xmlns:p14="http://schemas.microsoft.com/office/powerpoint/2010/main" val="2422911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2783</Words>
  <Application>Microsoft Office PowerPoint</Application>
  <PresentationFormat>On-screen Show (4:3)</PresentationFormat>
  <Paragraphs>453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The ArrayList Class and the  enum Keyword</vt:lpstr>
      <vt:lpstr>Overview</vt:lpstr>
      <vt:lpstr>Introduction to ArrayList</vt:lpstr>
      <vt:lpstr>An ArrayList of Primitive Type</vt:lpstr>
      <vt:lpstr>PowerPoint Presentation</vt:lpstr>
      <vt:lpstr>PowerPoint Presentation</vt:lpstr>
      <vt:lpstr>PowerPoint Presentation</vt:lpstr>
      <vt:lpstr>The StringBuffer Class</vt:lpstr>
      <vt:lpstr>Remove First Character</vt:lpstr>
      <vt:lpstr>The Interface of an ArrayList</vt:lpstr>
      <vt:lpstr>Example</vt:lpstr>
      <vt:lpstr>Inserting an Element</vt:lpstr>
      <vt:lpstr>Deleting an Element</vt:lpstr>
      <vt:lpstr>Alternative Version</vt:lpstr>
      <vt:lpstr>Changing an Element</vt:lpstr>
      <vt:lpstr>The Coin Game</vt:lpstr>
      <vt:lpstr>PowerPoint Presentation</vt:lpstr>
      <vt:lpstr>PowerPoint Presentation</vt:lpstr>
      <vt:lpstr>PowerPoint Presentation</vt:lpstr>
      <vt:lpstr>Notes</vt:lpstr>
      <vt:lpstr>Example</vt:lpstr>
      <vt:lpstr>The enum keyword</vt:lpstr>
      <vt:lpstr>enum Keyword (cont'd)</vt:lpstr>
      <vt:lpstr>values Method</vt:lpstr>
      <vt:lpstr>PowerPoint Presentation</vt:lpstr>
      <vt:lpstr>PowerPoint Presentation</vt:lpstr>
      <vt:lpstr>PowerPoint Presentation</vt:lpstr>
      <vt:lpstr>The Change Class </vt:lpstr>
      <vt:lpstr>PowerPoint Presentation</vt:lpstr>
      <vt:lpstr>PowerPoint Presentation</vt:lpstr>
      <vt:lpstr>The Coin Game (Main Class)</vt:lpstr>
      <vt:lpstr>Flip Some Coins Version</vt:lpstr>
      <vt:lpstr>PowerPoint Presentation</vt:lpstr>
      <vt:lpstr>Flip All Coins Version</vt:lpstr>
      <vt:lpstr>Example Output</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ArrayList Class and the  enum Keyword</dc:title>
  <dc:creator>lubo</dc:creator>
  <cp:lastModifiedBy>lubo</cp:lastModifiedBy>
  <cp:revision>36</cp:revision>
  <dcterms:created xsi:type="dcterms:W3CDTF">2006-08-16T00:00:00Z</dcterms:created>
  <dcterms:modified xsi:type="dcterms:W3CDTF">2014-08-19T17:42:11Z</dcterms:modified>
</cp:coreProperties>
</file>