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83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6" autoAdjust="0"/>
    <p:restoredTop sz="94660"/>
  </p:normalViewPr>
  <p:slideViewPr>
    <p:cSldViewPr>
      <p:cViewPr varScale="1">
        <p:scale>
          <a:sx n="92" d="100"/>
          <a:sy n="92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Classes Revisited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Accessing The Super Object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we are inside 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Superhero</a:t>
            </a:r>
            <a:r>
              <a:rPr lang="en-US" sz="2400" dirty="0" smtClean="0"/>
              <a:t> class.</a:t>
            </a:r>
          </a:p>
          <a:p>
            <a:r>
              <a:rPr lang="en-US" sz="2400" dirty="0" smtClean="0"/>
              <a:t>We cannot directly access the variable </a:t>
            </a:r>
            <a:r>
              <a:rPr lang="en-US" sz="2400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because it is a </a:t>
            </a:r>
            <a:r>
              <a:rPr lang="en-US" sz="2400" dirty="0" smtClean="0">
                <a:solidFill>
                  <a:srgbClr val="0070C0"/>
                </a:solidFill>
              </a:rPr>
              <a:t>private </a:t>
            </a:r>
            <a:r>
              <a:rPr lang="en-US" sz="2400" dirty="0" smtClean="0"/>
              <a:t>variable of a different class (the superclass).</a:t>
            </a:r>
          </a:p>
          <a:p>
            <a:r>
              <a:rPr lang="en-US" sz="2400" dirty="0" smtClean="0"/>
              <a:t>However, we can write </a:t>
            </a:r>
            <a:r>
              <a:rPr lang="en-US" sz="2400" dirty="0" err="1" smtClean="0">
                <a:solidFill>
                  <a:srgbClr val="FF0000"/>
                </a:solidFill>
              </a:rPr>
              <a:t>super</a:t>
            </a:r>
            <a:r>
              <a:rPr lang="en-US" sz="2400" dirty="0" err="1" smtClean="0">
                <a:solidFill>
                  <a:srgbClr val="0070C0"/>
                </a:solidFill>
              </a:rPr>
              <a:t>.getName</a:t>
            </a:r>
            <a:r>
              <a:rPr lang="en-US" sz="2400" dirty="0" smtClean="0">
                <a:solidFill>
                  <a:srgbClr val="0070C0"/>
                </a:solidFill>
              </a:rPr>
              <a:t>() </a:t>
            </a:r>
            <a:r>
              <a:rPr lang="en-US" sz="2400" dirty="0" smtClean="0"/>
              <a:t>to retrieve the name.</a:t>
            </a:r>
          </a:p>
          <a:p>
            <a:r>
              <a:rPr lang="en-US" sz="2400" dirty="0" smtClean="0"/>
              <a:t>Similarly, we can write </a:t>
            </a:r>
            <a:r>
              <a:rPr lang="en-US" sz="2400" dirty="0" err="1" smtClean="0">
                <a:solidFill>
                  <a:srgbClr val="FF0000"/>
                </a:solidFill>
              </a:rPr>
              <a:t>super</a:t>
            </a:r>
            <a:r>
              <a:rPr lang="en-US" sz="2400" dirty="0" err="1" smtClean="0">
                <a:solidFill>
                  <a:srgbClr val="0070C0"/>
                </a:solidFill>
              </a:rPr>
              <a:t>.setName</a:t>
            </a:r>
            <a:r>
              <a:rPr lang="en-US" sz="2400" dirty="0" smtClean="0">
                <a:solidFill>
                  <a:srgbClr val="0070C0"/>
                </a:solidFill>
              </a:rPr>
              <a:t>("Bob") </a:t>
            </a:r>
            <a:r>
              <a:rPr lang="en-US" sz="2400" dirty="0" smtClean="0"/>
              <a:t>to change the name of the super object.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super</a:t>
            </a:r>
            <a:r>
              <a:rPr lang="en-US" sz="2400" dirty="0" smtClean="0"/>
              <a:t> keyword refers to the super object (similar to the </a:t>
            </a:r>
            <a:r>
              <a:rPr lang="en-US" sz="2400" dirty="0" smtClean="0">
                <a:solidFill>
                  <a:srgbClr val="0070C0"/>
                </a:solidFill>
              </a:rPr>
              <a:t>this</a:t>
            </a:r>
            <a:r>
              <a:rPr lang="en-US" sz="2400" dirty="0" smtClean="0"/>
              <a:t> keyword).  When there is no ambiguity (e.g., there is only a  </a:t>
            </a:r>
            <a:r>
              <a:rPr lang="en-US" sz="2400" dirty="0" err="1" smtClean="0">
                <a:solidFill>
                  <a:srgbClr val="0070C0"/>
                </a:solidFill>
              </a:rPr>
              <a:t>getName</a:t>
            </a:r>
            <a:r>
              <a:rPr lang="en-US" sz="2400" dirty="0" smtClean="0"/>
              <a:t> method in the superclass), the </a:t>
            </a:r>
            <a:r>
              <a:rPr lang="en-US" sz="2400" dirty="0" smtClean="0">
                <a:solidFill>
                  <a:srgbClr val="0070C0"/>
                </a:solidFill>
              </a:rPr>
              <a:t>super </a:t>
            </a:r>
            <a:r>
              <a:rPr lang="en-US" sz="2400" dirty="0" smtClean="0"/>
              <a:t>keyword can be omitted.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466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Multiple Inheritance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79144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Not supported in Java.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reason is that if it supported, then the </a:t>
            </a:r>
            <a:r>
              <a:rPr lang="en-US" sz="2400" dirty="0" smtClean="0">
                <a:solidFill>
                  <a:srgbClr val="0070C0"/>
                </a:solidFill>
              </a:rPr>
              <a:t>super</a:t>
            </a:r>
            <a:r>
              <a:rPr lang="en-US" sz="2400" dirty="0" smtClean="0"/>
              <a:t> reference </a:t>
            </a:r>
          </a:p>
          <a:p>
            <a:r>
              <a:rPr lang="en-US" sz="2400" dirty="0" smtClean="0"/>
              <a:t>will be ambiguous.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It will violate the rule that every object can have a single </a:t>
            </a:r>
          </a:p>
          <a:p>
            <a:r>
              <a:rPr lang="en-US" sz="2400" dirty="0" smtClean="0"/>
              <a:t>super object.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3397827"/>
            <a:ext cx="3920269" cy="323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4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Implementing Multiple Inheritance Through Composition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63401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Person{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Teacher extends Person{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Student extends Person{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TeachingAssistant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Teacher{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Student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studentSuperObject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33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FictionalCharacter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92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Superhero Class (</a:t>
            </a:r>
            <a:r>
              <a:rPr lang="en-US" dirty="0" smtClean="0">
                <a:solidFill>
                  <a:srgbClr val="FF0000"/>
                </a:solidFill>
              </a:rPr>
              <a:t>poor design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101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Superhero(String 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respect){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this.respect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.setName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not required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7987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There is no call to create the super object.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Therefore, a super object is automatically created using the </a:t>
            </a:r>
            <a:r>
              <a:rPr lang="en-US" sz="2400" dirty="0" smtClean="0">
                <a:solidFill>
                  <a:srgbClr val="FF0000"/>
                </a:solidFill>
              </a:rPr>
              <a:t>empty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super object is created as the </a:t>
            </a:r>
            <a:r>
              <a:rPr lang="en-US" sz="2400" dirty="0" smtClean="0">
                <a:solidFill>
                  <a:srgbClr val="FF0000"/>
                </a:solidFill>
              </a:rPr>
              <a:t>first task </a:t>
            </a:r>
            <a:r>
              <a:rPr lang="en-US" sz="2400" dirty="0" smtClean="0"/>
              <a:t>in all constructors.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3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Superhero Class (</a:t>
            </a:r>
            <a:r>
              <a:rPr lang="en-US" dirty="0" smtClean="0">
                <a:solidFill>
                  <a:srgbClr val="FF0000"/>
                </a:solidFill>
              </a:rPr>
              <a:t>better design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101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Superhero(String 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respect){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this.respect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24189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super object is created by explicitly calling the constructor: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super(name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The constructor of the </a:t>
            </a:r>
            <a:r>
              <a:rPr lang="en-US" sz="2400" dirty="0" err="1" smtClean="0">
                <a:solidFill>
                  <a:srgbClr val="0070C0"/>
                </a:solidFill>
              </a:rPr>
              <a:t>FictionalCharacter</a:t>
            </a:r>
            <a:r>
              <a:rPr lang="en-US" sz="2400" dirty="0" smtClean="0"/>
              <a:t> class that takes as input a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String</a:t>
            </a:r>
            <a:r>
              <a:rPr lang="en-US" sz="2400" dirty="0" smtClean="0"/>
              <a:t> is called.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line: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super(...) </a:t>
            </a:r>
            <a:r>
              <a:rPr lang="en-US" sz="2400" dirty="0" smtClean="0">
                <a:cs typeface="Courier New" pitchFamily="49" charset="0"/>
              </a:rPr>
              <a:t>must be the first line in all constructors of </a:t>
            </a:r>
          </a:p>
          <a:p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Superhero</a:t>
            </a:r>
            <a:r>
              <a:rPr lang="en-US" sz="2400" dirty="0" smtClean="0">
                <a:cs typeface="Courier New" pitchFamily="49" charset="0"/>
              </a:rPr>
              <a:t> class. If missing, then the empty constructor of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FictionalChracter</a:t>
            </a:r>
            <a:r>
              <a:rPr lang="en-US" sz="2400" dirty="0" smtClean="0">
                <a:cs typeface="Courier New" pitchFamily="49" charset="0"/>
              </a:rPr>
              <a:t> is called to create the super object.</a:t>
            </a:r>
            <a:endParaRPr lang="en-US" sz="2400" dirty="0"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90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Abstract Classes and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FF0000"/>
                </a:solidFill>
              </a:rPr>
              <a:t>abstract class </a:t>
            </a:r>
            <a:r>
              <a:rPr lang="en-US" sz="2400" dirty="0" smtClean="0"/>
              <a:t>is a class that is defined using the </a:t>
            </a:r>
            <a:r>
              <a:rPr lang="en-US" sz="2400" dirty="0" smtClean="0">
                <a:solidFill>
                  <a:srgbClr val="0070C0"/>
                </a:solidFill>
              </a:rPr>
              <a:t>abstract </a:t>
            </a:r>
            <a:r>
              <a:rPr lang="en-US" sz="2400" dirty="0" smtClean="0"/>
              <a:t>keyword.</a:t>
            </a:r>
          </a:p>
          <a:p>
            <a:r>
              <a:rPr lang="en-US" sz="2400" dirty="0" smtClean="0"/>
              <a:t>It is similar to a regular class. However, we cannot directly created objects from it using the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keyword.</a:t>
            </a:r>
          </a:p>
          <a:p>
            <a:r>
              <a:rPr lang="en-US" sz="2400" dirty="0" smtClean="0"/>
              <a:t>However, we can inherit from it. In the subclass, we must use the </a:t>
            </a:r>
            <a:r>
              <a:rPr lang="en-US" sz="2400" dirty="0" smtClean="0">
                <a:solidFill>
                  <a:srgbClr val="0070C0"/>
                </a:solidFill>
              </a:rPr>
              <a:t>super</a:t>
            </a:r>
            <a:r>
              <a:rPr lang="en-US" sz="2400" dirty="0" smtClean="0"/>
              <a:t> constructor to create the super object that belongs to it.</a:t>
            </a:r>
          </a:p>
          <a:p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FF0000"/>
                </a:solidFill>
              </a:rPr>
              <a:t>abstract method </a:t>
            </a:r>
            <a:r>
              <a:rPr lang="en-US" sz="2400" dirty="0" smtClean="0"/>
              <a:t>is a method that is defined using the </a:t>
            </a:r>
            <a:r>
              <a:rPr lang="en-US" sz="2400" dirty="0" smtClean="0">
                <a:solidFill>
                  <a:srgbClr val="0070C0"/>
                </a:solidFill>
              </a:rPr>
              <a:t>abstract</a:t>
            </a:r>
            <a:r>
              <a:rPr lang="en-US" sz="2400" dirty="0" smtClean="0"/>
              <a:t> keyword. </a:t>
            </a:r>
            <a:r>
              <a:rPr lang="en-US" sz="2400" dirty="0" smtClean="0">
                <a:solidFill>
                  <a:srgbClr val="FF0000"/>
                </a:solidFill>
              </a:rPr>
              <a:t>It has no body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Abstract methods must be </a:t>
            </a:r>
            <a:r>
              <a:rPr lang="en-US" sz="2400" dirty="0" smtClean="0">
                <a:solidFill>
                  <a:srgbClr val="FF0000"/>
                </a:solidFill>
              </a:rPr>
              <a:t>overridden</a:t>
            </a:r>
            <a:r>
              <a:rPr lang="en-US" sz="2400" dirty="0" smtClean="0"/>
              <a:t> (i.e., defined with body) in the non-abstract subclasses.</a:t>
            </a:r>
          </a:p>
          <a:p>
            <a:r>
              <a:rPr lang="en-US" sz="2400" dirty="0" smtClean="0"/>
              <a:t>Classes that contain abstract method must be </a:t>
            </a:r>
            <a:r>
              <a:rPr lang="en-US" sz="2400" dirty="0" smtClean="0">
                <a:solidFill>
                  <a:srgbClr val="0070C0"/>
                </a:solidFill>
              </a:rPr>
              <a:t>abstract</a:t>
            </a:r>
            <a:r>
              <a:rPr lang="en-US" sz="2400" dirty="0" smtClean="0"/>
              <a:t>. The reason is that they do not have bodies for the abstract methods.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9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Abstract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66479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42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Abstract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68018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70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Overriding Abstract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401" y="1533465"/>
            <a:ext cx="941796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Superhero(String 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this.respect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double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*respect*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super.getName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()+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"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is a superhero that has good power = "+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"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and respect = "+respect;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80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Class Inheritance vs. Class Composition</a:t>
            </a:r>
          </a:p>
          <a:p>
            <a:r>
              <a:rPr lang="en-US" sz="2400" dirty="0" smtClean="0"/>
              <a:t>Method overriding</a:t>
            </a:r>
          </a:p>
          <a:p>
            <a:r>
              <a:rPr lang="en-US" sz="2400" dirty="0" smtClean="0"/>
              <a:t>Polymorphism and Dynamic Binding</a:t>
            </a:r>
          </a:p>
          <a:p>
            <a:r>
              <a:rPr lang="en-US" sz="2400" dirty="0" smtClean="0"/>
              <a:t>Casting</a:t>
            </a:r>
          </a:p>
          <a:p>
            <a:r>
              <a:rPr lang="en-US" sz="2400" dirty="0"/>
              <a:t>Abstract classes and methods</a:t>
            </a:r>
          </a:p>
          <a:p>
            <a:r>
              <a:rPr lang="en-US" sz="2400" dirty="0"/>
              <a:t>Interfaces (including </a:t>
            </a:r>
            <a:r>
              <a:rPr lang="en-US" sz="2400" dirty="0" smtClean="0">
                <a:solidFill>
                  <a:srgbClr val="0070C0"/>
                </a:solidFill>
              </a:rPr>
              <a:t>Comparable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 class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equals</a:t>
            </a:r>
            <a:r>
              <a:rPr lang="en-US" sz="2400" dirty="0" smtClean="0"/>
              <a:t> method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clone</a:t>
            </a:r>
            <a:r>
              <a:rPr lang="en-US" sz="2400" dirty="0" smtClean="0"/>
              <a:t> method </a:t>
            </a:r>
          </a:p>
        </p:txBody>
      </p:sp>
    </p:spTree>
    <p:extLst>
      <p:ext uri="{BB962C8B-B14F-4D97-AF65-F5344CB8AC3E}">
        <p14:creationId xmlns:p14="http://schemas.microsoft.com/office/powerpoint/2010/main" val="28116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3867" y="381000"/>
            <a:ext cx="941796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Villain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narcissism;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Villain(String 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evilPower,int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narcissism){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this.narcissism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narcissism;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*narcissism*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()*0.9;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super.getName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()+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"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is a villain that has evil power = "+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"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and narcissism = "+narcissism;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63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Main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00" y="1828800"/>
            <a:ext cx="9110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FaceOff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characters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populateCharacters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(characters);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character: characters){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character.toString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89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Auto-casting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Note that we can insert an object of type </a:t>
            </a:r>
            <a:r>
              <a:rPr lang="en-US" sz="2400" dirty="0" smtClean="0">
                <a:solidFill>
                  <a:srgbClr val="0070C0"/>
                </a:solidFill>
              </a:rPr>
              <a:t>Superhero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70C0"/>
                </a:solidFill>
              </a:rPr>
              <a:t>Villain</a:t>
            </a:r>
            <a:r>
              <a:rPr lang="en-US" sz="2400" dirty="0" smtClean="0"/>
              <a:t> in the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0070C0"/>
                </a:solidFill>
              </a:rPr>
              <a:t>FictionalCharacter</a:t>
            </a:r>
            <a:r>
              <a:rPr lang="en-US" sz="2400" dirty="0" smtClean="0"/>
              <a:t>. The reason is that every </a:t>
            </a:r>
            <a:r>
              <a:rPr lang="en-US" sz="2400" dirty="0" smtClean="0">
                <a:solidFill>
                  <a:srgbClr val="0070C0"/>
                </a:solidFill>
              </a:rPr>
              <a:t>Superhero </a:t>
            </a:r>
            <a:r>
              <a:rPr lang="en-US" sz="2400" dirty="0" smtClean="0"/>
              <a:t>and every </a:t>
            </a:r>
            <a:r>
              <a:rPr lang="en-US" sz="2400" dirty="0" smtClean="0">
                <a:solidFill>
                  <a:srgbClr val="0070C0"/>
                </a:solidFill>
              </a:rPr>
              <a:t>Villain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is-a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FictionalCharacter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A different example: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Superhero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Superhero("Bob",10,10);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superCat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We can treat a superhero as a fictional character. There is no need for a cast (i.e., this is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auto-casting</a:t>
            </a:r>
            <a:r>
              <a:rPr lang="en-US" sz="2400" dirty="0" smtClean="0">
                <a:cs typeface="Courier New" pitchFamily="49" charset="0"/>
              </a:rPr>
              <a:t>). The reason is that every superhero contains inside it (as a super object)  a fictional character.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Explicit Casting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the class </a:t>
            </a:r>
            <a:r>
              <a:rPr lang="en-US" sz="2400" dirty="0" err="1" smtClean="0">
                <a:solidFill>
                  <a:srgbClr val="0070C0"/>
                </a:solidFill>
              </a:rPr>
              <a:t>FictionalChracter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was not abstract and we can directly create objects from it.</a:t>
            </a:r>
          </a:p>
          <a:p>
            <a:r>
              <a:rPr lang="en-US" sz="2400" dirty="0" smtClean="0"/>
              <a:t>First try: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Superhero s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dirty="0" smtClean="0">
                <a:cs typeface="Courier New" pitchFamily="49" charset="0"/>
              </a:rPr>
              <a:t>We will get an error when we compile the code. The reason is that not every fictional character is a superhero. In other words, auto-casting doesn't work the other way.</a:t>
            </a:r>
          </a:p>
          <a:p>
            <a:r>
              <a:rPr lang="en-US" sz="2400" dirty="0" smtClean="0">
                <a:cs typeface="Courier New" pitchFamily="49" charset="0"/>
              </a:rPr>
              <a:t>Second try: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Superhero s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(Superhero)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dirty="0" smtClean="0">
                <a:cs typeface="Courier New" pitchFamily="49" charset="0"/>
              </a:rPr>
              <a:t>This will compile. However, we will get an exception when we run the program. The reason is that the right hand side is not a superhero. However, if it were, then this will work.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Polymorphism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Examine the variable </a:t>
            </a:r>
            <a:r>
              <a:rPr lang="en-US" sz="2400" dirty="0" smtClean="0">
                <a:solidFill>
                  <a:srgbClr val="0070C0"/>
                </a:solidFill>
              </a:rPr>
              <a:t>character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Its </a:t>
            </a:r>
            <a:r>
              <a:rPr lang="en-US" sz="2400" dirty="0" smtClean="0">
                <a:solidFill>
                  <a:srgbClr val="FF0000"/>
                </a:solidFill>
              </a:rPr>
              <a:t>compile-time type </a:t>
            </a:r>
            <a:r>
              <a:rPr lang="en-US" sz="2400" dirty="0" smtClean="0"/>
              <a:t>is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400" dirty="0" smtClean="0"/>
              <a:t>. This is what it is defined as in Java.</a:t>
            </a:r>
          </a:p>
          <a:p>
            <a:r>
              <a:rPr lang="en-US" sz="2400" dirty="0" smtClean="0"/>
              <a:t>Its </a:t>
            </a:r>
            <a:r>
              <a:rPr lang="en-US" sz="2400" dirty="0" smtClean="0">
                <a:solidFill>
                  <a:srgbClr val="FF0000"/>
                </a:solidFill>
              </a:rPr>
              <a:t>runtime type </a:t>
            </a:r>
            <a:r>
              <a:rPr lang="en-US" sz="2400" dirty="0" smtClean="0"/>
              <a:t>can be either </a:t>
            </a:r>
            <a:r>
              <a:rPr lang="en-US" sz="2400" dirty="0" smtClean="0">
                <a:solidFill>
                  <a:srgbClr val="0070C0"/>
                </a:solidFill>
              </a:rPr>
              <a:t>Superhero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70C0"/>
                </a:solidFill>
              </a:rPr>
              <a:t>Villain</a:t>
            </a:r>
            <a:r>
              <a:rPr lang="en-US" sz="2400" dirty="0" smtClean="0"/>
              <a:t>. This is the type of the object the variable references.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Polymorphism </a:t>
            </a:r>
            <a:r>
              <a:rPr lang="en-US" sz="2400" dirty="0" smtClean="0"/>
              <a:t>states: when we have the syntax </a:t>
            </a:r>
            <a:r>
              <a:rPr lang="en-US" sz="2400" dirty="0" err="1" smtClean="0">
                <a:solidFill>
                  <a:srgbClr val="0070C0"/>
                </a:solidFill>
              </a:rPr>
              <a:t>o.m</a:t>
            </a:r>
            <a:r>
              <a:rPr lang="en-US" sz="2400" dirty="0" smtClean="0">
                <a:solidFill>
                  <a:srgbClr val="0070C0"/>
                </a:solidFill>
              </a:rPr>
              <a:t>()</a:t>
            </a:r>
            <a:r>
              <a:rPr lang="en-US" sz="2400" dirty="0" smtClean="0"/>
              <a:t>, then only the runtime type of the object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is considered. If the class that is the runtime type of the object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does not contain the method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, then we look in the super classes until we find the first class that contains the method</a:t>
            </a:r>
            <a:r>
              <a:rPr lang="en-US" sz="2400" dirty="0" smtClean="0">
                <a:solidFill>
                  <a:srgbClr val="0070C0"/>
                </a:solidFill>
              </a:rPr>
              <a:t> m</a:t>
            </a:r>
            <a:r>
              <a:rPr lang="en-US" sz="2400" dirty="0" smtClean="0"/>
              <a:t>.  This is the method that is executed. Since the compile-time type of the object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is either the runtime type of the object or a super class, we are guaranteed to find a class that contains the method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98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Dynamic Binding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Java sees the syntax: </a:t>
            </a:r>
            <a:r>
              <a:rPr lang="en-US" sz="2400" dirty="0" err="1" smtClean="0">
                <a:solidFill>
                  <a:srgbClr val="0070C0"/>
                </a:solidFill>
              </a:rPr>
              <a:t>o.m</a:t>
            </a:r>
            <a:r>
              <a:rPr lang="en-US" sz="2400" dirty="0" smtClean="0">
                <a:solidFill>
                  <a:srgbClr val="0070C0"/>
                </a:solidFill>
              </a:rPr>
              <a:t>()</a:t>
            </a:r>
            <a:r>
              <a:rPr lang="en-US" sz="2400" dirty="0" smtClean="0"/>
              <a:t>, it doesn't immediately know what method to execute.</a:t>
            </a:r>
          </a:p>
          <a:p>
            <a:r>
              <a:rPr lang="en-US" sz="2400" dirty="0" smtClean="0"/>
              <a:t>When the program is compiled, the runtime type of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is not clear.</a:t>
            </a:r>
          </a:p>
          <a:p>
            <a:r>
              <a:rPr lang="en-US" sz="2400" dirty="0" smtClean="0"/>
              <a:t>Therefore, </a:t>
            </a:r>
            <a:r>
              <a:rPr lang="en-US" sz="2400" dirty="0" smtClean="0">
                <a:solidFill>
                  <a:srgbClr val="FF0000"/>
                </a:solidFill>
              </a:rPr>
              <a:t>dynamic binding </a:t>
            </a:r>
            <a:r>
              <a:rPr lang="en-US" sz="2400" dirty="0" smtClean="0"/>
              <a:t>is used.</a:t>
            </a:r>
            <a:endParaRPr lang="en-US" sz="2400" dirty="0"/>
          </a:p>
          <a:p>
            <a:r>
              <a:rPr lang="en-US" sz="2400" dirty="0" smtClean="0"/>
              <a:t>This means that a table is created during the execution of the program. This </a:t>
            </a:r>
            <a:r>
              <a:rPr lang="en-US" sz="2400" smtClean="0"/>
              <a:t>table stores </a:t>
            </a:r>
            <a:r>
              <a:rPr lang="en-US" sz="2400" dirty="0" smtClean="0"/>
              <a:t>the runtime type of every object.</a:t>
            </a:r>
          </a:p>
          <a:p>
            <a:r>
              <a:rPr lang="en-US" sz="2400" dirty="0" smtClean="0"/>
              <a:t>Every time Java sees the syntax: </a:t>
            </a:r>
            <a:r>
              <a:rPr lang="en-US" sz="2400" dirty="0" err="1">
                <a:solidFill>
                  <a:srgbClr val="0070C0"/>
                </a:solidFill>
              </a:rPr>
              <a:t>o.m</a:t>
            </a:r>
            <a:r>
              <a:rPr lang="en-US" sz="2400" dirty="0" smtClean="0">
                <a:solidFill>
                  <a:srgbClr val="0070C0"/>
                </a:solidFill>
              </a:rPr>
              <a:t>()</a:t>
            </a:r>
            <a:r>
              <a:rPr lang="en-US" sz="2400" dirty="0" smtClean="0"/>
              <a:t>, it checks this table to determine the runtime type of the object. It then searches for the method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in this class and its super classes until it finds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0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29" y="59267"/>
            <a:ext cx="957185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populateCharacters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characters){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while(true){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choice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your choice: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switch(choice){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case 1: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characters.add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(new Superhero(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getStringValue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("Name: "),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("Good Power[1-10]: "),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("Respect:[1-10]: ")));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break;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case 2: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characters.add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Villain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getStringValue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("Name: "),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("Evil Power[1-10]: "),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("Narcissism[1-10]: ")));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break;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case 3: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5763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34074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("1. Enter Superhero");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("2. Enter Villain");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("3. Finish Entering");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getIntValue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prompt){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choice;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(prompt);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choice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choice;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getStringValue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prompt){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String choice;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(prompt);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choice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choice;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53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7214" y="152400"/>
            <a:ext cx="886973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1. Enter Superhero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2. Enter Villain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3. Finish Entering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Enter your choice: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Name: Superman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Good Power[1-10]: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Respect:[1-10]: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1. Enter Superhero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2. Enter Villain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3. Finish Entering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Enter your choice: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Name: Joker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Evil Power[1-10]: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Narcissism[1-10]: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1. Enter Superhero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2. Enter Villain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3. Finish Entering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Enter your choice: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Superman is a superhero that has good power = 8 and respect = 8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Joker is a villain that has evil power = 7 and narcissism = 10</a:t>
            </a:r>
          </a:p>
        </p:txBody>
      </p:sp>
    </p:spTree>
    <p:extLst>
      <p:ext uri="{BB962C8B-B14F-4D97-AF65-F5344CB8AC3E}">
        <p14:creationId xmlns:p14="http://schemas.microsoft.com/office/powerpoint/2010/main" val="36571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Yes, </a:t>
            </a:r>
            <a:r>
              <a:rPr lang="en-US" sz="2400" dirty="0" smtClean="0">
                <a:solidFill>
                  <a:srgbClr val="FF0000"/>
                </a:solidFill>
              </a:rPr>
              <a:t>Object</a:t>
            </a:r>
            <a:r>
              <a:rPr lang="en-US" sz="2400" dirty="0" smtClean="0"/>
              <a:t> is the name of a class!</a:t>
            </a:r>
          </a:p>
          <a:p>
            <a:r>
              <a:rPr lang="en-US" sz="2400" dirty="0" smtClean="0"/>
              <a:t>All classes inherit from it.</a:t>
            </a:r>
          </a:p>
          <a:p>
            <a:r>
              <a:rPr lang="en-US" sz="2400" dirty="0" smtClean="0"/>
              <a:t>It contains a default implementation of the </a:t>
            </a:r>
            <a:r>
              <a:rPr lang="en-US" sz="2400" dirty="0" err="1" smtClean="0">
                <a:solidFill>
                  <a:srgbClr val="0070C0"/>
                </a:solidFill>
              </a:rPr>
              <a:t>toString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method. It simply prints the type of object and some identifier.</a:t>
            </a:r>
          </a:p>
          <a:p>
            <a:r>
              <a:rPr lang="en-US" sz="2400" dirty="0" smtClean="0"/>
              <a:t>We need to override the </a:t>
            </a:r>
            <a:r>
              <a:rPr lang="en-US" sz="2400" dirty="0" err="1" smtClean="0">
                <a:solidFill>
                  <a:srgbClr val="0070C0"/>
                </a:solidFill>
              </a:rPr>
              <a:t>toString</a:t>
            </a:r>
            <a:r>
              <a:rPr lang="en-US" sz="2400" dirty="0" smtClean="0"/>
              <a:t> method if we want printing an object to produce a meaningful output.</a:t>
            </a:r>
          </a:p>
          <a:p>
            <a:r>
              <a:rPr lang="en-US" sz="2400" dirty="0" smtClean="0"/>
              <a:t>For example, </a:t>
            </a:r>
            <a:r>
              <a:rPr lang="en-US" sz="2400" dirty="0"/>
              <a:t>the </a:t>
            </a:r>
            <a:r>
              <a:rPr lang="en-US" sz="2400" dirty="0" err="1">
                <a:solidFill>
                  <a:srgbClr val="0070C0"/>
                </a:solidFill>
              </a:rPr>
              <a:t>toString</a:t>
            </a:r>
            <a:r>
              <a:rPr lang="en-US" sz="2400" dirty="0"/>
              <a:t> method </a:t>
            </a:r>
            <a:r>
              <a:rPr lang="en-US" sz="2400" dirty="0" smtClean="0"/>
              <a:t>is defined for the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 class, so we can just print an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 directly without using a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loop.</a:t>
            </a:r>
          </a:p>
          <a:p>
            <a:r>
              <a:rPr lang="en-US" sz="2400" dirty="0" smtClean="0"/>
              <a:t>The class also contains the </a:t>
            </a:r>
            <a:r>
              <a:rPr lang="en-US" sz="2400" dirty="0" smtClean="0">
                <a:solidFill>
                  <a:srgbClr val="0070C0"/>
                </a:solidFill>
              </a:rPr>
              <a:t>equals</a:t>
            </a:r>
            <a:r>
              <a:rPr lang="en-US" sz="2400" dirty="0" smtClean="0"/>
              <a:t> method that simply compares the addresses of the two objects. Again, we need to override it if we want the method to compare the content of the objects.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2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 Containment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00250"/>
            <a:ext cx="4852987" cy="486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667000"/>
            <a:ext cx="433965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Die[] dice = new Dice[3];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dice[0] = new Die(3);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dice[1]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Die(5);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dice[2]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Die(2);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52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Interfaces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Similar to a class, but we use the </a:t>
            </a:r>
            <a:r>
              <a:rPr lang="en-US" sz="2200" dirty="0" smtClean="0">
                <a:solidFill>
                  <a:srgbClr val="0070C0"/>
                </a:solidFill>
              </a:rPr>
              <a:t>interface</a:t>
            </a:r>
            <a:r>
              <a:rPr lang="en-US" sz="2200" dirty="0"/>
              <a:t> </a:t>
            </a:r>
            <a:r>
              <a:rPr lang="en-US" sz="2200" dirty="0" smtClean="0"/>
              <a:t>keyword.</a:t>
            </a:r>
          </a:p>
          <a:p>
            <a:r>
              <a:rPr lang="en-US" sz="2200" dirty="0" smtClean="0"/>
              <a:t>It has </a:t>
            </a:r>
            <a:r>
              <a:rPr lang="en-US" sz="2200" dirty="0" smtClean="0">
                <a:solidFill>
                  <a:srgbClr val="0070C0"/>
                </a:solidFill>
              </a:rPr>
              <a:t>no constructors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It has no instance variable, only constants (i.e., </a:t>
            </a:r>
            <a:r>
              <a:rPr lang="en-US" sz="2200" dirty="0" smtClean="0">
                <a:solidFill>
                  <a:srgbClr val="0070C0"/>
                </a:solidFill>
              </a:rPr>
              <a:t>static final</a:t>
            </a:r>
            <a:r>
              <a:rPr lang="en-US" sz="2200" dirty="0" smtClean="0"/>
              <a:t> variables).</a:t>
            </a:r>
          </a:p>
          <a:p>
            <a:r>
              <a:rPr lang="en-US" sz="2200" dirty="0" smtClean="0"/>
              <a:t>All method are always </a:t>
            </a:r>
            <a:r>
              <a:rPr lang="en-US" sz="2200" dirty="0" smtClean="0">
                <a:solidFill>
                  <a:srgbClr val="0070C0"/>
                </a:solidFill>
              </a:rPr>
              <a:t>abstract </a:t>
            </a:r>
            <a:r>
              <a:rPr lang="en-US" sz="2200" dirty="0" smtClean="0"/>
              <a:t>and </a:t>
            </a:r>
            <a:r>
              <a:rPr lang="en-US" sz="2200" dirty="0" smtClean="0">
                <a:solidFill>
                  <a:srgbClr val="0070C0"/>
                </a:solidFill>
              </a:rPr>
              <a:t>public</a:t>
            </a:r>
            <a:r>
              <a:rPr lang="en-US" sz="2200" dirty="0" smtClean="0"/>
              <a:t>. Therefore, methods are defined with no modifiers.</a:t>
            </a:r>
          </a:p>
          <a:p>
            <a:r>
              <a:rPr lang="en-US" sz="2200" dirty="0" smtClean="0"/>
              <a:t>Objects cannot be instantiated from interfaces. Moreover, we cannot use the </a:t>
            </a:r>
            <a:r>
              <a:rPr lang="en-US" sz="2200" dirty="0" smtClean="0">
                <a:solidFill>
                  <a:srgbClr val="0070C0"/>
                </a:solidFill>
              </a:rPr>
              <a:t>super</a:t>
            </a:r>
            <a:r>
              <a:rPr lang="en-US" sz="2200" dirty="0" smtClean="0"/>
              <a:t> keyword when we inherit from an interface. The reason is that an interface has no constructors. </a:t>
            </a:r>
          </a:p>
          <a:p>
            <a:r>
              <a:rPr lang="en-US" sz="2200" dirty="0" smtClean="0"/>
              <a:t>Since an interface has no state associated with it (no instance variables), Java allows us to inherit from multiple interfaces. </a:t>
            </a:r>
          </a:p>
          <a:p>
            <a:r>
              <a:rPr lang="en-US" sz="2200" dirty="0" smtClean="0"/>
              <a:t>We use the </a:t>
            </a:r>
            <a:r>
              <a:rPr lang="en-US" sz="2200" dirty="0" smtClean="0">
                <a:solidFill>
                  <a:srgbClr val="0070C0"/>
                </a:solidFill>
              </a:rPr>
              <a:t>implements</a:t>
            </a:r>
            <a:r>
              <a:rPr lang="en-US" sz="2200" dirty="0" smtClean="0"/>
              <a:t> keyword when inheriting from an interface (instead of the </a:t>
            </a:r>
            <a:r>
              <a:rPr lang="en-US" sz="2200" dirty="0" smtClean="0">
                <a:solidFill>
                  <a:srgbClr val="0070C0"/>
                </a:solidFill>
              </a:rPr>
              <a:t>extends</a:t>
            </a:r>
            <a:r>
              <a:rPr lang="en-US" sz="2200" dirty="0" smtClean="0"/>
              <a:t> keyword).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42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compareTo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733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method is defined in the </a:t>
            </a:r>
            <a:r>
              <a:rPr lang="en-US" sz="2400" dirty="0" smtClean="0">
                <a:solidFill>
                  <a:srgbClr val="0070C0"/>
                </a:solidFill>
              </a:rPr>
              <a:t>Comparable</a:t>
            </a:r>
            <a:r>
              <a:rPr lang="en-US" sz="2400" dirty="0" smtClean="0"/>
              <a:t> interface (part of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java.util</a:t>
            </a:r>
            <a:r>
              <a:rPr lang="en-US" sz="2400" dirty="0" smtClean="0">
                <a:solidFill>
                  <a:srgbClr val="0070C0"/>
                </a:solidFill>
              </a:rPr>
              <a:t>.*</a:t>
            </a:r>
            <a:r>
              <a:rPr lang="en-US" sz="240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When we implement the </a:t>
            </a:r>
            <a:r>
              <a:rPr lang="en-US" sz="2400">
                <a:solidFill>
                  <a:srgbClr val="0070C0"/>
                </a:solidFill>
              </a:rPr>
              <a:t>Comparable</a:t>
            </a:r>
            <a:r>
              <a:rPr lang="en-US" sz="2400"/>
              <a:t> </a:t>
            </a:r>
            <a:r>
              <a:rPr lang="en-US" sz="2400" smtClean="0"/>
              <a:t>interface, </a:t>
            </a:r>
            <a:r>
              <a:rPr lang="en-US" sz="2400" dirty="0" smtClean="0"/>
              <a:t>we need to</a:t>
            </a:r>
          </a:p>
          <a:p>
            <a:r>
              <a:rPr lang="en-US" sz="2400" dirty="0" smtClean="0"/>
              <a:t>override this method. That is, we need to define an ordering of the elements.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It is a </a:t>
            </a:r>
            <a:r>
              <a:rPr lang="en-US" sz="2400" dirty="0" smtClean="0">
                <a:solidFill>
                  <a:srgbClr val="FF0000"/>
                </a:solidFill>
              </a:rPr>
              <a:t>generic</a:t>
            </a:r>
            <a:r>
              <a:rPr lang="en-US" sz="2400" dirty="0" smtClean="0"/>
              <a:t> interface. This means we need to provide in &lt;..&gt; what kind of objects the method </a:t>
            </a:r>
            <a:r>
              <a:rPr lang="en-US" sz="2400" dirty="0" err="1" smtClean="0">
                <a:solidFill>
                  <a:srgbClr val="0070C0"/>
                </a:solidFill>
              </a:rPr>
              <a:t>compareTo</a:t>
            </a:r>
            <a:r>
              <a:rPr lang="en-US" sz="2400" dirty="0" smtClean="0"/>
              <a:t> takes as input.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65" y="1676400"/>
            <a:ext cx="71960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7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Comparable&lt;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18685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-1;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114800"/>
            <a:ext cx="87940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New design makes fictional characters comparable.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Note that the </a:t>
            </a:r>
            <a:r>
              <a:rPr lang="en-US" sz="2400" dirty="0" err="1" smtClean="0">
                <a:solidFill>
                  <a:srgbClr val="0070C0"/>
                </a:solidFill>
              </a:rPr>
              <a:t>computeStrength</a:t>
            </a:r>
            <a:r>
              <a:rPr lang="en-US" sz="2400" dirty="0" smtClean="0"/>
              <a:t> method is abstract. However, </a:t>
            </a:r>
          </a:p>
          <a:p>
            <a:r>
              <a:rPr lang="en-US" sz="2400" dirty="0" smtClean="0"/>
              <a:t>we can call it in the </a:t>
            </a:r>
            <a:r>
              <a:rPr lang="en-US" sz="2400" dirty="0" err="1" smtClean="0">
                <a:solidFill>
                  <a:srgbClr val="0070C0"/>
                </a:solidFill>
              </a:rPr>
              <a:t>compareTo</a:t>
            </a:r>
            <a:r>
              <a:rPr lang="en-US" sz="2400" dirty="0" smtClean="0"/>
              <a:t> method. The reason is that the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compareTo</a:t>
            </a:r>
            <a:r>
              <a:rPr lang="en-US" sz="2400" dirty="0" smtClean="0"/>
              <a:t> method must be called on two objects, that is, the 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computeStrength</a:t>
            </a:r>
            <a:r>
              <a:rPr lang="en-US" sz="2400" dirty="0" smtClean="0"/>
              <a:t> method will be defined on these objects (the first</a:t>
            </a:r>
          </a:p>
          <a:p>
            <a:r>
              <a:rPr lang="en-US" sz="2400" dirty="0" smtClean="0"/>
              <a:t>object will be the hidden parameter).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Inheritance Hierarchy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501396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3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Alternative for the </a:t>
            </a:r>
            <a:r>
              <a:rPr lang="en-US" dirty="0" err="1" smtClean="0">
                <a:solidFill>
                  <a:srgbClr val="FF0000"/>
                </a:solidFill>
              </a:rPr>
              <a:t>compareTo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9110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9717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This doesn't work!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It will work if the </a:t>
            </a:r>
            <a:r>
              <a:rPr lang="en-US" sz="2400" dirty="0" err="1" smtClean="0">
                <a:solidFill>
                  <a:srgbClr val="0070C0"/>
                </a:solidFill>
              </a:rPr>
              <a:t>computeStrengh</a:t>
            </a:r>
            <a:r>
              <a:rPr lang="en-US" sz="2400" dirty="0" smtClean="0"/>
              <a:t> method returned an integer.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However, suppose that we have two superheroes: </a:t>
            </a:r>
            <a:r>
              <a:rPr lang="en-US" sz="2400" dirty="0" smtClean="0">
                <a:solidFill>
                  <a:srgbClr val="0070C0"/>
                </a:solidFill>
              </a:rPr>
              <a:t>cat1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cat2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If the strengths are 3.3 and 3.7, then the method will return 0. This</a:t>
            </a:r>
          </a:p>
          <a:p>
            <a:r>
              <a:rPr lang="en-US" sz="2400" dirty="0" smtClean="0"/>
              <a:t>means that the two superheroes have the same strength, which is not </a:t>
            </a:r>
          </a:p>
          <a:p>
            <a:r>
              <a:rPr lang="en-US" sz="2400" dirty="0" smtClean="0"/>
              <a:t>true.</a:t>
            </a:r>
          </a:p>
        </p:txBody>
      </p:sp>
    </p:spTree>
    <p:extLst>
      <p:ext uri="{BB962C8B-B14F-4D97-AF65-F5344CB8AC3E}">
        <p14:creationId xmlns:p14="http://schemas.microsoft.com/office/powerpoint/2010/main" val="18257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Version of </a:t>
            </a:r>
            <a:r>
              <a:rPr lang="en-US" dirty="0" err="1" smtClean="0">
                <a:solidFill>
                  <a:srgbClr val="FF0000"/>
                </a:solidFill>
              </a:rPr>
              <a:t>FaceOff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10143"/>
            <a:ext cx="9110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FaceOff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characters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(characters);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(characters);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characters.get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characters.size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()-1));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//method will print the strongest fictional character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Java Methods for Sorting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Collections.sort</a:t>
            </a:r>
            <a:r>
              <a:rPr lang="en-US" sz="2400" dirty="0" smtClean="0">
                <a:solidFill>
                  <a:srgbClr val="FF0000"/>
                </a:solidFill>
              </a:rPr>
              <a:t>( ...) </a:t>
            </a:r>
            <a:r>
              <a:rPr lang="en-US" sz="2400" dirty="0" smtClean="0"/>
              <a:t>Takes as input an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elements of the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 must implement the </a:t>
            </a:r>
            <a:r>
              <a:rPr lang="en-US" sz="2400" dirty="0" smtClean="0">
                <a:solidFill>
                  <a:srgbClr val="0070C0"/>
                </a:solidFill>
              </a:rPr>
              <a:t>Comparable</a:t>
            </a:r>
            <a:r>
              <a:rPr lang="en-US" sz="2400" dirty="0" smtClean="0"/>
              <a:t> Interface.</a:t>
            </a:r>
          </a:p>
          <a:p>
            <a:r>
              <a:rPr lang="en-US" sz="2400" dirty="0" smtClean="0"/>
              <a:t>This allows the </a:t>
            </a:r>
            <a:r>
              <a:rPr lang="en-US" sz="2400" dirty="0" smtClean="0">
                <a:solidFill>
                  <a:srgbClr val="0070C0"/>
                </a:solidFill>
              </a:rPr>
              <a:t>sort </a:t>
            </a:r>
            <a:r>
              <a:rPr lang="en-US" sz="2400" dirty="0" smtClean="0"/>
              <a:t>method to call the </a:t>
            </a:r>
            <a:r>
              <a:rPr lang="en-US" sz="2400" dirty="0" err="1" smtClean="0">
                <a:solidFill>
                  <a:srgbClr val="0070C0"/>
                </a:solidFill>
              </a:rPr>
              <a:t>compareTo</a:t>
            </a:r>
            <a:r>
              <a:rPr lang="en-US" sz="2400" dirty="0" smtClean="0"/>
              <a:t> method to compare two elements.</a:t>
            </a:r>
          </a:p>
          <a:p>
            <a:r>
              <a:rPr lang="en-US" sz="2400" dirty="0" smtClean="0"/>
              <a:t>There is also a method for sorting an array: </a:t>
            </a:r>
            <a:r>
              <a:rPr lang="en-US" sz="2400" dirty="0" err="1" smtClean="0">
                <a:solidFill>
                  <a:srgbClr val="FF0000"/>
                </a:solidFill>
              </a:rPr>
              <a:t>Arrays.sort</a:t>
            </a:r>
            <a:r>
              <a:rPr lang="en-US" sz="2400" dirty="0" smtClean="0">
                <a:solidFill>
                  <a:srgbClr val="FF0000"/>
                </a:solidFill>
              </a:rPr>
              <a:t>(...)</a:t>
            </a:r>
          </a:p>
          <a:p>
            <a:r>
              <a:rPr lang="en-US" sz="2400" dirty="0" smtClean="0"/>
              <a:t>The elements of the array must again implement the </a:t>
            </a:r>
            <a:r>
              <a:rPr lang="en-US" sz="2400" dirty="0" smtClean="0">
                <a:solidFill>
                  <a:srgbClr val="0070C0"/>
                </a:solidFill>
              </a:rPr>
              <a:t>Comparable</a:t>
            </a:r>
            <a:r>
              <a:rPr lang="en-US" sz="2400" dirty="0" smtClean="0"/>
              <a:t> interface.</a:t>
            </a:r>
          </a:p>
          <a:p>
            <a:r>
              <a:rPr lang="en-US" sz="2400" dirty="0" smtClean="0"/>
              <a:t>Note that both methods take as input a reference to an array (or an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). The reference does not change, but the content of the array (or the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) becomes sorted.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16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Public Classes (review)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Every Java file must contain exactly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public class. If the name of the file is </a:t>
            </a:r>
            <a:r>
              <a:rPr lang="en-US" sz="2400" dirty="0" smtClean="0">
                <a:solidFill>
                  <a:srgbClr val="0070C0"/>
                </a:solidFill>
              </a:rPr>
              <a:t>Foo.java</a:t>
            </a:r>
            <a:r>
              <a:rPr lang="en-US" sz="2400" dirty="0" smtClean="0"/>
              <a:t>, then the name of the class must be </a:t>
            </a:r>
            <a:r>
              <a:rPr lang="en-US" sz="2400" dirty="0" smtClean="0">
                <a:solidFill>
                  <a:srgbClr val="0070C0"/>
                </a:solidFill>
              </a:rPr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Everyone can create an instance of a public class.</a:t>
            </a:r>
          </a:p>
          <a:p>
            <a:r>
              <a:rPr lang="en-US" sz="2400" dirty="0" smtClean="0"/>
              <a:t>A class can also be declared </a:t>
            </a:r>
            <a:r>
              <a:rPr lang="en-US" sz="2400" dirty="0" smtClean="0">
                <a:solidFill>
                  <a:srgbClr val="FF0000"/>
                </a:solidFill>
              </a:rPr>
              <a:t>without a modifier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file can contain 0 or more classes without a modifier.</a:t>
            </a:r>
          </a:p>
          <a:p>
            <a:r>
              <a:rPr lang="en-US" sz="2400" dirty="0" smtClean="0"/>
              <a:t>A class without a modifier can be accessed only within the package.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0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Access Modifiers for Methods/Variables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801425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 Inheritance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" y="1219200"/>
            <a:ext cx="50097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Superhero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4295" y="3136616"/>
            <a:ext cx="50097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Villain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narcissism;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70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Overriding a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overriding a method, we cannot assign weaker access privileges. </a:t>
            </a:r>
          </a:p>
          <a:p>
            <a:r>
              <a:rPr lang="en-US" sz="2800" dirty="0" smtClean="0"/>
              <a:t>For example, a </a:t>
            </a:r>
            <a:r>
              <a:rPr lang="en-US" sz="2800" dirty="0" smtClean="0">
                <a:solidFill>
                  <a:srgbClr val="0070C0"/>
                </a:solidFill>
              </a:rPr>
              <a:t>private </a:t>
            </a:r>
            <a:r>
              <a:rPr lang="en-US" sz="2800" dirty="0" smtClean="0"/>
              <a:t>method cannot be overridden.</a:t>
            </a:r>
          </a:p>
          <a:p>
            <a:r>
              <a:rPr lang="en-US" sz="2800" dirty="0"/>
              <a:t>A</a:t>
            </a:r>
            <a:r>
              <a:rPr lang="en-US" sz="2800" dirty="0">
                <a:solidFill>
                  <a:srgbClr val="0070C0"/>
                </a:solidFill>
              </a:rPr>
              <a:t> no-modifier </a:t>
            </a:r>
            <a:r>
              <a:rPr lang="en-US" sz="2800" dirty="0"/>
              <a:t>method can be overridden as a </a:t>
            </a:r>
            <a:r>
              <a:rPr lang="en-US" sz="2800" dirty="0">
                <a:solidFill>
                  <a:srgbClr val="0070C0"/>
                </a:solidFill>
              </a:rPr>
              <a:t>no-modifier </a:t>
            </a:r>
            <a:r>
              <a:rPr lang="en-US" sz="2800" dirty="0" smtClean="0"/>
              <a:t>method, </a:t>
            </a:r>
            <a:r>
              <a:rPr lang="en-US" sz="2800" dirty="0" smtClean="0">
                <a:solidFill>
                  <a:srgbClr val="0070C0"/>
                </a:solidFill>
              </a:rPr>
              <a:t>protected</a:t>
            </a:r>
            <a:r>
              <a:rPr lang="en-US" sz="2800" dirty="0" smtClean="0"/>
              <a:t> </a:t>
            </a:r>
            <a:r>
              <a:rPr lang="en-US" sz="2800" dirty="0"/>
              <a:t>or a </a:t>
            </a:r>
            <a:r>
              <a:rPr lang="en-US" sz="2800" dirty="0">
                <a:solidFill>
                  <a:srgbClr val="0070C0"/>
                </a:solidFill>
              </a:rPr>
              <a:t>public</a:t>
            </a:r>
            <a:r>
              <a:rPr lang="en-US" sz="2800" dirty="0"/>
              <a:t> method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70C0"/>
                </a:solidFill>
              </a:rPr>
              <a:t>protected </a:t>
            </a:r>
            <a:r>
              <a:rPr lang="en-US" sz="2800" dirty="0" smtClean="0"/>
              <a:t>method can be overridden as a </a:t>
            </a:r>
            <a:r>
              <a:rPr lang="en-US" sz="2800" dirty="0" smtClean="0">
                <a:solidFill>
                  <a:srgbClr val="0070C0"/>
                </a:solidFill>
              </a:rPr>
              <a:t>protected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0070C0"/>
                </a:solidFill>
              </a:rPr>
              <a:t>public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70C0"/>
                </a:solidFill>
              </a:rPr>
              <a:t>public </a:t>
            </a:r>
            <a:r>
              <a:rPr lang="en-US" sz="2800" dirty="0" smtClean="0"/>
              <a:t>method can only be overridden as a </a:t>
            </a:r>
            <a:r>
              <a:rPr lang="en-US" sz="2800" dirty="0" smtClean="0">
                <a:solidFill>
                  <a:srgbClr val="0070C0"/>
                </a:solidFill>
              </a:rPr>
              <a:t>public</a:t>
            </a:r>
            <a:r>
              <a:rPr lang="en-US" sz="2800" dirty="0" smtClean="0"/>
              <a:t> method.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7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Assigning Access Privileges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Declare variables </a:t>
            </a:r>
            <a:r>
              <a:rPr lang="en-US" sz="2400" dirty="0" smtClean="0">
                <a:solidFill>
                  <a:srgbClr val="0070C0"/>
                </a:solidFill>
              </a:rPr>
              <a:t>private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methods, assign the weakest access privilege possible. For example, the </a:t>
            </a:r>
            <a:r>
              <a:rPr lang="en-US" sz="2400" dirty="0" err="1" smtClean="0">
                <a:solidFill>
                  <a:srgbClr val="0070C0"/>
                </a:solidFill>
              </a:rPr>
              <a:t>computeStrengh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should not be </a:t>
            </a:r>
            <a:r>
              <a:rPr lang="en-US" sz="2400" dirty="0" smtClean="0">
                <a:solidFill>
                  <a:srgbClr val="0070C0"/>
                </a:solidFill>
              </a:rPr>
              <a:t>public</a:t>
            </a:r>
            <a:r>
              <a:rPr lang="en-US" sz="2400" dirty="0" smtClean="0"/>
              <a:t>. We want to keep it a secret how we compute the strength of a fictional character.  For example, we do not want the rest of the world to know that superheroes are given a slight advantage over villains. </a:t>
            </a:r>
          </a:p>
          <a:p>
            <a:r>
              <a:rPr lang="en-US" sz="2400" dirty="0" smtClean="0"/>
              <a:t>The method cannot be </a:t>
            </a:r>
            <a:r>
              <a:rPr lang="en-US" sz="2400" dirty="0" smtClean="0">
                <a:solidFill>
                  <a:srgbClr val="0070C0"/>
                </a:solidFill>
              </a:rPr>
              <a:t>private </a:t>
            </a:r>
            <a:r>
              <a:rPr lang="en-US" sz="2400" dirty="0" smtClean="0"/>
              <a:t>because we override it.</a:t>
            </a:r>
          </a:p>
          <a:p>
            <a:r>
              <a:rPr lang="en-US" sz="2400" dirty="0" smtClean="0"/>
              <a:t>The weakest access privilege we can assign is no modifier.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2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9" y="15240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Comparable&lt;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abstract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double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*respect*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Villain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*narcissism*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()*0.9;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>
                <a:solidFill>
                  <a:srgbClr val="0070C0"/>
                </a:solidFill>
              </a:rPr>
              <a:t> Keyword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we define a class as </a:t>
            </a:r>
            <a:r>
              <a:rPr lang="en-US" sz="2400" dirty="0" smtClean="0">
                <a:solidFill>
                  <a:srgbClr val="0070C0"/>
                </a:solidFill>
              </a:rPr>
              <a:t>final</a:t>
            </a:r>
            <a:r>
              <a:rPr lang="en-US" sz="2400" dirty="0" smtClean="0"/>
              <a:t>, then we cannot inherit from it.</a:t>
            </a:r>
          </a:p>
          <a:p>
            <a:r>
              <a:rPr lang="en-US" sz="2400" dirty="0" smtClean="0"/>
              <a:t>If a method is defined as </a:t>
            </a:r>
            <a:r>
              <a:rPr lang="en-US" sz="2400" dirty="0" smtClean="0">
                <a:solidFill>
                  <a:srgbClr val="0070C0"/>
                </a:solidFill>
              </a:rPr>
              <a:t>final</a:t>
            </a:r>
            <a:r>
              <a:rPr lang="en-US" sz="2400" dirty="0" smtClean="0"/>
              <a:t>, then the method cannot be overridden.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Now nobody can override the method and change its behavior.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80329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double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computeStrength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*respect*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41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Static Methods and Polymorphism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Polymorphism does not apply to static methods.</a:t>
            </a:r>
          </a:p>
          <a:p>
            <a:r>
              <a:rPr lang="en-US" sz="2400" dirty="0" smtClean="0"/>
              <a:t>The reason is that static methods are called on the class and not on an instance of the class.</a:t>
            </a:r>
          </a:p>
          <a:p>
            <a:r>
              <a:rPr lang="en-US" sz="2400" dirty="0" smtClean="0"/>
              <a:t>Next slide shows an example static method that keeps track of the number of fictional characters.</a:t>
            </a:r>
          </a:p>
          <a:p>
            <a:r>
              <a:rPr lang="en-US" sz="2400" dirty="0"/>
              <a:t>For example, </a:t>
            </a:r>
            <a:r>
              <a:rPr lang="en-US" sz="2400" dirty="0" err="1" smtClean="0">
                <a:solidFill>
                  <a:srgbClr val="0070C0"/>
                </a:solidFill>
              </a:rPr>
              <a:t>Superhero.memberCount</a:t>
            </a:r>
            <a:r>
              <a:rPr lang="en-US" sz="2400" dirty="0" smtClean="0">
                <a:solidFill>
                  <a:srgbClr val="0070C0"/>
                </a:solidFill>
              </a:rPr>
              <a:t>() </a:t>
            </a:r>
            <a:r>
              <a:rPr lang="en-US" sz="2400" dirty="0" smtClean="0"/>
              <a:t>will give us the number of superheroes. </a:t>
            </a:r>
            <a:r>
              <a:rPr lang="en-US" sz="2400" dirty="0"/>
              <a:t>Similarly, </a:t>
            </a:r>
            <a:r>
              <a:rPr lang="en-US" sz="2400" dirty="0" err="1">
                <a:solidFill>
                  <a:srgbClr val="0070C0"/>
                </a:solidFill>
              </a:rPr>
              <a:t>FictionalCharacter.memberCount</a:t>
            </a:r>
            <a:r>
              <a:rPr lang="en-US" sz="2400" dirty="0" smtClean="0">
                <a:solidFill>
                  <a:srgbClr val="0070C0"/>
                </a:solidFill>
              </a:rPr>
              <a:t>() </a:t>
            </a:r>
            <a:r>
              <a:rPr lang="en-US" sz="2400" dirty="0" smtClean="0"/>
              <a:t>will give us the number of fictional characters.</a:t>
            </a:r>
          </a:p>
          <a:p>
            <a:r>
              <a:rPr lang="en-US" sz="2400" dirty="0" smtClean="0"/>
              <a:t>However, if we remove the method for the </a:t>
            </a:r>
            <a:r>
              <a:rPr lang="en-US" sz="2400" dirty="0" smtClean="0">
                <a:solidFill>
                  <a:srgbClr val="0070C0"/>
                </a:solidFill>
              </a:rPr>
              <a:t>Superhero</a:t>
            </a:r>
            <a:r>
              <a:rPr lang="en-US" sz="2400" dirty="0" smtClean="0"/>
              <a:t> class, then the call </a:t>
            </a:r>
            <a:r>
              <a:rPr lang="en-US" sz="2400" smtClean="0">
                <a:solidFill>
                  <a:srgbClr val="0070C0"/>
                </a:solidFill>
              </a:rPr>
              <a:t>Superhero.memberCount</a:t>
            </a:r>
            <a:r>
              <a:rPr lang="en-US" sz="2400" dirty="0">
                <a:solidFill>
                  <a:srgbClr val="0070C0"/>
                </a:solidFill>
              </a:rPr>
              <a:t>()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will result in error. The reason is that polymorphism does not apply to static methods.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3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09600"/>
            <a:ext cx="8186857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Comparable&lt;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86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803296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Superhero{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Superhero(String 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respect){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this.respect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respect;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memberCount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88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Explicit Type Checking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511" y="1524000"/>
            <a:ext cx="92640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characters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el: characters){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if(el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Superhero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//counts the superheroes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count++;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" y="4191000"/>
            <a:ext cx="9169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keyword check the </a:t>
            </a:r>
            <a:r>
              <a:rPr lang="en-US" sz="2400" dirty="0" smtClean="0">
                <a:solidFill>
                  <a:srgbClr val="FF0000"/>
                </a:solidFill>
              </a:rPr>
              <a:t>runtime type </a:t>
            </a:r>
            <a:r>
              <a:rPr lang="en-US" sz="2400" dirty="0" smtClean="0"/>
              <a:t>of the object. In the</a:t>
            </a:r>
          </a:p>
          <a:p>
            <a:r>
              <a:rPr lang="en-US" sz="2400" dirty="0" smtClean="0"/>
              <a:t>example, if the runtime type of the object </a:t>
            </a:r>
            <a:r>
              <a:rPr lang="en-US" sz="2400" dirty="0" smtClean="0">
                <a:solidFill>
                  <a:srgbClr val="0070C0"/>
                </a:solidFill>
              </a:rPr>
              <a:t>el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70C0"/>
                </a:solidFill>
              </a:rPr>
              <a:t>Superhero </a:t>
            </a:r>
            <a:r>
              <a:rPr lang="en-US" sz="2400" dirty="0" smtClean="0"/>
              <a:t>or a subclass</a:t>
            </a:r>
          </a:p>
          <a:p>
            <a:r>
              <a:rPr lang="en-US" sz="2400" dirty="0" smtClean="0"/>
              <a:t>(direct or transitive), then true is returned.  Otherwise, false is returned.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7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getClass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is a class that is called </a:t>
            </a:r>
            <a:r>
              <a:rPr lang="en-US" sz="2400" dirty="0" smtClean="0">
                <a:solidFill>
                  <a:srgbClr val="FF0000"/>
                </a:solidFill>
              </a:rPr>
              <a:t>Class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An object of this class is created for every class. For example, </a:t>
            </a:r>
            <a:r>
              <a:rPr lang="en-US" sz="2400" dirty="0" err="1" smtClean="0">
                <a:solidFill>
                  <a:srgbClr val="0070C0"/>
                </a:solidFill>
              </a:rPr>
              <a:t>Foo</a:t>
            </a:r>
            <a:r>
              <a:rPr lang="en-US" sz="2400" dirty="0" err="1" smtClean="0"/>
              <a:t>.</a:t>
            </a:r>
            <a:r>
              <a:rPr lang="en-US" sz="2400" dirty="0" err="1" smtClean="0">
                <a:solidFill>
                  <a:srgbClr val="FF0000"/>
                </a:solidFill>
              </a:rPr>
              <a:t>class</a:t>
            </a:r>
            <a:r>
              <a:rPr lang="en-US" sz="2400" dirty="0" smtClean="0"/>
              <a:t> will return the object for the </a:t>
            </a:r>
            <a:r>
              <a:rPr lang="en-US" sz="2400" dirty="0" smtClean="0">
                <a:solidFill>
                  <a:srgbClr val="0070C0"/>
                </a:solidFill>
              </a:rPr>
              <a:t>Foo </a:t>
            </a:r>
            <a:r>
              <a:rPr lang="en-US" sz="2400" dirty="0" smtClean="0"/>
              <a:t>class.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getClass</a:t>
            </a:r>
            <a:r>
              <a:rPr lang="en-US" sz="2400" dirty="0" smtClean="0">
                <a:solidFill>
                  <a:srgbClr val="FF0000"/>
                </a:solidFill>
              </a:rPr>
              <a:t>()</a:t>
            </a:r>
            <a:r>
              <a:rPr lang="en-US" sz="2400" dirty="0" smtClean="0"/>
              <a:t> method returns an object of type </a:t>
            </a:r>
            <a:r>
              <a:rPr lang="en-US" sz="2400" dirty="0" smtClean="0">
                <a:solidFill>
                  <a:srgbClr val="FF0000"/>
                </a:solidFill>
              </a:rPr>
              <a:t>Class</a:t>
            </a:r>
            <a:r>
              <a:rPr lang="en-US" sz="2400" dirty="0" smtClean="0"/>
              <a:t>. This is the runtime type of the object. The method is defined in the class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. Therefore, it can be called on any object. Here is an example.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800600"/>
            <a:ext cx="741741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el: characters){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el.getClass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Superhero.class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 //counts the number of superheroes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54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Cloning 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Superhero batman = new Superhero(...);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Superhero batman1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batman.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dirty="0" smtClean="0">
                <a:cs typeface="Courier New" pitchFamily="49" charset="0"/>
              </a:rPr>
              <a:t>Makes a copy of an object.</a:t>
            </a:r>
          </a:p>
          <a:p>
            <a:r>
              <a:rPr lang="en-US" sz="2400" dirty="0" smtClean="0">
                <a:cs typeface="Courier New" pitchFamily="49" charset="0"/>
              </a:rPr>
              <a:t>It is defined in the class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Object</a:t>
            </a:r>
            <a:r>
              <a:rPr lang="en-US" sz="2400" dirty="0" smtClean="0">
                <a:cs typeface="Courier New" pitchFamily="49" charset="0"/>
              </a:rPr>
              <a:t> as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protected</a:t>
            </a:r>
            <a:r>
              <a:rPr lang="en-US" sz="2400" dirty="0" smtClean="0">
                <a:cs typeface="Courier New" pitchFamily="49" charset="0"/>
              </a:rPr>
              <a:t>!</a:t>
            </a:r>
          </a:p>
          <a:p>
            <a:r>
              <a:rPr lang="en-US" sz="2400" dirty="0" smtClean="0">
                <a:cs typeface="Courier New" pitchFamily="49" charset="0"/>
              </a:rPr>
              <a:t>(1) Therefore it needs to be overridden as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public</a:t>
            </a:r>
            <a:r>
              <a:rPr lang="en-US" sz="2400" dirty="0" smtClean="0">
                <a:cs typeface="Courier New" pitchFamily="49" charset="0"/>
              </a:rPr>
              <a:t> before it can be used.</a:t>
            </a:r>
          </a:p>
          <a:p>
            <a:r>
              <a:rPr lang="en-US" sz="2400" dirty="0" smtClean="0">
                <a:cs typeface="Courier New" pitchFamily="49" charset="0"/>
              </a:rPr>
              <a:t>(2) We also need to implement 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Clonable</a:t>
            </a:r>
            <a:r>
              <a:rPr lang="en-US" sz="2400" dirty="0" smtClean="0">
                <a:cs typeface="Courier New" pitchFamily="49" charset="0"/>
              </a:rPr>
              <a:t> interface (the interface is empty and contains no methods).</a:t>
            </a:r>
          </a:p>
          <a:p>
            <a:r>
              <a:rPr lang="en-US" sz="2400" dirty="0" smtClean="0">
                <a:cs typeface="Courier New" pitchFamily="49" charset="0"/>
              </a:rPr>
              <a:t>(3) We also need to handle a possible exception. It is raised if we do not implement 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Clonable</a:t>
            </a:r>
            <a:r>
              <a:rPr lang="en-US" sz="2400" dirty="0" smtClean="0">
                <a:cs typeface="Courier New" pitchFamily="49" charset="0"/>
              </a:rPr>
              <a:t> interface.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Comparing the Classes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classes have the </a:t>
            </a:r>
            <a:r>
              <a:rPr lang="en-US" sz="2400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attribute.</a:t>
            </a:r>
          </a:p>
          <a:p>
            <a:r>
              <a:rPr lang="en-US" sz="2400" dirty="0" smtClean="0"/>
              <a:t>Both classes have getter/setter method for the attribute.</a:t>
            </a:r>
          </a:p>
          <a:p>
            <a:r>
              <a:rPr lang="en-US" sz="2400" dirty="0" smtClean="0"/>
              <a:t>Principle of software engineering: do not write the same code multiple times (easy to make mistakes).</a:t>
            </a:r>
          </a:p>
          <a:p>
            <a:r>
              <a:rPr lang="en-US" sz="2400" dirty="0" smtClean="0"/>
              <a:t>Can we avoid writing this code multiple times?</a:t>
            </a:r>
          </a:p>
          <a:p>
            <a:r>
              <a:rPr lang="en-US" sz="2400" dirty="0" smtClean="0"/>
              <a:t>Yes, if we create a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/>
              <a:t> </a:t>
            </a:r>
            <a:r>
              <a:rPr lang="en-US" sz="2400" dirty="0" smtClean="0"/>
              <a:t>that has the </a:t>
            </a:r>
            <a:r>
              <a:rPr lang="en-US" sz="2400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attribute and the getter/setter methods. The two classes will </a:t>
            </a:r>
            <a:r>
              <a:rPr lang="en-US" sz="2400" dirty="0" smtClean="0">
                <a:solidFill>
                  <a:srgbClr val="FF0000"/>
                </a:solidFill>
              </a:rPr>
              <a:t>inherit</a:t>
            </a:r>
            <a:r>
              <a:rPr lang="en-US" sz="2400" dirty="0" smtClean="0"/>
              <a:t> from the new class.</a:t>
            </a:r>
          </a:p>
          <a:p>
            <a:r>
              <a:rPr lang="en-US" sz="2400" dirty="0" smtClean="0"/>
              <a:t>When we inherit from a class, we inherit all its public methods.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4051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264075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Address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name, Address address){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address;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 +" lives at "+address;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Object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Note that the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method returns an object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of type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64852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Address{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Address(){}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Address(String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number+" "+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number){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35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1371"/>
            <a:ext cx="926407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CloneTest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throws Exception{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Address("Main",123);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c1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("Superwoman", address);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c2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c1.clone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address.changeAddress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("Main", 235);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//address will be changed for both fictional characters!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395288"/>
            <a:ext cx="9020175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3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Using the </a:t>
            </a:r>
            <a:r>
              <a:rPr lang="en-US" dirty="0" smtClean="0">
                <a:solidFill>
                  <a:srgbClr val="FF0000"/>
                </a:solidFill>
              </a:rPr>
              <a:t>clone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Java asks us to jump through </a:t>
            </a:r>
            <a:r>
              <a:rPr lang="en-US" sz="2400" dirty="0" smtClean="0">
                <a:solidFill>
                  <a:srgbClr val="FF0000"/>
                </a:solidFill>
              </a:rPr>
              <a:t>three hoops</a:t>
            </a:r>
            <a:r>
              <a:rPr lang="en-US" sz="2400" dirty="0" smtClean="0"/>
              <a:t> when using the </a:t>
            </a:r>
            <a:r>
              <a:rPr lang="en-US" sz="2400" dirty="0" smtClean="0">
                <a:solidFill>
                  <a:srgbClr val="0070C0"/>
                </a:solidFill>
              </a:rPr>
              <a:t>clone </a:t>
            </a:r>
            <a:r>
              <a:rPr lang="en-US" sz="2400" dirty="0" smtClean="0"/>
              <a:t>method: override the method as </a:t>
            </a:r>
            <a:r>
              <a:rPr lang="en-US" sz="2400" dirty="0" smtClean="0">
                <a:solidFill>
                  <a:srgbClr val="0070C0"/>
                </a:solidFill>
              </a:rPr>
              <a:t>public</a:t>
            </a:r>
            <a:r>
              <a:rPr lang="en-US" sz="2400" dirty="0" smtClean="0"/>
              <a:t>, implement the </a:t>
            </a:r>
            <a:r>
              <a:rPr lang="en-US" sz="2400" dirty="0" err="1" smtClean="0">
                <a:solidFill>
                  <a:srgbClr val="0070C0"/>
                </a:solidFill>
              </a:rPr>
              <a:t>Clonable</a:t>
            </a:r>
            <a:r>
              <a:rPr lang="en-US" sz="2400" dirty="0" smtClean="0"/>
              <a:t> interface, and handle an exception. </a:t>
            </a:r>
          </a:p>
          <a:p>
            <a:r>
              <a:rPr lang="en-US" sz="2400" dirty="0" smtClean="0"/>
              <a:t>By doing these tasks, we tell Java that we understand the </a:t>
            </a:r>
            <a:r>
              <a:rPr lang="en-US" sz="2400" dirty="0" smtClean="0">
                <a:solidFill>
                  <a:srgbClr val="FF0000"/>
                </a:solidFill>
              </a:rPr>
              <a:t>dangers of cloning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In particular, the default </a:t>
            </a:r>
            <a:r>
              <a:rPr lang="en-US" sz="2400" dirty="0" smtClean="0">
                <a:solidFill>
                  <a:srgbClr val="0070C0"/>
                </a:solidFill>
              </a:rPr>
              <a:t>clone</a:t>
            </a:r>
            <a:r>
              <a:rPr lang="en-US" sz="2400" dirty="0" smtClean="0"/>
              <a:t> method does not copy inner object, it just copies their addresses.</a:t>
            </a:r>
          </a:p>
          <a:p>
            <a:r>
              <a:rPr lang="en-US" sz="2400" dirty="0" smtClean="0"/>
              <a:t>Therefore, when we clone an object with inner objects, we need to </a:t>
            </a:r>
            <a:r>
              <a:rPr lang="en-US" sz="2400" dirty="0" smtClean="0">
                <a:solidFill>
                  <a:srgbClr val="FF0000"/>
                </a:solidFill>
              </a:rPr>
              <a:t>pay attention to the inner objects </a:t>
            </a:r>
            <a:r>
              <a:rPr lang="en-US" sz="2400" dirty="0" smtClean="0"/>
              <a:t>and clone them explicitly.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04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Correct Implementation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10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Address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clone() throws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result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result.address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(Address)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address.clone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23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443" y="21771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Address implements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Address()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Address(String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number + " "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Object clone() throws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Address result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(Address)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result.streetName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new String(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streetName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6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Deep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Shallow Copy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Deep copy </a:t>
            </a:r>
            <a:r>
              <a:rPr lang="en-US" sz="2400" dirty="0" smtClean="0"/>
              <a:t>means to copy the object and the inner objects. This is the correct way to copy an object.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Shallow copy </a:t>
            </a:r>
            <a:r>
              <a:rPr lang="en-US" sz="2400" dirty="0" smtClean="0"/>
              <a:t>means to copy the object and only the addresses of the inner objects.</a:t>
            </a:r>
          </a:p>
          <a:p>
            <a:r>
              <a:rPr lang="en-US" sz="2400" dirty="0" smtClean="0"/>
              <a:t>Problem with shallow copy is that a change of the state of an inner object will affect multiple outer objects.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Deep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Shallow Comparison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Shallow comparison </a:t>
            </a:r>
            <a:r>
              <a:rPr lang="en-US" sz="2400" dirty="0" smtClean="0"/>
              <a:t>is when we compare the addresses of two objects (i.e., are the objects the same). We can use </a:t>
            </a:r>
            <a:r>
              <a:rPr lang="en-US" sz="2400" dirty="0" smtClean="0">
                <a:solidFill>
                  <a:srgbClr val="0070C0"/>
                </a:solidFill>
              </a:rPr>
              <a:t>==</a:t>
            </a:r>
            <a:r>
              <a:rPr lang="en-US" sz="2400" dirty="0" smtClean="0"/>
              <a:t> to perform shallow comparison.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Deep comparison </a:t>
            </a:r>
            <a:r>
              <a:rPr lang="en-US" sz="2400" dirty="0" smtClean="0"/>
              <a:t>is when we compare the content of two objects. We need to override the </a:t>
            </a:r>
            <a:r>
              <a:rPr lang="en-US" sz="2400" dirty="0" smtClean="0">
                <a:solidFill>
                  <a:srgbClr val="0070C0"/>
                </a:solidFill>
              </a:rPr>
              <a:t>equals</a:t>
            </a:r>
            <a:r>
              <a:rPr lang="en-US" sz="2400" dirty="0" smtClean="0"/>
              <a:t> method from the class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. The original method does only shallow comparison (i.e., it compares the addresses of the objects).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equals</a:t>
            </a:r>
            <a:r>
              <a:rPr lang="en-US" sz="2400" dirty="0" smtClean="0"/>
              <a:t> method takes as input an object of type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3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702" y="3200400"/>
            <a:ext cx="89562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equals(Object other){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other.getClass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()!=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)other).name);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710963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Superhero s1 = new Superhero("Superman",5,5);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Superhero s2 = new Superhero("Superman",5,5);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if(s1.equals(s2)){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4035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803296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this.name =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name;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Villain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evilPower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narcissism;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5799"/>
            <a:ext cx="9110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Superhero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FictionalCharacter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respect;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equals(Object other){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if(!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(other)){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== ((Superhero)other).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goodPower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respect == ((Superhero)other).respect);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83927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Both the </a:t>
            </a:r>
            <a:r>
              <a:rPr lang="en-US" sz="2400" dirty="0" smtClean="0">
                <a:solidFill>
                  <a:srgbClr val="0070C0"/>
                </a:solidFill>
              </a:rPr>
              <a:t>clone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equals</a:t>
            </a:r>
            <a:r>
              <a:rPr lang="en-US" sz="2400" dirty="0" smtClean="0"/>
              <a:t> method are defined in the class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We showed how to override them.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However, we need to override the original methods, that is, we</a:t>
            </a:r>
          </a:p>
          <a:p>
            <a:r>
              <a:rPr lang="en-US" sz="2400" dirty="0" smtClean="0"/>
              <a:t>need methods that work with objects of type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60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Inheritance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Composition</a:t>
            </a:r>
            <a:r>
              <a:rPr lang="en-US" sz="2400" dirty="0" smtClean="0"/>
              <a:t> are similar. However, different syntax is used. Inheritance supports exactly one super class. The third difference is that class composition does not support dynamic binding.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Dynamic binding </a:t>
            </a:r>
            <a:r>
              <a:rPr lang="en-US" sz="2400" dirty="0" smtClean="0"/>
              <a:t>means that the </a:t>
            </a:r>
            <a:r>
              <a:rPr lang="en-US" sz="2400" dirty="0" smtClean="0">
                <a:solidFill>
                  <a:srgbClr val="FF0000"/>
                </a:solidFill>
              </a:rPr>
              <a:t>runtime type </a:t>
            </a:r>
            <a:r>
              <a:rPr lang="en-US" sz="2400" dirty="0" smtClean="0"/>
              <a:t>of an object is considered when an instance method is called. If the method cannot be found in this class, Java searches for it in the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 until it finds it.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deep</a:t>
            </a:r>
            <a:r>
              <a:rPr lang="en-US" sz="2400" dirty="0" smtClean="0"/>
              <a:t> and not shallow </a:t>
            </a:r>
            <a:r>
              <a:rPr lang="en-US" sz="2400" dirty="0" smtClean="0">
                <a:solidFill>
                  <a:srgbClr val="FF0000"/>
                </a:solidFill>
              </a:rPr>
              <a:t>copy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comparison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Object</a:t>
            </a:r>
            <a:r>
              <a:rPr lang="en-US" sz="2400" dirty="0" smtClean="0"/>
              <a:t> class has the methods </a:t>
            </a:r>
            <a:r>
              <a:rPr lang="en-US" sz="2400" dirty="0" smtClean="0">
                <a:solidFill>
                  <a:srgbClr val="FF0000"/>
                </a:solidFill>
              </a:rPr>
              <a:t>clone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equals</a:t>
            </a:r>
            <a:r>
              <a:rPr lang="en-US" sz="2400" dirty="0" smtClean="0"/>
              <a:t>. They need to be overridden before they can be used.</a:t>
            </a:r>
          </a:p>
        </p:txBody>
      </p:sp>
    </p:spTree>
    <p:extLst>
      <p:ext uri="{BB962C8B-B14F-4D97-AF65-F5344CB8AC3E}">
        <p14:creationId xmlns:p14="http://schemas.microsoft.com/office/powerpoint/2010/main" val="29915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Example </a:t>
            </a:r>
            <a:r>
              <a:rPr lang="en-US" sz="2800" dirty="0" smtClean="0">
                <a:solidFill>
                  <a:srgbClr val="FF0000"/>
                </a:solidFill>
              </a:rPr>
              <a:t>Unified Modeling Language (UML) </a:t>
            </a:r>
            <a:r>
              <a:rPr lang="en-US" sz="2800" dirty="0" smtClean="0">
                <a:solidFill>
                  <a:srgbClr val="0070C0"/>
                </a:solidFill>
              </a:rPr>
              <a:t>Diagram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92827"/>
            <a:ext cx="5791200" cy="48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8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Super Object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536406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we inherit from a class, we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must create an object of the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. This object </a:t>
            </a:r>
            <a:r>
              <a:rPr lang="en-US" sz="2400" dirty="0" smtClean="0">
                <a:solidFill>
                  <a:srgbClr val="FF0000"/>
                </a:solidFill>
              </a:rPr>
              <a:t>always exists</a:t>
            </a:r>
            <a:r>
              <a:rPr lang="en-US" sz="2400" dirty="0" smtClean="0"/>
              <a:t> (different from composition).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4191000" cy="3653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Composition vs. Inheritance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class composition, there are 0 or more inner objects. In class inheritance, there is </a:t>
            </a:r>
            <a:r>
              <a:rPr lang="en-US" sz="2400" dirty="0" smtClean="0">
                <a:solidFill>
                  <a:srgbClr val="FF0000"/>
                </a:solidFill>
              </a:rPr>
              <a:t>exactly one inner object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Different syntax: Inheritance uses the </a:t>
            </a:r>
            <a:r>
              <a:rPr lang="en-US" sz="2400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/>
              <a:t> keyword. Composition, on the other hand, involves creating an object inside a class.</a:t>
            </a:r>
          </a:p>
          <a:p>
            <a:r>
              <a:rPr lang="en-US" sz="2400" dirty="0" smtClean="0"/>
              <a:t>As we will see later, polymorphism and dynamic binding does not apply to class composition.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87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4596</Words>
  <Application>Microsoft Office PowerPoint</Application>
  <PresentationFormat>On-screen Show (4:3)</PresentationFormat>
  <Paragraphs>678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Classes Revisited</vt:lpstr>
      <vt:lpstr>Overview</vt:lpstr>
      <vt:lpstr>Class Containment</vt:lpstr>
      <vt:lpstr>Class Inheritance</vt:lpstr>
      <vt:lpstr>Comparing the Classes</vt:lpstr>
      <vt:lpstr>PowerPoint Presentation</vt:lpstr>
      <vt:lpstr>Example Unified Modeling Language (UML) Diagram</vt:lpstr>
      <vt:lpstr>Super Object</vt:lpstr>
      <vt:lpstr>Composition vs. Inheritance</vt:lpstr>
      <vt:lpstr>Accessing The Super Object</vt:lpstr>
      <vt:lpstr>Multiple Inheritance</vt:lpstr>
      <vt:lpstr>Implementing Multiple Inheritance Through Composition</vt:lpstr>
      <vt:lpstr>The FictionalCharacter Class</vt:lpstr>
      <vt:lpstr>The Superhero Class (poor design)</vt:lpstr>
      <vt:lpstr>The Superhero Class (better design)</vt:lpstr>
      <vt:lpstr>Abstract Classes and Methods</vt:lpstr>
      <vt:lpstr>Example Abstract Class</vt:lpstr>
      <vt:lpstr>Example Abstract Method</vt:lpstr>
      <vt:lpstr>Overriding Abstract Methods</vt:lpstr>
      <vt:lpstr>PowerPoint Presentation</vt:lpstr>
      <vt:lpstr>The Main Class</vt:lpstr>
      <vt:lpstr>Auto-casting</vt:lpstr>
      <vt:lpstr>Explicit Casting</vt:lpstr>
      <vt:lpstr>Polymorphism</vt:lpstr>
      <vt:lpstr>Dynamic Binding</vt:lpstr>
      <vt:lpstr>PowerPoint Presentation</vt:lpstr>
      <vt:lpstr>PowerPoint Presentation</vt:lpstr>
      <vt:lpstr>PowerPoint Presentation</vt:lpstr>
      <vt:lpstr>The Object Class</vt:lpstr>
      <vt:lpstr>Interfaces</vt:lpstr>
      <vt:lpstr>The compareTo Method</vt:lpstr>
      <vt:lpstr>PowerPoint Presentation</vt:lpstr>
      <vt:lpstr>PowerPoint Presentation</vt:lpstr>
      <vt:lpstr>Inheritance Hierarchy</vt:lpstr>
      <vt:lpstr>Alternative for the compareTo Method</vt:lpstr>
      <vt:lpstr>New Version of FaceOff Class</vt:lpstr>
      <vt:lpstr>Java Methods for Sorting</vt:lpstr>
      <vt:lpstr>Public Classes (review)</vt:lpstr>
      <vt:lpstr>Access Modifiers for Methods/Variables</vt:lpstr>
      <vt:lpstr>Overriding a Method</vt:lpstr>
      <vt:lpstr>Assigning Access Privileges</vt:lpstr>
      <vt:lpstr>PowerPoint Presentation</vt:lpstr>
      <vt:lpstr>The final Keyword</vt:lpstr>
      <vt:lpstr>Static Methods and Polymorphism</vt:lpstr>
      <vt:lpstr>PowerPoint Presentation</vt:lpstr>
      <vt:lpstr>PowerPoint Presentation</vt:lpstr>
      <vt:lpstr>Explicit Type Checking</vt:lpstr>
      <vt:lpstr>The getClass Method</vt:lpstr>
      <vt:lpstr>Cloning Objects</vt:lpstr>
      <vt:lpstr>PowerPoint Presentation</vt:lpstr>
      <vt:lpstr>PowerPoint Presentation</vt:lpstr>
      <vt:lpstr>PowerPoint Presentation</vt:lpstr>
      <vt:lpstr>PowerPoint Presentation</vt:lpstr>
      <vt:lpstr>Using the clone Method</vt:lpstr>
      <vt:lpstr>Correct Implementation</vt:lpstr>
      <vt:lpstr>PowerPoint Presentation</vt:lpstr>
      <vt:lpstr>Deep vs Shallow Copy</vt:lpstr>
      <vt:lpstr>Deep vs Shallow Comparison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Revisited</dc:title>
  <dc:creator>lubo</dc:creator>
  <cp:lastModifiedBy>lubo</cp:lastModifiedBy>
  <cp:revision>70</cp:revision>
  <dcterms:created xsi:type="dcterms:W3CDTF">2006-08-16T00:00:00Z</dcterms:created>
  <dcterms:modified xsi:type="dcterms:W3CDTF">2014-02-11T20:13:11Z</dcterms:modified>
</cp:coreProperties>
</file>