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Fun with Swing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66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BreakoutFrame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03296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super();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600;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488;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LOCATION_X = 50;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LOCATION_Y = 100;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setLocation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(LOCATION_X, LOCATION_Y);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(WIDTH, HEIGHT);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setResizable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(false);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782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setDefaultCloseOperation</a:t>
            </a:r>
            <a:r>
              <a:rPr lang="en-US" sz="3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Method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Tells Java what to do when the window is closed using the X in the top right corner.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JFrame.EXIT_ON_CLOSE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the program exits.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JFrame.DISPOSE_ON_CLOSE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the window is disposed, but the program continues to execute.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JFrame.HIDE_ON_CLOSE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the window is </a:t>
            </a:r>
            <a:r>
              <a:rPr lang="en-US" sz="2400" dirty="0" smtClean="0">
                <a:cs typeface="Courier New" pitchFamily="49" charset="0"/>
              </a:rPr>
              <a:t>made invisible. The program continues to execute, and the window can be made visible by calling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(true)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JFrame.DO_NOTHING_ON_CLOSE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The window is not closed and the program does not terminate.</a:t>
            </a:r>
            <a:endParaRPr lang="en-US" sz="2400" dirty="0">
              <a:cs typeface="Courier New" pitchFamily="49" charset="0"/>
            </a:endParaRPr>
          </a:p>
          <a:p>
            <a:endParaRPr lang="en-US" sz="2400" dirty="0">
              <a:cs typeface="Courier New" pitchFamily="49" charset="0"/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983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Screen Architecture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399"/>
            <a:ext cx="7391400" cy="520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771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Windows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setLocation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x,y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: specifies the top left corner of the window in pixels.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setSize</a:t>
            </a:r>
            <a:r>
              <a:rPr lang="en-US" sz="2400" dirty="0" smtClean="0">
                <a:solidFill>
                  <a:srgbClr val="FF0000"/>
                </a:solidFill>
              </a:rPr>
              <a:t>(width, height)</a:t>
            </a:r>
            <a:r>
              <a:rPr lang="en-US" sz="2400" dirty="0" smtClean="0"/>
              <a:t>: the size of the window in pixels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setResizable</a:t>
            </a:r>
            <a:r>
              <a:rPr lang="en-US" sz="2400" dirty="0" smtClean="0">
                <a:solidFill>
                  <a:srgbClr val="FF0000"/>
                </a:solidFill>
              </a:rPr>
              <a:t>(false)</a:t>
            </a:r>
            <a:r>
              <a:rPr lang="en-US" sz="2400" dirty="0" smtClean="0"/>
              <a:t>: makes the window non resizable.</a:t>
            </a:r>
          </a:p>
          <a:p>
            <a:r>
              <a:rPr lang="en-US" sz="2400" dirty="0" smtClean="0"/>
              <a:t>How to determine current </a:t>
            </a:r>
            <a:r>
              <a:rPr lang="en-US" sz="2400" dirty="0" smtClean="0">
                <a:solidFill>
                  <a:srgbClr val="FF0000"/>
                </a:solidFill>
              </a:rPr>
              <a:t>screen resolution</a:t>
            </a:r>
            <a:r>
              <a:rPr lang="en-US" sz="2400" dirty="0" smtClean="0"/>
              <a:t>? (</a:t>
            </a:r>
            <a:r>
              <a:rPr lang="en-US" sz="2400" dirty="0"/>
              <a:t>typical resolution: 1366 x</a:t>
            </a:r>
            <a:r>
              <a:rPr lang="en-US" sz="2400" dirty="0" smtClean="0"/>
              <a:t>768)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95629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Dimension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scrnsize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Toolkit.getDefaultToolkit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().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getScreenSize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("The height in pixels is: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"+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scrnsize.height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("The width in pixels is: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"+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scrnsize.width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23202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What if I want to draw in the window?</a:t>
            </a:r>
            <a:endParaRPr lang="en-CA" sz="3200" dirty="0" smtClean="0">
              <a:solidFill>
                <a:srgbClr val="0070C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Define an object from a class that inherits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400" dirty="0"/>
              <a:t>.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Add the object in the window (e.g. in the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err="1" smtClean="0">
                <a:solidFill>
                  <a:srgbClr val="0070C0"/>
                </a:solidFill>
              </a:rPr>
              <a:t>JPanel</a:t>
            </a:r>
            <a:r>
              <a:rPr lang="en-US" sz="2400" dirty="0" smtClean="0"/>
              <a:t> has a method:</a:t>
            </a:r>
          </a:p>
          <a:p>
            <a:pPr lvl="1" eaLnBrk="1" hangingPunct="1"/>
            <a:r>
              <a:rPr lang="en-US" sz="2400" dirty="0" smtClean="0"/>
              <a:t>void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</a:rPr>
              <a:t>paintComponent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</a:rPr>
              <a:t>(Graphics g)</a:t>
            </a:r>
            <a:r>
              <a:rPr lang="en-US" sz="2400" dirty="0" smtClean="0"/>
              <a:t> - executed whenever the content of the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400" dirty="0" smtClean="0"/>
              <a:t> needs to be repainted.</a:t>
            </a:r>
          </a:p>
          <a:p>
            <a:pPr eaLnBrk="1" hangingPunct="1"/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JPanel</a:t>
            </a:r>
            <a:r>
              <a:rPr lang="en-US" sz="2400" dirty="0" smtClean="0"/>
              <a:t> object has the following </a:t>
            </a:r>
            <a:r>
              <a:rPr lang="en-US" sz="2400" i="1" dirty="0" smtClean="0"/>
              <a:t>nice</a:t>
            </a:r>
            <a:r>
              <a:rPr lang="en-US" sz="2400" dirty="0" smtClean="0"/>
              <a:t> properties:</a:t>
            </a:r>
          </a:p>
          <a:p>
            <a:pPr lvl="1" eaLnBrk="1" hangingPunct="1"/>
            <a:r>
              <a:rPr lang="en-US" sz="2400" dirty="0" smtClean="0"/>
              <a:t>you can draw on it and</a:t>
            </a:r>
          </a:p>
          <a:p>
            <a:pPr lvl="1" eaLnBrk="1" hangingPunct="1"/>
            <a:r>
              <a:rPr lang="en-US" sz="2400" dirty="0" smtClean="0"/>
              <a:t>it is a container: i.e., you can insert in it: buttons, labels, scrollbars, other panels, etc.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9903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More on the </a:t>
            </a:r>
            <a:r>
              <a:rPr lang="en-US" sz="3600" dirty="0" err="1" smtClean="0">
                <a:solidFill>
                  <a:srgbClr val="FF0000"/>
                </a:solidFill>
              </a:rPr>
              <a:t>paintComponent</a:t>
            </a:r>
            <a:r>
              <a:rPr lang="en-US" sz="3600" dirty="0" smtClean="0">
                <a:solidFill>
                  <a:srgbClr val="0070C0"/>
                </a:solidFill>
              </a:rPr>
              <a:t> Method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Defined in the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400" dirty="0" smtClean="0"/>
              <a:t> class, can be </a:t>
            </a:r>
            <a:r>
              <a:rPr lang="en-US" sz="2400" dirty="0" err="1" smtClean="0"/>
              <a:t>overriden</a:t>
            </a:r>
            <a:r>
              <a:rPr lang="en-US" sz="2400" dirty="0" smtClean="0"/>
              <a:t>. </a:t>
            </a:r>
          </a:p>
          <a:p>
            <a:pPr>
              <a:defRPr/>
            </a:pPr>
            <a:r>
              <a:rPr lang="en-US" sz="2400" dirty="0" smtClean="0"/>
              <a:t>When overriding it, start by calling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(g)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400" dirty="0" smtClean="0">
                <a:latin typeface="+mj-lt"/>
                <a:cs typeface="Courier New" pitchFamily="49" charset="0"/>
              </a:rPr>
              <a:t>This creates a blank window you can draw on.</a:t>
            </a:r>
          </a:p>
          <a:p>
            <a:pPr>
              <a:defRPr/>
            </a:pPr>
            <a:r>
              <a:rPr lang="en-US" sz="2400" dirty="0" smtClean="0"/>
              <a:t>The method is called whenever the window needs to be redisplayed.</a:t>
            </a:r>
          </a:p>
          <a:p>
            <a:pPr>
              <a:defRPr/>
            </a:pPr>
            <a:r>
              <a:rPr lang="en-US" sz="2400" dirty="0" smtClean="0"/>
              <a:t>The method can be explicitly called by calling the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repaint() </a:t>
            </a:r>
            <a:r>
              <a:rPr lang="en-US" sz="2400" dirty="0" smtClean="0"/>
              <a:t>method on the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object.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NEVER call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paintComponet</a:t>
            </a:r>
            <a:r>
              <a:rPr lang="en-US" sz="2400" dirty="0" smtClean="0">
                <a:solidFill>
                  <a:srgbClr val="0070C0"/>
                </a:solidFill>
              </a:rPr>
              <a:t>()</a:t>
            </a:r>
            <a:r>
              <a:rPr lang="en-US" sz="2400" dirty="0" smtClean="0">
                <a:solidFill>
                  <a:srgbClr val="FF0000"/>
                </a:solidFill>
              </a:rPr>
              <a:t> method directly.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5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Common Misuse of </a:t>
            </a:r>
            <a:r>
              <a:rPr lang="en-US" dirty="0" err="1" smtClean="0">
                <a:solidFill>
                  <a:srgbClr val="FF0000"/>
                </a:solidFill>
              </a:rPr>
              <a:t>paintComponent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Novice programs often generate data (for example,  creating random data) in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method.</a:t>
            </a:r>
          </a:p>
          <a:p>
            <a:r>
              <a:rPr lang="en-US" sz="2400" dirty="0" smtClean="0"/>
              <a:t>This is the wrong approach.</a:t>
            </a:r>
          </a:p>
          <a:p>
            <a:r>
              <a:rPr lang="en-US" sz="2400" dirty="0" smtClean="0"/>
              <a:t>The result is that the content of the window will change every time it is resized (i.e.,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is called).</a:t>
            </a:r>
          </a:p>
          <a:p>
            <a:r>
              <a:rPr lang="en-US" sz="2400" dirty="0" smtClean="0"/>
              <a:t>Correct approach is to use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/>
              <a:t> method only to display the data. The actual data is created and modified somewhere else, usually in the other methods of the panel class.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1802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Changing the </a:t>
            </a:r>
            <a:r>
              <a:rPr lang="en-US" dirty="0" err="1" smtClean="0">
                <a:solidFill>
                  <a:srgbClr val="FF0000"/>
                </a:solidFill>
              </a:rPr>
              <a:t>BreakoutFrame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1096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JFrame{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panel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add(panel);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419600"/>
            <a:ext cx="83955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add</a:t>
            </a:r>
            <a:r>
              <a:rPr lang="en-US" sz="2400" dirty="0" smtClean="0"/>
              <a:t> method adds the panel to the window.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For now, we will add a single panel to a window (read about </a:t>
            </a:r>
          </a:p>
          <a:p>
            <a:r>
              <a:rPr lang="en-US" sz="2400" dirty="0" smtClean="0"/>
              <a:t>multiple</a:t>
            </a:r>
            <a:r>
              <a:rPr lang="en-US" sz="2400" dirty="0"/>
              <a:t> </a:t>
            </a:r>
            <a:r>
              <a:rPr lang="en-US" sz="2400" dirty="0" smtClean="0"/>
              <a:t>panels in Chapter 12).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If we try to add multiple panels, then only the last panel will be </a:t>
            </a:r>
          </a:p>
          <a:p>
            <a:r>
              <a:rPr lang="en-US" sz="2400" dirty="0" smtClean="0"/>
              <a:t>displayed.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018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467"/>
            <a:ext cx="9417963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NUM_BRICK_ROWS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NUM_BRICK_COLUMNS = 30;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Ball(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&lt;Brick&gt; bricks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Paddle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Paddle(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Color.BLUE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Player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Player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BreakoutPanel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0; row &lt; NUM_BRICK_ROWS; row++)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 = 0; col &lt; NUM_BRICK_COLUMNS; col++)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bricks.add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(new Brick(row, col,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Color((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256),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256),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()*256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getBackground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().equals(color))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7924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91101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Graphics2D g2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Font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Font("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SansSerif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Font.BOLD+Font.ITALIC,40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setFont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Color.RED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Rectangle2D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myFont.getStringBounds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g2.getFontRenderContext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g2.drawString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()/2 -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textBox.getWidth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2),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textBox.getHeight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0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Swing vs. AWT</a:t>
            </a:r>
          </a:p>
          <a:p>
            <a:r>
              <a:rPr lang="en-US" sz="2400" dirty="0" smtClean="0"/>
              <a:t>Creating windows and panels.</a:t>
            </a:r>
          </a:p>
          <a:p>
            <a:r>
              <a:rPr lang="en-US" sz="2400" dirty="0" smtClean="0"/>
              <a:t>Displaying formatted text in panels.</a:t>
            </a:r>
          </a:p>
          <a:p>
            <a:r>
              <a:rPr lang="en-US" sz="2400" dirty="0" smtClean="0"/>
              <a:t>Drawing graphics (lines, circles, etc.) in panels.</a:t>
            </a:r>
          </a:p>
          <a:p>
            <a:r>
              <a:rPr lang="en-US" sz="2400" dirty="0" smtClean="0"/>
              <a:t>Displaying images (e.g., gif files) in panels.</a:t>
            </a:r>
          </a:p>
          <a:p>
            <a:r>
              <a:rPr lang="en-US" sz="2400" dirty="0" smtClean="0"/>
              <a:t>Using colors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0111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649408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paintComponent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(Graphics g)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super.paintComponent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Graphics2D g2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(Graphics2D)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g;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bricks.size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== 0)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WIN!", 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showMessage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("GAME OVER!", 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ball.draw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paddle.draw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(Brick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bricks)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player.draw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(g2);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6358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paintComponent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Calls </a:t>
            </a:r>
            <a:r>
              <a:rPr lang="en-US" sz="2400" dirty="0" err="1" smtClean="0">
                <a:solidFill>
                  <a:srgbClr val="0070C0"/>
                </a:solidFill>
              </a:rPr>
              <a:t>super.paintComponent</a:t>
            </a:r>
            <a:r>
              <a:rPr lang="en-US" sz="2400" dirty="0" smtClean="0">
                <a:solidFill>
                  <a:srgbClr val="0070C0"/>
                </a:solidFill>
              </a:rPr>
              <a:t>(g)</a:t>
            </a:r>
            <a:r>
              <a:rPr lang="en-US" sz="2400" dirty="0" smtClean="0"/>
              <a:t>. This clears the painting area.</a:t>
            </a:r>
          </a:p>
          <a:p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Graphics2D </a:t>
            </a:r>
            <a:r>
              <a:rPr lang="en-US" sz="2400" dirty="0">
                <a:solidFill>
                  <a:srgbClr val="0070C0"/>
                </a:solidFill>
                <a:cs typeface="Courier New" pitchFamily="49" charset="0"/>
              </a:rPr>
              <a:t>g2 = (Graphics2D) g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; </a:t>
            </a:r>
            <a:r>
              <a:rPr lang="en-US" sz="2400" dirty="0" smtClean="0">
                <a:cs typeface="Courier New" pitchFamily="49" charset="0"/>
              </a:rPr>
              <a:t>Created a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2D brush</a:t>
            </a:r>
            <a:r>
              <a:rPr lang="en-US" sz="2400" dirty="0" smtClean="0">
                <a:cs typeface="Courier New" pitchFamily="49" charset="0"/>
              </a:rPr>
              <a:t>. We will use a 2D brush for drawing.</a:t>
            </a:r>
          </a:p>
          <a:p>
            <a:r>
              <a:rPr lang="en-US" sz="2400" dirty="0" smtClean="0">
                <a:cs typeface="Courier New" pitchFamily="49" charset="0"/>
              </a:rPr>
              <a:t>If there are no bricks, then we display the message YOU WIN.</a:t>
            </a:r>
          </a:p>
          <a:p>
            <a:r>
              <a:rPr lang="en-US" sz="2400" dirty="0" smtClean="0">
                <a:cs typeface="Courier New" pitchFamily="49" charset="0"/>
              </a:rPr>
              <a:t>If the player is dead, that is, they have exhausted all their lives, then we print the message GAME OVER.</a:t>
            </a:r>
          </a:p>
          <a:p>
            <a:r>
              <a:rPr lang="en-US" sz="2400" dirty="0" smtClean="0">
                <a:cs typeface="Courier New" pitchFamily="49" charset="0"/>
              </a:rPr>
              <a:t>Otherwise, we draw the ball, bricks, paddle, and icons for lives.</a:t>
            </a:r>
          </a:p>
          <a:p>
            <a:r>
              <a:rPr lang="en-US" sz="2400" dirty="0" smtClean="0">
                <a:cs typeface="Courier New" pitchFamily="49" charset="0"/>
              </a:rPr>
              <a:t>Note that the draw methods need a 2D brush as input.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881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Fonts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can create a </a:t>
            </a:r>
            <a:r>
              <a:rPr lang="en-US" sz="2400" dirty="0" smtClean="0">
                <a:solidFill>
                  <a:srgbClr val="0070C0"/>
                </a:solidFill>
              </a:rPr>
              <a:t>Font</a:t>
            </a:r>
            <a:r>
              <a:rPr lang="en-US" sz="2400" dirty="0" smtClean="0"/>
              <a:t> object and use it for drawing text.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Font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myFont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Font("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SansSerif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Font.BOLD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Font.ITALIC,40); </a:t>
            </a:r>
            <a:r>
              <a:rPr lang="en-US" sz="2400" dirty="0" smtClean="0">
                <a:cs typeface="Courier New" pitchFamily="49" charset="0"/>
              </a:rPr>
              <a:t>Specifies font name, mask, and point size.</a:t>
            </a:r>
          </a:p>
          <a:p>
            <a:r>
              <a:rPr lang="en-US" sz="2400" dirty="0" smtClean="0">
                <a:cs typeface="Courier New" pitchFamily="49" charset="0"/>
              </a:rPr>
              <a:t>Default fonts (always available):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SansSerif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Serif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Monospaced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Dialog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DialogInput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To get all font names that are installed with the Operating System: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fontNames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GraphicsEnvironment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getLocalGraphicsEnvironment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getAvailableFontFamilyNames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753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Font (cont'd)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Font.PLAIN</a:t>
            </a:r>
            <a:r>
              <a:rPr lang="en-US" sz="2400" dirty="0" smtClean="0">
                <a:solidFill>
                  <a:srgbClr val="0070C0"/>
                </a:solidFill>
              </a:rPr>
              <a:t> = 0000 </a:t>
            </a:r>
            <a:r>
              <a:rPr lang="en-US" sz="2400" dirty="0" smtClean="0"/>
              <a:t>(in binary numbers)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Font.BOLD</a:t>
            </a:r>
            <a:r>
              <a:rPr lang="en-US" sz="2400" dirty="0" smtClean="0">
                <a:solidFill>
                  <a:srgbClr val="0070C0"/>
                </a:solidFill>
              </a:rPr>
              <a:t>  = 0001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Font.ITALIC</a:t>
            </a:r>
            <a:r>
              <a:rPr lang="en-US" sz="2400" dirty="0" smtClean="0">
                <a:solidFill>
                  <a:srgbClr val="0070C0"/>
                </a:solidFill>
              </a:rPr>
              <a:t> = 0010</a:t>
            </a:r>
            <a:endParaRPr lang="en-US" sz="2400" dirty="0"/>
          </a:p>
          <a:p>
            <a:r>
              <a:rPr lang="en-US" sz="2400" dirty="0" smtClean="0"/>
              <a:t>By adding font masks, we can change text mask, e.g. font and italic.</a:t>
            </a:r>
          </a:p>
          <a:p>
            <a:r>
              <a:rPr lang="en-US" sz="2400" dirty="0" smtClean="0"/>
              <a:t>Of course, we should always use constant (e.g. FONT.BOLD) and never use the number 1. The reason is that the value of the constant may change in future Java implementations.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g2.setFont(font) </a:t>
            </a:r>
            <a:r>
              <a:rPr lang="en-US" sz="2400" dirty="0" smtClean="0"/>
              <a:t>changes the font of the brush.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516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g2.setColor(new Color(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 </a:t>
            </a:r>
            <a:r>
              <a:rPr lang="en-US" sz="2400" dirty="0" smtClean="0"/>
              <a:t>sets red, green and blue on scale: 0 to 255.</a:t>
            </a:r>
          </a:p>
          <a:p>
            <a:r>
              <a:rPr lang="en-US" sz="2400" dirty="0" smtClean="0"/>
              <a:t>We can think of every pixel having three guns: red, green and blue and we can set the intensity of each gun.</a:t>
            </a:r>
          </a:p>
          <a:p>
            <a:r>
              <a:rPr lang="en-US" sz="2400" dirty="0" smtClean="0"/>
              <a:t>Alternatively, </a:t>
            </a:r>
            <a:r>
              <a:rPr lang="en-US" sz="2400" dirty="0" smtClean="0">
                <a:solidFill>
                  <a:srgbClr val="0070C0"/>
                </a:solidFill>
              </a:rPr>
              <a:t>g2.setColor(</a:t>
            </a:r>
            <a:r>
              <a:rPr lang="en-US" sz="2400" dirty="0" err="1" smtClean="0">
                <a:solidFill>
                  <a:srgbClr val="0070C0"/>
                </a:solidFill>
              </a:rPr>
              <a:t>Color.RED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changes color to red.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setColor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changes the drawing color of the brush.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getBackground</a:t>
            </a:r>
            <a:r>
              <a:rPr lang="en-US" sz="2400" dirty="0" smtClean="0"/>
              <a:t> method returns the current background.</a:t>
            </a:r>
          </a:p>
          <a:p>
            <a:r>
              <a:rPr lang="en-US" sz="2400" dirty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setBackground</a:t>
            </a:r>
            <a:r>
              <a:rPr lang="en-US" sz="2400" dirty="0" smtClean="0"/>
              <a:t> </a:t>
            </a:r>
            <a:r>
              <a:rPr lang="en-US" sz="2400" dirty="0"/>
              <a:t>method </a:t>
            </a:r>
            <a:r>
              <a:rPr lang="en-US" sz="2400" dirty="0" smtClean="0"/>
              <a:t>changes the current background color.</a:t>
            </a:r>
            <a:endParaRPr lang="en-US" sz="2400" dirty="0"/>
          </a:p>
          <a:p>
            <a:r>
              <a:rPr lang="en-US" sz="2400" dirty="0" smtClean="0"/>
              <a:t>If we pick a random color for the brick and this is color is the same as the background color, then we make the brick red. This prevents creating </a:t>
            </a:r>
            <a:r>
              <a:rPr lang="en-US" sz="2400" i="1" dirty="0" smtClean="0"/>
              <a:t>invisible</a:t>
            </a:r>
            <a:r>
              <a:rPr lang="en-US" sz="2400" dirty="0" smtClean="0"/>
              <a:t> bricks.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627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Drawing a Rectangle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</a:rPr>
              <a:t>Rectangle2D r = new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Rectangle2D.Double(10.23,10.4,11.56,23.34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</a:rPr>
              <a:t>g2.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draw</a:t>
            </a:r>
            <a:r>
              <a:rPr lang="en-US" sz="2000" dirty="0" smtClean="0">
                <a:latin typeface="Courier New" pitchFamily="49" charset="0"/>
              </a:rPr>
              <a:t>(r); //draw the rectangle with no fill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</a:rPr>
              <a:t>g2.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fill</a:t>
            </a:r>
            <a:r>
              <a:rPr lang="en-US" sz="2000" dirty="0" smtClean="0">
                <a:latin typeface="Courier New" pitchFamily="49" charset="0"/>
              </a:rPr>
              <a:t>(r); //fills the rectangle with the current color of brush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Rectangle2D.Double </a:t>
            </a:r>
            <a:r>
              <a:rPr lang="en-US" sz="2400" dirty="0" smtClean="0"/>
              <a:t>(constructor takes </a:t>
            </a:r>
            <a:r>
              <a:rPr lang="en-US" sz="2400" dirty="0" smtClean="0">
                <a:solidFill>
                  <a:srgbClr val="FF0000"/>
                </a:solidFill>
              </a:rPr>
              <a:t>doubles</a:t>
            </a:r>
            <a:r>
              <a:rPr lang="en-US" sz="2400" dirty="0" smtClean="0"/>
              <a:t>) and </a:t>
            </a:r>
            <a:r>
              <a:rPr lang="en-US" sz="2400" dirty="0" smtClean="0">
                <a:solidFill>
                  <a:srgbClr val="0070C0"/>
                </a:solidFill>
              </a:rPr>
              <a:t>Rectangle2D.Float</a:t>
            </a:r>
            <a:r>
              <a:rPr lang="en-US" sz="2400" dirty="0" smtClean="0"/>
              <a:t> (constructor takes </a:t>
            </a:r>
            <a:r>
              <a:rPr lang="en-US" sz="2400" dirty="0" smtClean="0">
                <a:solidFill>
                  <a:srgbClr val="FF0000"/>
                </a:solidFill>
              </a:rPr>
              <a:t>floats</a:t>
            </a:r>
            <a:r>
              <a:rPr lang="en-US" sz="2400" dirty="0" smtClean="0"/>
              <a:t>) inherit from </a:t>
            </a:r>
            <a:r>
              <a:rPr lang="en-US" sz="2400" dirty="0" smtClean="0">
                <a:solidFill>
                  <a:srgbClr val="0070C0"/>
                </a:solidFill>
              </a:rPr>
              <a:t>Rectangle2D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Of course, drawings with non-integers coordinates cannot be displayed. Java creates an </a:t>
            </a:r>
            <a:r>
              <a:rPr lang="en-US" sz="2400" i="1" dirty="0" smtClean="0">
                <a:solidFill>
                  <a:srgbClr val="FF0000"/>
                </a:solidFill>
              </a:rPr>
              <a:t>optical illusion </a:t>
            </a:r>
            <a:r>
              <a:rPr lang="en-US" sz="2400" dirty="0" smtClean="0"/>
              <a:t>by setting neighboring pixels to appropriate colors.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parameters are: </a:t>
            </a:r>
            <a:r>
              <a:rPr lang="en-US" sz="2400" dirty="0">
                <a:solidFill>
                  <a:srgbClr val="FF0000"/>
                </a:solidFill>
              </a:rPr>
              <a:t>top left corner x coordinate, top left corner y coordinate, width, </a:t>
            </a:r>
            <a:r>
              <a:rPr lang="en-US" sz="2400" dirty="0" smtClean="0">
                <a:solidFill>
                  <a:srgbClr val="FF0000"/>
                </a:solidFill>
              </a:rPr>
              <a:t>and height.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8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Last Two Lines of </a:t>
            </a:r>
            <a:r>
              <a:rPr lang="en-US" sz="3600" dirty="0" err="1" smtClean="0">
                <a:solidFill>
                  <a:srgbClr val="FF0000"/>
                </a:solidFill>
              </a:rPr>
              <a:t>showMessage</a:t>
            </a:r>
            <a:r>
              <a:rPr lang="en-US" sz="3600" dirty="0" smtClean="0">
                <a:solidFill>
                  <a:srgbClr val="0070C0"/>
                </a:solidFill>
              </a:rPr>
              <a:t> Method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Rectangle2D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myFont.getStringBounds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                    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g2.getFontRenderContext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Gets the surrounding rectangle of displaying 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s </a:t>
            </a:r>
            <a:r>
              <a:rPr lang="en-US" sz="2400" dirty="0" smtClean="0">
                <a:cs typeface="Courier New" pitchFamily="49" charset="0"/>
              </a:rPr>
              <a:t>string  using the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g2</a:t>
            </a:r>
            <a:r>
              <a:rPr lang="en-US" sz="2400" dirty="0" smtClean="0">
                <a:cs typeface="Courier New" pitchFamily="49" charset="0"/>
              </a:rPr>
              <a:t> brush.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g2.drawString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()/2 -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textBox.getWidth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2),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/ 2 -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textBox.getHeight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>
                <a:cs typeface="Courier New" pitchFamily="49" charset="0"/>
              </a:rPr>
              <a:t>will get the width of the panel.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textBox.getWidth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dirty="0" smtClean="0">
                <a:cs typeface="Courier New" pitchFamily="49" charset="0"/>
              </a:rPr>
              <a:t>will get the width of the surrounding box of the string.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drawString</a:t>
            </a:r>
            <a:r>
              <a:rPr lang="en-US" sz="2400" dirty="0" smtClean="0">
                <a:cs typeface="Courier New" pitchFamily="49" charset="0"/>
              </a:rPr>
              <a:t> method draws the string. The first parameter is the string, while the next two are the coordinates of the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bottom left </a:t>
            </a:r>
            <a:r>
              <a:rPr lang="en-US" sz="2400" dirty="0" smtClean="0">
                <a:cs typeface="Courier New" pitchFamily="49" charset="0"/>
              </a:rPr>
              <a:t>corner of the string as integers.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94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Ball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START_X = 200;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START_Y = 400;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Ball(Color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x = START_X;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y = START_Y;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g2.setPaint(color);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Ellipse2D e = new Ellipse2D.Double(x, y, SIZE, SIZE);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g2.fill(e);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6693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Ball </a:t>
            </a:r>
            <a:r>
              <a:rPr lang="en-US" dirty="0" smtClean="0">
                <a:solidFill>
                  <a:srgbClr val="0070C0"/>
                </a:solidFill>
              </a:rPr>
              <a:t>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Ball</a:t>
            </a:r>
            <a:r>
              <a:rPr lang="en-US" sz="2400" dirty="0" smtClean="0"/>
              <a:t> class is responsible for drawing the ball.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Ellipse2D.Double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Ellipse2D.Float</a:t>
            </a:r>
            <a:r>
              <a:rPr lang="en-US" sz="2400" dirty="0" smtClean="0"/>
              <a:t> inherit from </a:t>
            </a:r>
            <a:r>
              <a:rPr lang="en-US" sz="2400" dirty="0" smtClean="0">
                <a:solidFill>
                  <a:srgbClr val="0070C0"/>
                </a:solidFill>
              </a:rPr>
              <a:t>Ellipse2D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Parameters are the surrounding rectangle (</a:t>
            </a:r>
            <a:r>
              <a:rPr lang="en-US" sz="2400" dirty="0" smtClean="0">
                <a:solidFill>
                  <a:srgbClr val="FF0000"/>
                </a:solidFill>
              </a:rPr>
              <a:t>top left corner x, top left corner y, width, and height</a:t>
            </a:r>
            <a:r>
              <a:rPr lang="en-US" sz="2400" dirty="0" smtClean="0"/>
              <a:t>).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g2.draw(e); </a:t>
            </a:r>
            <a:r>
              <a:rPr lang="en-US" sz="2400" dirty="0" smtClean="0"/>
              <a:t>draw the ellipse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g2.fill(e); </a:t>
            </a:r>
            <a:r>
              <a:rPr lang="en-US" sz="2400" dirty="0" smtClean="0"/>
              <a:t>fills the ellipse</a:t>
            </a:r>
          </a:p>
          <a:p>
            <a:r>
              <a:rPr lang="en-US" sz="2400" dirty="0" smtClean="0"/>
              <a:t>Circle is just an ellipse with surrounding rectangle that is a square (equal width and height).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3174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Drawing a Ball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086600" cy="3823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5638800"/>
            <a:ext cx="8725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 that coordinates are relative to the top left corner of the panel </a:t>
            </a:r>
          </a:p>
          <a:p>
            <a:r>
              <a:rPr lang="en-US" sz="2400" dirty="0" smtClean="0"/>
              <a:t>because the drawing happens inside the panel class.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64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AWT</a:t>
            </a:r>
            <a:endParaRPr lang="en-CA" dirty="0" smtClean="0">
              <a:solidFill>
                <a:srgbClr val="0070C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AWT = abstract window toolkit </a:t>
            </a:r>
            <a:r>
              <a:rPr lang="en-US" sz="2400" dirty="0" smtClean="0"/>
              <a:t>- handles basic GUIs by calling the </a:t>
            </a:r>
            <a:r>
              <a:rPr lang="en-US" sz="2400" dirty="0" smtClean="0">
                <a:solidFill>
                  <a:srgbClr val="FF0000"/>
                </a:solidFill>
              </a:rPr>
              <a:t>Operating System (OS)</a:t>
            </a:r>
            <a:r>
              <a:rPr lang="en-US" sz="2400" dirty="0" smtClean="0"/>
              <a:t> (e.g. Windows, Solaris, Macintosh) primitives (also called APIs - application programming interfaces).</a:t>
            </a:r>
          </a:p>
          <a:p>
            <a:pPr eaLnBrk="1" hangingPunct="1"/>
            <a:r>
              <a:rPr lang="en-US" sz="2400" dirty="0" smtClean="0"/>
              <a:t>Problem: Menus, scrollbars, and text fields behave differently under different OS.</a:t>
            </a:r>
          </a:p>
          <a:p>
            <a:pPr eaLnBrk="1" hangingPunct="1"/>
            <a:r>
              <a:rPr lang="en-US" sz="2400" dirty="0" smtClean="0"/>
              <a:t>X11/Motif does hot have as rich a collection of components as Windows and Macintosh.</a:t>
            </a:r>
          </a:p>
          <a:p>
            <a:pPr eaLnBrk="1" hangingPunct="1"/>
            <a:r>
              <a:rPr lang="en-US" sz="2400" dirty="0" smtClean="0"/>
              <a:t>We also needed to test an application on each platform, different bugs under different platforms.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8231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9264075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Paddle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50;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START_X = 200;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START_Y = 430;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Paddle(Color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x = START_X;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y = START_Y;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g2.setPaint(color);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Rectangle2D r = new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Rectangle2D.Double(x, y, WIDTH, 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HEIGHT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g2.fill(r);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7907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359" y="4354"/>
            <a:ext cx="895629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Brick{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 = 10;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 = 30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//sets gap between bricks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BRICK_H_GAP = 2;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BRICK_V_GAP = 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Color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Brick(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col, Color color)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x = BRICK_H_GAP + row * (BRICK_H_GAP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Brick.WIDTH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y = BRICK_V_GAP + col * (BRICK_V_GAP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Brick.HEIGHT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g2.setPaint(color);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Rectangle2D r = new Rectangle2D.Double(x, y, WIDTH,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HEIGHT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g2.fill(r);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088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Other Drawings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Drawing a point:</a:t>
            </a:r>
          </a:p>
          <a:p>
            <a:pPr lvl="1"/>
            <a:r>
              <a:rPr lang="en-US" sz="2400" dirty="0">
                <a:latin typeface="Courier New" pitchFamily="49" charset="0"/>
              </a:rPr>
              <a:t>Point2D p = new Point2D.Double(10,20</a:t>
            </a:r>
            <a:r>
              <a:rPr lang="en-US" sz="2400" dirty="0" smtClean="0">
                <a:latin typeface="Courier New" pitchFamily="49" charset="0"/>
              </a:rPr>
              <a:t>);</a:t>
            </a:r>
          </a:p>
          <a:p>
            <a:pPr lvl="1"/>
            <a:r>
              <a:rPr lang="en-US" sz="2400" dirty="0" smtClean="0">
                <a:latin typeface="Courier New" pitchFamily="49" charset="0"/>
              </a:rPr>
              <a:t>g2.draw(p);</a:t>
            </a:r>
            <a:endParaRPr lang="en-US" sz="2400" dirty="0">
              <a:latin typeface="Courier New" pitchFamily="49" charset="0"/>
            </a:endParaRPr>
          </a:p>
          <a:p>
            <a:r>
              <a:rPr lang="en-US" sz="2400" dirty="0" smtClean="0"/>
              <a:t>Drawing </a:t>
            </a:r>
            <a:r>
              <a:rPr lang="en-US" sz="2400" dirty="0"/>
              <a:t>a line: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Line2D l1 = </a:t>
            </a:r>
            <a:r>
              <a:rPr lang="en-US" sz="2000" dirty="0">
                <a:latin typeface="Courier New" pitchFamily="49" charset="0"/>
              </a:rPr>
              <a:t>new Line2D.Double(</a:t>
            </a:r>
            <a:r>
              <a:rPr lang="en-US" sz="2000" dirty="0" err="1">
                <a:latin typeface="Courier New" pitchFamily="49" charset="0"/>
              </a:rPr>
              <a:t>startPoint,endPoint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Line2D l2 =new </a:t>
            </a:r>
            <a:r>
              <a:rPr lang="en-US" sz="2000" dirty="0">
                <a:latin typeface="Courier New" pitchFamily="49" charset="0"/>
              </a:rPr>
              <a:t>Line2D.Double(10,10,20,20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g2.draw(l1);</a:t>
            </a:r>
          </a:p>
          <a:p>
            <a:r>
              <a:rPr lang="en-US" sz="2400" dirty="0" smtClean="0"/>
              <a:t>Note that when we draw a </a:t>
            </a:r>
            <a:r>
              <a:rPr lang="en-US" sz="2400" dirty="0" smtClean="0">
                <a:solidFill>
                  <a:srgbClr val="FF0000"/>
                </a:solidFill>
              </a:rPr>
              <a:t>rectangle</a:t>
            </a:r>
            <a:r>
              <a:rPr lang="en-US" sz="2400" dirty="0" smtClean="0"/>
              <a:t> or ellipse, we specify </a:t>
            </a:r>
            <a:r>
              <a:rPr lang="en-US" sz="2400" dirty="0" smtClean="0">
                <a:solidFill>
                  <a:srgbClr val="FF0000"/>
                </a:solidFill>
              </a:rPr>
              <a:t>top left corner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width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height</a:t>
            </a:r>
            <a:r>
              <a:rPr lang="en-US" sz="2400" dirty="0" smtClean="0"/>
              <a:t>. However, when drawing a </a:t>
            </a:r>
            <a:r>
              <a:rPr lang="en-US" sz="2400" dirty="0" smtClean="0">
                <a:solidFill>
                  <a:srgbClr val="FF0000"/>
                </a:solidFill>
              </a:rPr>
              <a:t>line</a:t>
            </a:r>
            <a:r>
              <a:rPr lang="en-US" sz="2400" dirty="0" smtClean="0"/>
              <a:t>, we specify </a:t>
            </a:r>
            <a:r>
              <a:rPr lang="en-US" sz="2400" dirty="0" smtClean="0">
                <a:solidFill>
                  <a:srgbClr val="FF0000"/>
                </a:solidFill>
              </a:rPr>
              <a:t>starting point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ending point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1798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841242"/>
            <a:ext cx="664797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Player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INITIAL_NUM_LIVES =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IMAGE_DISTANCE = 40;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IMAGE_Y = 450;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Player()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INITIAL_NUM_LIVES;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killPlayer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isAlive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 0);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Player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69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Player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Class (cont'd)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9562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void draw(Graphics2D g2)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try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ImageIO.read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(new File("player.gif"));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= 0; x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numLives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x++)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g2.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drawImage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(image, x * IMAGE_DISTANCE, IMAGE_Y,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null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catch (Exception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myException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549676"/>
            <a:ext cx="91532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First red line: reads the image from a file and loads it in the </a:t>
            </a:r>
            <a:r>
              <a:rPr lang="en-US" sz="2400" dirty="0" smtClean="0">
                <a:solidFill>
                  <a:srgbClr val="0070C0"/>
                </a:solidFill>
              </a:rPr>
              <a:t>image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variable.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70C0"/>
                </a:solidFill>
              </a:rPr>
              <a:t>drawImage</a:t>
            </a:r>
            <a:r>
              <a:rPr lang="en-US" sz="2400" dirty="0" smtClean="0"/>
              <a:t> method: draws the image</a:t>
            </a:r>
            <a:r>
              <a:rPr lang="en-US" sz="2400" dirty="0"/>
              <a:t>. The last parameter is an </a:t>
            </a:r>
            <a:endParaRPr lang="en-US" sz="2400" dirty="0" smtClean="0"/>
          </a:p>
          <a:p>
            <a:r>
              <a:rPr lang="en-US" sz="2400" dirty="0" smtClean="0"/>
              <a:t>image </a:t>
            </a:r>
            <a:r>
              <a:rPr lang="en-US" sz="2400" dirty="0"/>
              <a:t>observer that is notified as more of the image becomes available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(we can just write </a:t>
            </a:r>
            <a:r>
              <a:rPr lang="en-US" sz="2400" dirty="0" smtClean="0">
                <a:solidFill>
                  <a:srgbClr val="0070C0"/>
                </a:solidFill>
              </a:rPr>
              <a:t>null</a:t>
            </a:r>
            <a:r>
              <a:rPr lang="en-US" sz="2400" dirty="0" smtClean="0"/>
              <a:t>). The 2nd and 3rd parameter are the top left </a:t>
            </a:r>
          </a:p>
          <a:p>
            <a:r>
              <a:rPr lang="en-US" sz="2400" dirty="0" smtClean="0"/>
              <a:t>corner.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5493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Files and Exceptions (preview)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 covered in Chapter 13.</a:t>
            </a:r>
          </a:p>
          <a:p>
            <a:r>
              <a:rPr lang="en-US" sz="2400" dirty="0" smtClean="0"/>
              <a:t>We can specify the name of a file as </a:t>
            </a:r>
            <a:r>
              <a:rPr lang="en-US" sz="2400" dirty="0" smtClean="0">
                <a:solidFill>
                  <a:srgbClr val="0070C0"/>
                </a:solidFill>
              </a:rPr>
              <a:t>C:/pictures/picture.gif </a:t>
            </a:r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C:\\pictures\\picture.gif </a:t>
            </a:r>
            <a:r>
              <a:rPr lang="en-US" sz="2400" dirty="0" smtClean="0"/>
              <a:t>(remember that \ means special character).</a:t>
            </a:r>
          </a:p>
          <a:p>
            <a:r>
              <a:rPr lang="en-US" sz="2400" dirty="0" smtClean="0"/>
              <a:t>If we do not specify a directory, then the main project directory is used.</a:t>
            </a:r>
          </a:p>
          <a:p>
            <a:r>
              <a:rPr lang="en-US" sz="2400" dirty="0" smtClean="0"/>
              <a:t>If the file is not found, then an exception is raised.</a:t>
            </a:r>
          </a:p>
          <a:p>
            <a:r>
              <a:rPr lang="en-US" sz="2400" dirty="0" smtClean="0"/>
              <a:t>We cannot ignore the exception by using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>
                <a:solidFill>
                  <a:srgbClr val="0070C0"/>
                </a:solidFill>
              </a:rPr>
              <a:t>(...) throws Exception</a:t>
            </a:r>
            <a:r>
              <a:rPr lang="en-US" sz="2400" dirty="0" smtClean="0"/>
              <a:t>. The reason is that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overrides a method that does not throw an exception.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try/catch</a:t>
            </a:r>
            <a:r>
              <a:rPr lang="en-US" sz="2400" dirty="0" smtClean="0"/>
              <a:t> syntax handles the exception. The </a:t>
            </a:r>
            <a:r>
              <a:rPr lang="en-US" sz="2400" dirty="0" smtClean="0">
                <a:solidFill>
                  <a:srgbClr val="0070C0"/>
                </a:solidFill>
              </a:rPr>
              <a:t>catch </a:t>
            </a:r>
            <a:r>
              <a:rPr lang="en-US" sz="2400" dirty="0" smtClean="0"/>
              <a:t>block is empty: that is, we do not do anything when an exception occurs.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297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only showed how to display the ball and paddle.</a:t>
            </a:r>
          </a:p>
          <a:p>
            <a:r>
              <a:rPr lang="en-US" sz="2400" dirty="0" smtClean="0"/>
              <a:t>We will show how to move them in the next chapters.</a:t>
            </a:r>
          </a:p>
          <a:p>
            <a:r>
              <a:rPr lang="en-US" sz="2400" dirty="0" smtClean="0"/>
              <a:t>To draw, we need to create a window and a panel inside the window.</a:t>
            </a:r>
          </a:p>
          <a:p>
            <a:r>
              <a:rPr lang="en-US" sz="2400" dirty="0" smtClean="0"/>
              <a:t>We will show how to create multiple panels in the same window in next chapters.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Rectangle2D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Ellipse2D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Line2D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Point2D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Image </a:t>
            </a:r>
            <a:r>
              <a:rPr lang="en-US" sz="2400" dirty="0" smtClean="0"/>
              <a:t>are classes that can be instantiated to create objects to be displayed.</a:t>
            </a:r>
          </a:p>
          <a:p>
            <a:r>
              <a:rPr lang="en-US" sz="2400" dirty="0" smtClean="0"/>
              <a:t>We can use the </a:t>
            </a:r>
            <a:r>
              <a:rPr lang="en-US" sz="2400" dirty="0" err="1" smtClean="0">
                <a:solidFill>
                  <a:srgbClr val="0070C0"/>
                </a:solidFill>
              </a:rPr>
              <a:t>drawString</a:t>
            </a:r>
            <a:r>
              <a:rPr lang="en-US" sz="2400" dirty="0" smtClean="0"/>
              <a:t> method to draw strings.</a:t>
            </a:r>
          </a:p>
          <a:p>
            <a:r>
              <a:rPr lang="en-US" sz="2400" dirty="0" smtClean="0"/>
              <a:t>All drawing happens in the </a:t>
            </a:r>
            <a:r>
              <a:rPr lang="en-US" sz="2400" dirty="0" err="1" smtClean="0">
                <a:solidFill>
                  <a:srgbClr val="0070C0"/>
                </a:solidFill>
              </a:rPr>
              <a:t>paintComponent</a:t>
            </a:r>
            <a:r>
              <a:rPr lang="en-US" sz="2400" dirty="0" smtClean="0"/>
              <a:t> method.</a:t>
            </a:r>
          </a:p>
          <a:p>
            <a:r>
              <a:rPr lang="en-US" sz="2400" dirty="0" smtClean="0"/>
              <a:t>We only show how to draw using a 2D brush (i.e., a </a:t>
            </a:r>
            <a:r>
              <a:rPr lang="en-US" sz="2400" dirty="0" smtClean="0">
                <a:solidFill>
                  <a:srgbClr val="0070C0"/>
                </a:solidFill>
              </a:rPr>
              <a:t>Graphics2D </a:t>
            </a:r>
            <a:r>
              <a:rPr lang="en-US" sz="2400" dirty="0" smtClean="0"/>
              <a:t>object).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44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Swing</a:t>
            </a:r>
            <a:endParaRPr lang="en-CA" dirty="0" smtClean="0">
              <a:solidFill>
                <a:srgbClr val="0070C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Swing: All components are painted on </a:t>
            </a:r>
            <a:r>
              <a:rPr lang="en-US" sz="2400" dirty="0" smtClean="0">
                <a:solidFill>
                  <a:srgbClr val="FF0000"/>
                </a:solidFill>
              </a:rPr>
              <a:t>black windows</a:t>
            </a:r>
            <a:r>
              <a:rPr lang="en-US" sz="2400" dirty="0" smtClean="0"/>
              <a:t>. For example, under Windows, Windows APIs for components are not used.</a:t>
            </a:r>
          </a:p>
          <a:p>
            <a:pPr eaLnBrk="1" hangingPunct="1"/>
            <a:r>
              <a:rPr lang="en-US" sz="2400" dirty="0" smtClean="0"/>
              <a:t>Result: </a:t>
            </a:r>
            <a:r>
              <a:rPr lang="en-US" sz="2400" dirty="0" smtClean="0">
                <a:solidFill>
                  <a:srgbClr val="FF0000"/>
                </a:solidFill>
              </a:rPr>
              <a:t>Java Applications look the same under all OS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/>
              <a:t>D</a:t>
            </a:r>
            <a:r>
              <a:rPr lang="en-US" sz="2400" dirty="0" smtClean="0"/>
              <a:t>rawback: </a:t>
            </a:r>
            <a:r>
              <a:rPr lang="en-US" sz="2400" dirty="0"/>
              <a:t>S</a:t>
            </a:r>
            <a:r>
              <a:rPr lang="en-US" sz="2400" dirty="0" smtClean="0"/>
              <a:t>wing is a little slower.</a:t>
            </a:r>
          </a:p>
          <a:p>
            <a:pPr eaLnBrk="1" hangingPunct="1"/>
            <a:r>
              <a:rPr lang="en-US" sz="2400" dirty="0" smtClean="0"/>
              <a:t>Drawback: Maybe we don't want application to look the same under all OSs.</a:t>
            </a:r>
          </a:p>
          <a:p>
            <a:pPr eaLnBrk="1" hangingPunct="1"/>
            <a:r>
              <a:rPr lang="en-US" sz="2400" dirty="0"/>
              <a:t>I</a:t>
            </a:r>
            <a:r>
              <a:rPr lang="en-US" sz="2400" dirty="0" smtClean="0"/>
              <a:t>n swing, we can specify look and feel of controls.</a:t>
            </a:r>
          </a:p>
          <a:p>
            <a:pPr eaLnBrk="1" hangingPunct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4193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What about graphical layout tools?</a:t>
            </a:r>
            <a:endParaRPr lang="en-CA" dirty="0" smtClean="0">
              <a:solidFill>
                <a:srgbClr val="0070C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Java, we can do more sophisticated things.</a:t>
            </a:r>
          </a:p>
          <a:p>
            <a:pPr eaLnBrk="1" hangingPunct="1"/>
            <a:r>
              <a:rPr lang="en-US" dirty="0" smtClean="0"/>
              <a:t>For example, when a window is resized, so are the components inside it.</a:t>
            </a:r>
          </a:p>
          <a:p>
            <a:pPr eaLnBrk="1" hangingPunct="1"/>
            <a:r>
              <a:rPr lang="en-US" dirty="0" smtClean="0"/>
              <a:t>Java GUI code generations tools are available (e.g., the one included in </a:t>
            </a:r>
            <a:r>
              <a:rPr lang="en-US" dirty="0" err="1" smtClean="0">
                <a:solidFill>
                  <a:srgbClr val="0070C0"/>
                </a:solidFill>
              </a:rPr>
              <a:t>NetBeans</a:t>
            </a:r>
            <a:r>
              <a:rPr lang="en-US" dirty="0" smtClean="0"/>
              <a:t>), but we are not covering them.</a:t>
            </a:r>
          </a:p>
          <a:p>
            <a:pPr eaLnBrk="1" hangingPunct="1"/>
            <a:r>
              <a:rPr lang="en-US" dirty="0" smtClean="0"/>
              <a:t>We will focus on creating and displaying GUIs using </a:t>
            </a:r>
            <a:r>
              <a:rPr lang="en-US" dirty="0" smtClean="0">
                <a:solidFill>
                  <a:srgbClr val="FF0000"/>
                </a:solidFill>
              </a:rPr>
              <a:t>Swing</a:t>
            </a:r>
            <a:r>
              <a:rPr lang="en-US" dirty="0" smtClean="0"/>
              <a:t>.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615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Windows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be created using a </a:t>
            </a:r>
            <a:r>
              <a:rPr lang="en-US" sz="2400" dirty="0" err="1" smtClean="0">
                <a:solidFill>
                  <a:srgbClr val="FF0000"/>
                </a:solidFill>
              </a:rPr>
              <a:t>JFrame</a:t>
            </a:r>
            <a:r>
              <a:rPr lang="en-US" sz="2400" dirty="0" smtClean="0"/>
              <a:t> object.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class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 provides various methods to control the attributes of a window.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 if invisible by default. We need to add all the components to the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JFrame</a:t>
            </a:r>
            <a:r>
              <a:rPr lang="en-US" sz="2400" dirty="0"/>
              <a:t> </a:t>
            </a:r>
            <a:r>
              <a:rPr lang="en-US" sz="2400" dirty="0" smtClean="0"/>
              <a:t>and then call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setVisible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(true)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Height and width is measured in pixels.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Attributes associated with windows: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title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width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height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Q: Why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, why not </a:t>
            </a:r>
            <a:r>
              <a:rPr lang="en-US" sz="2400" dirty="0" smtClean="0">
                <a:solidFill>
                  <a:srgbClr val="0070C0"/>
                </a:solidFill>
              </a:rPr>
              <a:t>Frame</a:t>
            </a:r>
            <a:r>
              <a:rPr lang="en-US" sz="2400" dirty="0" smtClean="0"/>
              <a:t>?!?!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A: </a:t>
            </a:r>
            <a:r>
              <a:rPr lang="en-US" sz="2400" dirty="0" err="1" smtClean="0">
                <a:solidFill>
                  <a:srgbClr val="0070C0"/>
                </a:solidFill>
              </a:rPr>
              <a:t>JFrame</a:t>
            </a:r>
            <a:r>
              <a:rPr lang="en-US" sz="2400" dirty="0" smtClean="0"/>
              <a:t> is from swing, Frame is from </a:t>
            </a:r>
            <a:r>
              <a:rPr lang="en-US" sz="2400" dirty="0" smtClean="0">
                <a:solidFill>
                  <a:srgbClr val="0070C0"/>
                </a:solidFill>
              </a:rPr>
              <a:t>AWT </a:t>
            </a:r>
            <a:r>
              <a:rPr lang="en-US" sz="2400" dirty="0" smtClean="0"/>
              <a:t>(all </a:t>
            </a:r>
            <a:r>
              <a:rPr lang="en-US" sz="2400" dirty="0" smtClean="0">
                <a:solidFill>
                  <a:srgbClr val="0070C0"/>
                </a:solidFill>
              </a:rPr>
              <a:t>Swing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components start with a </a:t>
            </a:r>
            <a:r>
              <a:rPr lang="en-US" sz="2400" dirty="0" smtClean="0">
                <a:solidFill>
                  <a:srgbClr val="FF0000"/>
                </a:solidFill>
              </a:rPr>
              <a:t>J</a:t>
            </a:r>
            <a:r>
              <a:rPr 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942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Breakout Game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068" y="904875"/>
            <a:ext cx="4867275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3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Main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800679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Breakout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We first create the window. Then we display it by making it visible.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BreakoutFrame</a:t>
            </a:r>
            <a:r>
              <a:rPr lang="en-US" sz="2400" dirty="0" smtClean="0">
                <a:cs typeface="Courier New" pitchFamily="49" charset="0"/>
              </a:rPr>
              <a:t> class inherits from the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JFrame</a:t>
            </a:r>
            <a:r>
              <a:rPr lang="en-US" sz="2400" dirty="0" smtClean="0">
                <a:cs typeface="Courier New" pitchFamily="49" charset="0"/>
              </a:rPr>
              <a:t> class.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In other words, we create our own window class. Then we </a:t>
            </a:r>
          </a:p>
          <a:p>
            <a:r>
              <a:rPr lang="en-US" sz="2400" dirty="0" smtClean="0">
                <a:cs typeface="Courier New" pitchFamily="49" charset="0"/>
              </a:rPr>
              <a:t>instantiate it.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Note that the ending the main method does not terminate the</a:t>
            </a:r>
          </a:p>
          <a:p>
            <a:r>
              <a:rPr lang="en-US" sz="2400" dirty="0" smtClean="0">
                <a:cs typeface="Courier New" pitchFamily="49" charset="0"/>
              </a:rPr>
              <a:t>application. It will keep running until there are windows open. In </a:t>
            </a:r>
          </a:p>
          <a:p>
            <a:r>
              <a:rPr lang="en-US" sz="2400" dirty="0" smtClean="0">
                <a:cs typeface="Courier New" pitchFamily="49" charset="0"/>
              </a:rPr>
              <a:t>case of emergency, we can always terminate the program using: </a:t>
            </a:r>
          </a:p>
          <a:p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System.exit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(0)</a:t>
            </a:r>
            <a:r>
              <a:rPr lang="en-US" sz="2400" dirty="0" smtClean="0">
                <a:cs typeface="Courier New" pitchFamily="49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1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Better Version (we will not use it)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07757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Breakout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EventQueue.invokeLater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(new Runnable(){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public void run(){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frame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BreakoutFrame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frame.setVisible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470321"/>
            <a:ext cx="86566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Java recommends creating new windows in the dispatch </a:t>
            </a:r>
            <a:r>
              <a:rPr lang="en-US" sz="2000" dirty="0" smtClean="0">
                <a:solidFill>
                  <a:srgbClr val="FF0000"/>
                </a:solidFill>
              </a:rPr>
              <a:t>thread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as shown above.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thread is a mini-process. Creating windows in a separate thread </a:t>
            </a:r>
          </a:p>
          <a:p>
            <a:r>
              <a:rPr lang="en-US" sz="2000" dirty="0" smtClean="0"/>
              <a:t>means that the program will not slow down if a window is slow to</a:t>
            </a:r>
          </a:p>
          <a:p>
            <a:r>
              <a:rPr lang="en-US" sz="2000" dirty="0" smtClean="0"/>
              <a:t>be displayed.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However, we will not create complex windows and will use the simple version.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Transforming the code to use the dispatch tread is straight forward.</a:t>
            </a:r>
          </a:p>
        </p:txBody>
      </p:sp>
    </p:spTree>
    <p:extLst>
      <p:ext uri="{BB962C8B-B14F-4D97-AF65-F5344CB8AC3E}">
        <p14:creationId xmlns:p14="http://schemas.microsoft.com/office/powerpoint/2010/main" val="25126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2924</Words>
  <Application>Microsoft Office PowerPoint</Application>
  <PresentationFormat>On-screen Show (4:3)</PresentationFormat>
  <Paragraphs>375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Fun with Swing</vt:lpstr>
      <vt:lpstr>Overview</vt:lpstr>
      <vt:lpstr>AWT</vt:lpstr>
      <vt:lpstr>Swing</vt:lpstr>
      <vt:lpstr>What about graphical layout tools?</vt:lpstr>
      <vt:lpstr>Windows</vt:lpstr>
      <vt:lpstr>Breakout Game</vt:lpstr>
      <vt:lpstr>The Main Class</vt:lpstr>
      <vt:lpstr>Better Version (we will not use it)</vt:lpstr>
      <vt:lpstr>BreakoutFrame Class</vt:lpstr>
      <vt:lpstr>setDefaultCloseOperation Method</vt:lpstr>
      <vt:lpstr>Screen Architecture</vt:lpstr>
      <vt:lpstr>Windows Methods</vt:lpstr>
      <vt:lpstr>What if I want to draw in the window?</vt:lpstr>
      <vt:lpstr>More on the paintComponent Method </vt:lpstr>
      <vt:lpstr>Common Misuse of paintComponent</vt:lpstr>
      <vt:lpstr>Changing the BreakoutFrame Class</vt:lpstr>
      <vt:lpstr>PowerPoint Presentation</vt:lpstr>
      <vt:lpstr>PowerPoint Presentation</vt:lpstr>
      <vt:lpstr>PowerPoint Presentation</vt:lpstr>
      <vt:lpstr>The paintComponent Method</vt:lpstr>
      <vt:lpstr>Fonts</vt:lpstr>
      <vt:lpstr>Font (cont'd)</vt:lpstr>
      <vt:lpstr>Colors</vt:lpstr>
      <vt:lpstr>Drawing a Rectangle</vt:lpstr>
      <vt:lpstr>Last Two Lines of showMessage Method</vt:lpstr>
      <vt:lpstr>PowerPoint Presentation</vt:lpstr>
      <vt:lpstr>The Ball Class</vt:lpstr>
      <vt:lpstr>Drawing a Ball</vt:lpstr>
      <vt:lpstr>PowerPoint Presentation</vt:lpstr>
      <vt:lpstr>PowerPoint Presentation</vt:lpstr>
      <vt:lpstr>Other Drawings</vt:lpstr>
      <vt:lpstr>Player Class</vt:lpstr>
      <vt:lpstr>Player Class (cont'd)</vt:lpstr>
      <vt:lpstr>Files and Exceptions (preview)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Swing</dc:title>
  <dc:creator>lubo</dc:creator>
  <cp:lastModifiedBy>Information Technology Services</cp:lastModifiedBy>
  <cp:revision>25</cp:revision>
  <dcterms:created xsi:type="dcterms:W3CDTF">2006-08-16T00:00:00Z</dcterms:created>
  <dcterms:modified xsi:type="dcterms:W3CDTF">2014-02-27T18:28:29Z</dcterms:modified>
</cp:coreProperties>
</file>